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28" r:id="rId2"/>
    <p:sldId id="716" r:id="rId3"/>
    <p:sldId id="717" r:id="rId4"/>
    <p:sldId id="718" r:id="rId5"/>
    <p:sldId id="719" r:id="rId6"/>
    <p:sldId id="720" r:id="rId7"/>
    <p:sldId id="7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C6417-78A3-4E87-A73F-579C7C732734}" v="1" dt="2022-01-25T14:25:34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ika Singhania" userId="3979c144-d6db-4c05-9e52-9a50bd215e5c" providerId="ADAL" clId="{6ACC6417-78A3-4E87-A73F-579C7C732734}"/>
    <pc:docChg chg="modSld">
      <pc:chgData name="Dipika Singhania" userId="3979c144-d6db-4c05-9e52-9a50bd215e5c" providerId="ADAL" clId="{6ACC6417-78A3-4E87-A73F-579C7C732734}" dt="2022-01-25T14:25:37.260" v="67" actId="1076"/>
      <pc:docMkLst>
        <pc:docMk/>
      </pc:docMkLst>
      <pc:sldChg chg="addSp modSp mod">
        <pc:chgData name="Dipika Singhania" userId="3979c144-d6db-4c05-9e52-9a50bd215e5c" providerId="ADAL" clId="{6ACC6417-78A3-4E87-A73F-579C7C732734}" dt="2022-01-25T14:25:37.260" v="67" actId="1076"/>
        <pc:sldMkLst>
          <pc:docMk/>
          <pc:sldMk cId="3235281899" sldId="720"/>
        </pc:sldMkLst>
        <pc:spChg chg="mod">
          <ac:chgData name="Dipika Singhania" userId="3979c144-d6db-4c05-9e52-9a50bd215e5c" providerId="ADAL" clId="{6ACC6417-78A3-4E87-A73F-579C7C732734}" dt="2022-01-25T14:25:23.206" v="63" actId="20577"/>
          <ac:spMkLst>
            <pc:docMk/>
            <pc:sldMk cId="3235281899" sldId="720"/>
            <ac:spMk id="7" creationId="{72E7A997-F29E-4C4E-9028-AC44452CE35E}"/>
          </ac:spMkLst>
        </pc:spChg>
        <pc:spChg chg="mod">
          <ac:chgData name="Dipika Singhania" userId="3979c144-d6db-4c05-9e52-9a50bd215e5c" providerId="ADAL" clId="{6ACC6417-78A3-4E87-A73F-579C7C732734}" dt="2022-01-25T14:25:34.596" v="66" actId="164"/>
          <ac:spMkLst>
            <pc:docMk/>
            <pc:sldMk cId="3235281899" sldId="720"/>
            <ac:spMk id="9" creationId="{0D87AFB3-E872-4407-977C-9A26E43F6232}"/>
          </ac:spMkLst>
        </pc:spChg>
        <pc:grpChg chg="mod">
          <ac:chgData name="Dipika Singhania" userId="3979c144-d6db-4c05-9e52-9a50bd215e5c" providerId="ADAL" clId="{6ACC6417-78A3-4E87-A73F-579C7C732734}" dt="2022-01-25T14:25:29.156" v="65" actId="1076"/>
          <ac:grpSpMkLst>
            <pc:docMk/>
            <pc:sldMk cId="3235281899" sldId="720"/>
            <ac:grpSpMk id="8" creationId="{08077FC7-F5AA-4FF2-ABDA-39D36B4ED50E}"/>
          </ac:grpSpMkLst>
        </pc:grpChg>
        <pc:grpChg chg="add mod">
          <ac:chgData name="Dipika Singhania" userId="3979c144-d6db-4c05-9e52-9a50bd215e5c" providerId="ADAL" clId="{6ACC6417-78A3-4E87-A73F-579C7C732734}" dt="2022-01-25T14:25:37.260" v="67" actId="1076"/>
          <ac:grpSpMkLst>
            <pc:docMk/>
            <pc:sldMk cId="3235281899" sldId="720"/>
            <ac:grpSpMk id="10" creationId="{D0D537F5-62A1-4D51-9AB8-79442E456723}"/>
          </ac:grpSpMkLst>
        </pc:grpChg>
        <pc:picChg chg="mod">
          <ac:chgData name="Dipika Singhania" userId="3979c144-d6db-4c05-9e52-9a50bd215e5c" providerId="ADAL" clId="{6ACC6417-78A3-4E87-A73F-579C7C732734}" dt="2022-01-25T14:25:34.596" v="66" actId="164"/>
          <ac:picMkLst>
            <pc:docMk/>
            <pc:sldMk cId="3235281899" sldId="720"/>
            <ac:picMk id="5" creationId="{C17188CF-27D5-4743-9CFC-14C13D39A1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9B205-4B4B-41EE-BC80-CC13490C51DB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57012-3528-46AD-91EE-089B00A4D3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2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8490C-9C20-C24F-A328-4A45720530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 complex activity video dataset “Making Egg” serves as one complex activity. This complex activity can be further divided into sub-activity labels, namely “Butter Pan, Take Egg, Crack Egg, Fry Egg”.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D702-B4BE-CF43-83CF-0C28AB4E75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A8C3-EE05-41E3-A556-DA76DB61F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39DD9-6247-4E71-B5B6-2F733EF6E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87DA-3D76-4914-B886-0E5C1D6B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6CD9-7033-48EA-B582-5AB6EE42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5272-9AA8-4D88-8795-C7491D48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71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80EE-166B-431C-B2F2-4B139883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4D02B-5007-4F79-9B76-C95B18F5C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D7F4-4FD2-4667-920C-63B5AEE2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6D82-9B0A-438B-83D7-AEB7479B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A41F-0E06-450C-9D4E-6C4129F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826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BC25A-B5AF-48BC-BD30-105AADC7A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523AE-A5DC-42A3-9B0A-2C82FB444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B1A6-56E7-47C4-9C1E-BED8C450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96EF-9840-4F8C-B965-E95060AE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92259-1F5D-450D-AAFF-64E8CBBC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73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lue-stripe.gif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6303"/>
          <a:stretch>
            <a:fillRect/>
          </a:stretch>
        </p:blipFill>
        <p:spPr bwMode="auto">
          <a:xfrm>
            <a:off x="0" y="1065392"/>
            <a:ext cx="12192000" cy="13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0090556" y="1064326"/>
            <a:ext cx="2101444" cy="136371"/>
          </a:xfrm>
          <a:prstGeom prst="rect">
            <a:avLst/>
          </a:prstGeom>
          <a:solidFill>
            <a:srgbClr val="F1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81510" y="147368"/>
            <a:ext cx="10575620" cy="99032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4000" spc="0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 userDrawn="1">
            <p:ph type="body" sz="quarter" idx="14"/>
          </p:nvPr>
        </p:nvSpPr>
        <p:spPr>
          <a:xfrm>
            <a:off x="381509" y="1457156"/>
            <a:ext cx="11426967" cy="50172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Roboto"/>
              </a:defRPr>
            </a:lvl1pPr>
            <a:lvl2pPr>
              <a:defRPr sz="1600">
                <a:solidFill>
                  <a:schemeClr val="bg1">
                    <a:lumMod val="50000"/>
                  </a:schemeClr>
                </a:solidFill>
                <a:latin typeface="Roboto"/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  <a:latin typeface="Roboto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Roboto"/>
              </a:defRPr>
            </a:lvl4pPr>
            <a:lvl5pPr>
              <a:defRPr sz="1100">
                <a:solidFill>
                  <a:schemeClr val="bg1">
                    <a:lumMod val="50000"/>
                  </a:schemeClr>
                </a:solidFill>
                <a:latin typeface="Robot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9448800" y="6544901"/>
            <a:ext cx="2743200" cy="279004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23E7C"/>
                </a:solidFill>
              </a:defRPr>
            </a:lvl1pPr>
          </a:lstStyle>
          <a:p>
            <a:fld id="{DBE812DA-119F-4FCB-868F-BE8F40F162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E6DE-1088-4D8E-AB8E-4027DF5F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1B7FF-030C-424E-A84E-36B13FD8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A2632-2C5A-4012-BBB9-B4186CB1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99A8-BDEB-4146-88A1-76C30D3D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63D3-DBBF-4FD5-B421-BCAEDE51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96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6D1C-9F9E-4024-AED9-FCA022B7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1D62D-8544-42EF-AC22-B0CC0F47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9FC4-7EB9-4076-9E9C-FFC16689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8E20-3E50-4117-96C4-57966BAD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939E-22CE-4D24-B3B6-4BDA6858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30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1FB2-3B1B-4F5B-B56E-B8128CFC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D054-1AC9-4962-9787-406C4E451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7FC1F-E79A-400D-9EC4-05A008455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0FF20-60DA-496A-978E-E3A554C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1E06-A7C8-4AFB-A75E-F7A7D882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01E57-A5B1-46EA-99C7-86AD8AA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58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F8F4-A275-47D4-8A2B-33D4C538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C8CEE-36E0-4426-99DD-2DE800C9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45B34-9B8B-4F17-8E47-8576CC0A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C936B-87AE-476A-8AA0-F34C0ECE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9786B-EE84-41A5-8CE6-5CA717F4B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FB13C-98E4-4A24-A084-8D2CEB7F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00A8A-55BA-428A-A6ED-A91610B2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B6AA0-32F8-4BDB-A3B0-21DEDBE8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90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D7EB-4609-4BA8-B6CB-AE8EE89E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8CB94-CB53-4EB1-B6C6-6222B154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0ADA2-3710-4259-BA7C-3DD138B7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0FB7-E2A5-4A27-9116-41BB0B8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65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D2941-0FDF-4DF5-BF4F-ACAC5D75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4AA9-9BAF-45CF-89D0-64298F34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DC084-BCC1-4632-AC2A-6639C0C9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51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49C7-848F-4D10-9229-EBA76C20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9084-9891-44FE-BFB2-93FAF9CCC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CB206-D666-4DC7-BC5C-0E4EBB0E4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A1FE-9E5B-46B4-B720-9EEBD99B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9A71B-19BA-4218-B1A1-3FDAF3CA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DFC43-1FB0-4B65-AA46-BA39877A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7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2430-D821-4B19-A7ED-8A0AC079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29323-2D7A-4830-8309-E1B4B1D97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9DA85-A496-4FCB-B6D8-C8AEE2D79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C61AB-962B-438C-BA67-A696C1F0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0768B-E33D-4ED6-A11F-090CCD51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F8EE8-BC81-4BC2-90F0-90EB4E2F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986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B4490-D3F1-4B10-90B0-05A02EC5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5995-F330-437C-BF6E-33B2D823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3218-7099-4D5E-9A9F-2F675950C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A8773-B60D-4824-ABED-2A96E8AF55D8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D6EE7-17C5-4EE4-A57F-D3097C63D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A05A-68F2-45B1-8FE7-4D6A2B5D4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565D-75BB-447E-ADFB-B731422656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947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7" Type="http://schemas.openxmlformats.org/officeDocument/2006/relationships/image" Target="../media/image1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15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/>
        </p:nvSpPr>
        <p:spPr>
          <a:xfrm>
            <a:off x="6096000" y="4773864"/>
            <a:ext cx="4611333" cy="1263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Roboto"/>
              </a:rPr>
              <a:t>Dipika Singhania</a:t>
            </a:r>
          </a:p>
          <a:p>
            <a:r>
              <a:rPr lang="en-US" dirty="0">
                <a:latin typeface="Roboto"/>
              </a:rPr>
              <a:t>Rahul Rahaman</a:t>
            </a:r>
          </a:p>
          <a:p>
            <a:r>
              <a:rPr lang="en-US" dirty="0">
                <a:latin typeface="Roboto"/>
              </a:rPr>
              <a:t>Angela Yao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6936" y="820883"/>
            <a:ext cx="6185064" cy="38451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GB" sz="4000" dirty="0">
                <a:latin typeface="Roboto"/>
              </a:rPr>
              <a:t>Iterative Contrast-Classify For Semi-supervised Temporal Action Segmentation</a:t>
            </a:r>
            <a:endParaRPr lang="en-US" sz="4000" b="1" dirty="0">
              <a:latin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30861E-9943-4603-AD9D-96ABD53E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8" y="1470635"/>
            <a:ext cx="3954162" cy="35648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00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4"/>
    </mc:Choice>
    <mc:Fallback>
      <p:transition spd="slow" advTm="5904"/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33EC-5C29-4FE9-9C19-C391232D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10" y="147368"/>
            <a:ext cx="8911780" cy="817069"/>
          </a:xfrm>
        </p:spPr>
        <p:txBody>
          <a:bodyPr>
            <a:normAutofit/>
          </a:bodyPr>
          <a:lstStyle/>
          <a:p>
            <a:r>
              <a:rPr lang="en-US" sz="4000" dirty="0"/>
              <a:t>Temporal Action Segmentation</a:t>
            </a:r>
            <a:endParaRPr lang="en-S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34CD7-523F-4DCE-B0EF-4679E38E1F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BE812DA-119F-4FCB-868F-BE8F40F162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48D43-B50F-47C8-8540-D3219033B744}"/>
              </a:ext>
            </a:extLst>
          </p:cNvPr>
          <p:cNvSpPr txBox="1"/>
          <p:nvPr/>
        </p:nvSpPr>
        <p:spPr>
          <a:xfrm>
            <a:off x="285684" y="1817777"/>
            <a:ext cx="1152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Temporal action segmentation classifies the action of each frame in (long) video sequences.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FAC017-E43E-4C9C-9807-7D67E699666E}"/>
              </a:ext>
            </a:extLst>
          </p:cNvPr>
          <p:cNvSpPr/>
          <p:nvPr/>
        </p:nvSpPr>
        <p:spPr>
          <a:xfrm>
            <a:off x="6941364" y="6579837"/>
            <a:ext cx="4942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solidFill>
                  <a:srgbClr val="000000"/>
                </a:solidFill>
                <a:latin typeface="Roboto"/>
              </a:rPr>
              <a:t>(pictures taken from Breakfast Actions Dataset, CVPR 2014)</a:t>
            </a:r>
            <a:endParaRPr lang="en-SG" sz="1400" dirty="0">
              <a:latin typeface="Robot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5F1081-E848-4913-A5BC-B0F9A332277E}"/>
              </a:ext>
            </a:extLst>
          </p:cNvPr>
          <p:cNvGrpSpPr/>
          <p:nvPr/>
        </p:nvGrpSpPr>
        <p:grpSpPr>
          <a:xfrm>
            <a:off x="716692" y="3306511"/>
            <a:ext cx="10004677" cy="2470115"/>
            <a:chOff x="716692" y="3306511"/>
            <a:chExt cx="10004677" cy="24701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29DBB0-D427-4891-93FF-F27EB955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692" y="3878657"/>
              <a:ext cx="2194924" cy="14937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3A60A2-88A9-40FF-8EF2-34FDBDDD3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7984" y="3871454"/>
              <a:ext cx="2491430" cy="14937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4F8005-671E-45CC-A549-CE9D5C27D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5781" y="3871454"/>
              <a:ext cx="2311291" cy="148570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08F370-0F1A-4F62-A2E9-2BA5F72D2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03739" y="3875069"/>
              <a:ext cx="2617630" cy="149008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AD80E3-6CE3-42CC-93C8-EE86B5589E2C}"/>
                </a:ext>
              </a:extLst>
            </p:cNvPr>
            <p:cNvSpPr txBox="1"/>
            <p:nvPr/>
          </p:nvSpPr>
          <p:spPr>
            <a:xfrm>
              <a:off x="952641" y="5422496"/>
              <a:ext cx="2194924" cy="27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Butter pan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1F884D-2C8F-4DE3-838A-72DECF96AA61}"/>
                </a:ext>
              </a:extLst>
            </p:cNvPr>
            <p:cNvSpPr txBox="1"/>
            <p:nvPr/>
          </p:nvSpPr>
          <p:spPr>
            <a:xfrm>
              <a:off x="3819815" y="5399296"/>
              <a:ext cx="1271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Take Egg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EC913-CA6A-4370-A886-581896FFED42}"/>
                </a:ext>
              </a:extLst>
            </p:cNvPr>
            <p:cNvSpPr txBox="1"/>
            <p:nvPr/>
          </p:nvSpPr>
          <p:spPr>
            <a:xfrm>
              <a:off x="6372598" y="5407294"/>
              <a:ext cx="1271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Crack Egg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F9951E-5D89-4170-A56B-B74AE9DD997A}"/>
                </a:ext>
              </a:extLst>
            </p:cNvPr>
            <p:cNvSpPr txBox="1"/>
            <p:nvPr/>
          </p:nvSpPr>
          <p:spPr>
            <a:xfrm>
              <a:off x="8920810" y="5372358"/>
              <a:ext cx="1271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Fry Egg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5C3C78-8A0F-4A7A-8920-E6D78A4A3D2C}"/>
                </a:ext>
              </a:extLst>
            </p:cNvPr>
            <p:cNvSpPr txBox="1"/>
            <p:nvPr/>
          </p:nvSpPr>
          <p:spPr>
            <a:xfrm>
              <a:off x="4759684" y="3306511"/>
              <a:ext cx="2311291" cy="388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Making Egg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58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0"/>
    </mc:Choice>
    <mc:Fallback>
      <p:transition spd="slow" advTm="54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A9D3-813D-434A-9694-7D639B25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Semi-Supervised Temporal Action Segmentation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A0F7-177F-47CF-B928-4865A2F9D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509" y="1457157"/>
            <a:ext cx="11548420" cy="814152"/>
          </a:xfrm>
        </p:spPr>
        <p:txBody>
          <a:bodyPr>
            <a:noAutofit/>
          </a:bodyPr>
          <a:lstStyle/>
          <a:p>
            <a:r>
              <a:rPr lang="en-US" sz="2400" dirty="0"/>
              <a:t>Annotating framewise action labels has huge cost so we </a:t>
            </a:r>
            <a:r>
              <a:rPr lang="en-US" sz="2400" b="1" dirty="0"/>
              <a:t>propose the first semi-supervised method </a:t>
            </a:r>
            <a:r>
              <a:rPr lang="en-US" sz="2400" dirty="0"/>
              <a:t>for temporal action segmentation.</a:t>
            </a:r>
            <a:endParaRPr lang="en-SG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CFBDA8-783A-4934-BD61-D082D2D3D1D8}"/>
              </a:ext>
            </a:extLst>
          </p:cNvPr>
          <p:cNvGrpSpPr/>
          <p:nvPr/>
        </p:nvGrpSpPr>
        <p:grpSpPr>
          <a:xfrm>
            <a:off x="3343770" y="4554909"/>
            <a:ext cx="4559703" cy="1421308"/>
            <a:chOff x="3168676" y="3682522"/>
            <a:chExt cx="4559703" cy="16679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8DCD7D-5C49-4D0B-9520-C97FA17D015F}"/>
                </a:ext>
              </a:extLst>
            </p:cNvPr>
            <p:cNvSpPr/>
            <p:nvPr/>
          </p:nvSpPr>
          <p:spPr>
            <a:xfrm>
              <a:off x="3168676" y="3682522"/>
              <a:ext cx="4559703" cy="1667981"/>
            </a:xfrm>
            <a:prstGeom prst="roundRect">
              <a:avLst/>
            </a:prstGeom>
            <a:solidFill>
              <a:srgbClr val="EFFF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5A7AD5-3614-4707-B60A-0C27628F74E9}"/>
                </a:ext>
              </a:extLst>
            </p:cNvPr>
            <p:cNvGrpSpPr/>
            <p:nvPr/>
          </p:nvGrpSpPr>
          <p:grpSpPr>
            <a:xfrm>
              <a:off x="3367935" y="3732441"/>
              <a:ext cx="4161184" cy="1528152"/>
              <a:chOff x="4218990" y="2605038"/>
              <a:chExt cx="1997551" cy="63462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51B69B7-A469-4471-94A2-E6BCD8C0E5A8}"/>
                  </a:ext>
                </a:extLst>
              </p:cNvPr>
              <p:cNvGrpSpPr/>
              <p:nvPr/>
            </p:nvGrpSpPr>
            <p:grpSpPr>
              <a:xfrm>
                <a:off x="4229190" y="3145942"/>
                <a:ext cx="1303601" cy="90004"/>
                <a:chOff x="598787" y="3193886"/>
                <a:chExt cx="3202823" cy="206177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37F411C-F30A-4615-9C56-1853340BFB9F}"/>
                    </a:ext>
                  </a:extLst>
                </p:cNvPr>
                <p:cNvSpPr/>
                <p:nvPr/>
              </p:nvSpPr>
              <p:spPr>
                <a:xfrm>
                  <a:off x="2784024" y="3193886"/>
                  <a:ext cx="1017586" cy="20616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D</a:t>
                  </a:r>
                  <a:endParaRPr lang="en-SG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3D9D7FE-8FA7-40DD-AE4B-F045DD9AC00E}"/>
                    </a:ext>
                  </a:extLst>
                </p:cNvPr>
                <p:cNvSpPr/>
                <p:nvPr/>
              </p:nvSpPr>
              <p:spPr>
                <a:xfrm>
                  <a:off x="932442" y="3193895"/>
                  <a:ext cx="1843735" cy="20616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B</a:t>
                  </a:r>
                  <a:endParaRPr lang="en-SG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3E92B1C-6B3B-4498-9AF4-65D0D965D690}"/>
                    </a:ext>
                  </a:extLst>
                </p:cNvPr>
                <p:cNvSpPr/>
                <p:nvPr/>
              </p:nvSpPr>
              <p:spPr>
                <a:xfrm>
                  <a:off x="598787" y="3193895"/>
                  <a:ext cx="333653" cy="20616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</a:t>
                  </a:r>
                  <a:endParaRPr lang="en-SG" sz="8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44C7D22-6289-4DC6-BBC8-562BB4F8DBE0}"/>
                  </a:ext>
                </a:extLst>
              </p:cNvPr>
              <p:cNvGrpSpPr/>
              <p:nvPr/>
            </p:nvGrpSpPr>
            <p:grpSpPr>
              <a:xfrm>
                <a:off x="4229190" y="3012590"/>
                <a:ext cx="1793435" cy="90207"/>
                <a:chOff x="114145" y="3452515"/>
                <a:chExt cx="2886772" cy="210016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2A80BFF-0122-495F-889D-7841DB11CCD2}"/>
                    </a:ext>
                  </a:extLst>
                </p:cNvPr>
                <p:cNvSpPr/>
                <p:nvPr/>
              </p:nvSpPr>
              <p:spPr>
                <a:xfrm>
                  <a:off x="1957875" y="3452547"/>
                  <a:ext cx="1043042" cy="2099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C</a:t>
                  </a:r>
                  <a:endParaRPr lang="en-SG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B09F241-FDBF-47B8-A2AA-34B75F92091E}"/>
                    </a:ext>
                  </a:extLst>
                </p:cNvPr>
                <p:cNvSpPr/>
                <p:nvPr/>
              </p:nvSpPr>
              <p:spPr>
                <a:xfrm>
                  <a:off x="114145" y="3452515"/>
                  <a:ext cx="1843736" cy="21001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E</a:t>
                  </a:r>
                  <a:endParaRPr lang="en-SG" sz="8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8B4B31-6F37-4C84-8976-C315FAB29D4C}"/>
                  </a:ext>
                </a:extLst>
              </p:cNvPr>
              <p:cNvSpPr/>
              <p:nvPr/>
            </p:nvSpPr>
            <p:spPr>
              <a:xfrm>
                <a:off x="4218990" y="2618588"/>
                <a:ext cx="1404000" cy="886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C70025-8382-4E27-A5FC-86A7DAEE27F5}"/>
                  </a:ext>
                </a:extLst>
              </p:cNvPr>
              <p:cNvSpPr/>
              <p:nvPr/>
            </p:nvSpPr>
            <p:spPr>
              <a:xfrm>
                <a:off x="4223541" y="2733857"/>
                <a:ext cx="1620000" cy="886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E3BDA1-EC3B-49CA-B50F-5B3154089A0D}"/>
                  </a:ext>
                </a:extLst>
              </p:cNvPr>
              <p:cNvSpPr/>
              <p:nvPr/>
            </p:nvSpPr>
            <p:spPr>
              <a:xfrm>
                <a:off x="4223541" y="2880812"/>
                <a:ext cx="1188000" cy="886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33F181-5DF1-4DAA-BAC0-DF1F05B0B414}"/>
                      </a:ext>
                    </a:extLst>
                  </p:cNvPr>
                  <p:cNvSpPr txBox="1"/>
                  <p:nvPr/>
                </p:nvSpPr>
                <p:spPr>
                  <a:xfrm>
                    <a:off x="5592677" y="2605038"/>
                    <a:ext cx="198637" cy="108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2E323DED-1A71-49C5-9A0B-9656E754BF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2677" y="2605038"/>
                    <a:ext cx="198637" cy="10864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5A32276-79E9-48C1-BDF8-B9DB3719D072}"/>
                      </a:ext>
                    </a:extLst>
                  </p:cNvPr>
                  <p:cNvSpPr txBox="1"/>
                  <p:nvPr/>
                </p:nvSpPr>
                <p:spPr>
                  <a:xfrm>
                    <a:off x="5820455" y="2723114"/>
                    <a:ext cx="162865" cy="108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D3E26A9-D1E6-4B3C-AB75-5DC0AFA2F4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0455" y="2723114"/>
                    <a:ext cx="162865" cy="10864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4D71993-535F-42EC-8DD3-BE2A97DF4A8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2624" y="3004187"/>
                    <a:ext cx="193917" cy="108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4D71993-535F-42EC-8DD3-BE2A97DF4A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2624" y="3004187"/>
                    <a:ext cx="193917" cy="10864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2F2E812-2DF8-422A-ACAC-06C49C939F45}"/>
                      </a:ext>
                    </a:extLst>
                  </p:cNvPr>
                  <p:cNvSpPr txBox="1"/>
                  <p:nvPr/>
                </p:nvSpPr>
                <p:spPr>
                  <a:xfrm>
                    <a:off x="5399721" y="2862834"/>
                    <a:ext cx="266139" cy="126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522F1235-11F9-42C3-9A0C-79C41D105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9721" y="2862834"/>
                    <a:ext cx="266139" cy="12619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F71075E-FB0B-4F13-A9AF-83DD73B66683}"/>
                      </a:ext>
                    </a:extLst>
                  </p:cNvPr>
                  <p:cNvSpPr txBox="1"/>
                  <p:nvPr/>
                </p:nvSpPr>
                <p:spPr>
                  <a:xfrm>
                    <a:off x="5515245" y="3131017"/>
                    <a:ext cx="190266" cy="108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F71075E-FB0B-4F13-A9AF-83DD73B66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5245" y="3131017"/>
                    <a:ext cx="190266" cy="10864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F40D90-FCAE-4A3B-B85A-810AA385B35C}"/>
              </a:ext>
            </a:extLst>
          </p:cNvPr>
          <p:cNvSpPr txBox="1"/>
          <p:nvPr/>
        </p:nvSpPr>
        <p:spPr>
          <a:xfrm>
            <a:off x="3483897" y="3421290"/>
            <a:ext cx="4559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Semi-Supervised: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Having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labels only for a fraction of the videos in the training set.</a:t>
            </a:r>
          </a:p>
          <a:p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All labels for few training videos </a:t>
            </a:r>
            <a:endParaRPr lang="en-SG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667986-58A7-4781-8719-3A97CD1A30EE}"/>
              </a:ext>
            </a:extLst>
          </p:cNvPr>
          <p:cNvSpPr/>
          <p:nvPr/>
        </p:nvSpPr>
        <p:spPr>
          <a:xfrm>
            <a:off x="3063517" y="3037088"/>
            <a:ext cx="5120211" cy="32643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46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76"/>
    </mc:Choice>
    <mc:Fallback>
      <p:transition spd="slow" advTm="737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3E3C-15ED-4AC4-B1F6-72E38F87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Representation Learning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4EAD4-8036-49AE-AA0D-DECD83097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509" y="1457156"/>
            <a:ext cx="11426967" cy="1089491"/>
          </a:xfrm>
        </p:spPr>
        <p:txBody>
          <a:bodyPr>
            <a:normAutofit/>
          </a:bodyPr>
          <a:lstStyle/>
          <a:p>
            <a:r>
              <a:rPr lang="en-US" sz="2400" dirty="0"/>
              <a:t>We propose a novel way to learn frame-wise representations from temporal convolutional networks (TCNs) by clustering input features with added time-proximity condition and multiresolution similarity.</a:t>
            </a:r>
            <a:endParaRPr lang="en-S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2D0EF-9C71-4677-AF05-0C40083E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52" y="3429000"/>
            <a:ext cx="8286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0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18"/>
    </mc:Choice>
    <mc:Fallback>
      <p:transition spd="slow" advTm="115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8DD1-AD90-4F9A-9C26-F7D069D8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Semi-Supervised Iterative Contrast Classify(ICC)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508EC-4AD1-4987-A9E0-664FDF9ED0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752" y="2931605"/>
            <a:ext cx="5158152" cy="1905025"/>
          </a:xfrm>
        </p:spPr>
        <p:txBody>
          <a:bodyPr>
            <a:normAutofit/>
          </a:bodyPr>
          <a:lstStyle/>
          <a:p>
            <a:r>
              <a:rPr lang="en-US" sz="2200" dirty="0"/>
              <a:t>By merging representation learning with conventional supervised learning, we develop an “Iterative Contrast-Classify (ICC)” semi-supervised learning scheme.</a:t>
            </a:r>
            <a:endParaRPr lang="en-SG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CEF4F2-9BDB-4A9D-A291-AAEA0B9B481A}"/>
              </a:ext>
            </a:extLst>
          </p:cNvPr>
          <p:cNvGrpSpPr/>
          <p:nvPr/>
        </p:nvGrpSpPr>
        <p:grpSpPr>
          <a:xfrm>
            <a:off x="6657929" y="1912845"/>
            <a:ext cx="4188826" cy="4625400"/>
            <a:chOff x="352799" y="579890"/>
            <a:chExt cx="4188826" cy="46254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76FBEEC-055D-46E8-8C15-34941B3F06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7910" y="1432016"/>
              <a:ext cx="7863" cy="164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DA9A12A-0798-472E-8727-7E5755A92970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 flipH="1">
              <a:off x="1503592" y="1912613"/>
              <a:ext cx="4318" cy="296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6A96E9-4759-45D7-A3DC-BB6D59E3586A}"/>
                </a:ext>
              </a:extLst>
            </p:cNvPr>
            <p:cNvSpPr/>
            <p:nvPr/>
          </p:nvSpPr>
          <p:spPr>
            <a:xfrm>
              <a:off x="1284024" y="1597658"/>
              <a:ext cx="507503" cy="34355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SG" sz="1400" b="1">
                  <a:cs typeface="Calibri"/>
                </a:rPr>
                <a:t>M</a:t>
              </a:r>
              <a:r>
                <a:rPr lang="en-SG" sz="1400">
                  <a:cs typeface="Calibri"/>
                </a:rPr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70C69635-9025-400F-98FC-FAFCF842C59B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5400000" flipH="1" flipV="1">
              <a:off x="-631819" y="2758063"/>
              <a:ext cx="2904471" cy="92721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45C2B94C-794E-4BED-977B-AA2694981514}"/>
                </a:ext>
              </a:extLst>
            </p:cNvPr>
            <p:cNvSpPr/>
            <p:nvPr/>
          </p:nvSpPr>
          <p:spPr>
            <a:xfrm>
              <a:off x="2578121" y="2190161"/>
              <a:ext cx="100989" cy="4684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790F54-87B9-485A-99E8-C4E8C64AC973}"/>
                </a:ext>
              </a:extLst>
            </p:cNvPr>
            <p:cNvSpPr txBox="1"/>
            <p:nvPr/>
          </p:nvSpPr>
          <p:spPr>
            <a:xfrm>
              <a:off x="3070285" y="2137702"/>
              <a:ext cx="8791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SG" sz="1400" b="1" dirty="0"/>
                <a:t>gt labels</a:t>
              </a:r>
              <a:endParaRPr lang="en-SG" sz="1400" b="1" dirty="0">
                <a:cs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B7D51DC-DE6B-47BF-96D3-785C8E001FCD}"/>
                </a:ext>
              </a:extLst>
            </p:cNvPr>
            <p:cNvGrpSpPr/>
            <p:nvPr/>
          </p:nvGrpSpPr>
          <p:grpSpPr>
            <a:xfrm>
              <a:off x="352799" y="663108"/>
              <a:ext cx="2084976" cy="742627"/>
              <a:chOff x="609015" y="770341"/>
              <a:chExt cx="1800000" cy="814218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092D87B0-6455-46D4-B404-45E1A61D0676}"/>
                  </a:ext>
                </a:extLst>
              </p:cNvPr>
              <p:cNvSpPr/>
              <p:nvPr/>
            </p:nvSpPr>
            <p:spPr>
              <a:xfrm>
                <a:off x="609015" y="770341"/>
                <a:ext cx="1800000" cy="81421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/>
              <a:lstStyle/>
              <a:p>
                <a:r>
                  <a:rPr lang="en-US" sz="1400" b="1" dirty="0">
                    <a:solidFill>
                      <a:schemeClr val="tx1"/>
                    </a:solidFill>
                    <a:cs typeface="Calibri"/>
                  </a:rPr>
                  <a:t>Unsupervised</a:t>
                </a:r>
              </a:p>
              <a:p>
                <a:r>
                  <a:rPr lang="en-US" sz="1400" b="1" dirty="0">
                    <a:solidFill>
                      <a:schemeClr val="tx1"/>
                    </a:solidFill>
                    <a:cs typeface="Calibri"/>
                  </a:rPr>
                  <a:t>Representation</a:t>
                </a:r>
              </a:p>
              <a:p>
                <a:r>
                  <a:rPr lang="en-US" sz="1400" b="1" dirty="0">
                    <a:solidFill>
                      <a:schemeClr val="tx1"/>
                    </a:solidFill>
                    <a:cs typeface="Calibri"/>
                  </a:rPr>
                  <a:t>Learning</a:t>
                </a:r>
                <a:endParaRPr lang="en-SG" sz="1400" b="1" dirty="0">
                  <a:solidFill>
                    <a:schemeClr val="tx1"/>
                  </a:solidFill>
                  <a:cs typeface="Calibri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A95B244-1CCC-490C-BBD5-75B0802745B7}"/>
                  </a:ext>
                </a:extLst>
              </p:cNvPr>
              <p:cNvSpPr/>
              <p:nvPr/>
            </p:nvSpPr>
            <p:spPr>
              <a:xfrm>
                <a:off x="1790329" y="895912"/>
                <a:ext cx="507503" cy="528323"/>
              </a:xfrm>
              <a:prstGeom prst="ellipse">
                <a:avLst/>
              </a:prstGeom>
              <a:solidFill>
                <a:srgbClr val="EB875F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SG" sz="1400" b="1">
                    <a:cs typeface="Calibri"/>
                  </a:rPr>
                  <a:t>M</a:t>
                </a:r>
                <a:r>
                  <a:rPr lang="en-SG" sz="1400">
                    <a:cs typeface="Calibri"/>
                  </a:rPr>
                  <a:t> 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06ED04B-AE23-4708-B127-38239578FE77}"/>
                </a:ext>
              </a:extLst>
            </p:cNvPr>
            <p:cNvCxnSpPr>
              <a:cxnSpLocks/>
              <a:stCxn id="134" idx="2"/>
              <a:endCxn id="25" idx="0"/>
            </p:cNvCxnSpPr>
            <p:nvPr/>
          </p:nvCxnSpPr>
          <p:spPr>
            <a:xfrm>
              <a:off x="1503592" y="2655906"/>
              <a:ext cx="1910" cy="1008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A13975-2152-45B7-9E7A-654F178997B7}"/>
                </a:ext>
              </a:extLst>
            </p:cNvPr>
            <p:cNvCxnSpPr>
              <a:cxnSpLocks/>
              <a:stCxn id="25" idx="4"/>
              <a:endCxn id="132" idx="0"/>
            </p:cNvCxnSpPr>
            <p:nvPr/>
          </p:nvCxnSpPr>
          <p:spPr>
            <a:xfrm flipH="1">
              <a:off x="1504825" y="4007898"/>
              <a:ext cx="677" cy="289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D78D89-DBFB-484D-B454-EEDB77627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799" y="4660235"/>
              <a:ext cx="243253" cy="336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3D4148-6FCD-4BF6-845E-BA3B9796C8E0}"/>
                </a:ext>
              </a:extLst>
            </p:cNvPr>
            <p:cNvGrpSpPr/>
            <p:nvPr/>
          </p:nvGrpSpPr>
          <p:grpSpPr>
            <a:xfrm>
              <a:off x="484592" y="2209599"/>
              <a:ext cx="2037999" cy="446307"/>
              <a:chOff x="564601" y="2274030"/>
              <a:chExt cx="2037999" cy="634949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B975643A-0A2E-444B-B4CC-95B7588C53CE}"/>
                  </a:ext>
                </a:extLst>
              </p:cNvPr>
              <p:cNvSpPr/>
              <p:nvPr/>
            </p:nvSpPr>
            <p:spPr>
              <a:xfrm>
                <a:off x="564601" y="2274030"/>
                <a:ext cx="2037999" cy="634949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en-SG" sz="1400" b="1" dirty="0">
                    <a:solidFill>
                      <a:schemeClr val="tx1"/>
                    </a:solidFill>
                  </a:rPr>
                  <a:t>Classify Step</a:t>
                </a:r>
              </a:p>
              <a:p>
                <a:r>
                  <a:rPr lang="en-SG" sz="1400" b="1" dirty="0">
                    <a:solidFill>
                      <a:schemeClr val="tx1"/>
                    </a:solidFill>
                  </a:rPr>
                  <a:t> (training)</a:t>
                </a:r>
                <a:endParaRPr lang="en-SG" sz="1400" b="1" dirty="0">
                  <a:solidFill>
                    <a:schemeClr val="tx1"/>
                  </a:solidFill>
                  <a:cs typeface="Calibri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404E702-AFDC-403F-964F-CCE0F8A139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65312" y="2320076"/>
                <a:ext cx="710503" cy="504000"/>
              </a:xfrm>
              <a:prstGeom prst="ellipse">
                <a:avLst/>
              </a:prstGeom>
              <a:solidFill>
                <a:srgbClr val="EB875F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SG" sz="1400" b="1">
                    <a:cs typeface="Calibri"/>
                  </a:rPr>
                  <a:t>M:G 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2813DD-DD45-4AA8-94AE-70C30B06745D}"/>
                </a:ext>
              </a:extLst>
            </p:cNvPr>
            <p:cNvGrpSpPr/>
            <p:nvPr/>
          </p:nvGrpSpPr>
          <p:grpSpPr>
            <a:xfrm>
              <a:off x="604825" y="4297630"/>
              <a:ext cx="1800000" cy="667902"/>
              <a:chOff x="548364" y="5156492"/>
              <a:chExt cx="1800000" cy="56311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CF6707F4-AB23-402B-9CF1-9CFE27E823E7}"/>
                  </a:ext>
                </a:extLst>
              </p:cNvPr>
              <p:cNvSpPr/>
              <p:nvPr/>
            </p:nvSpPr>
            <p:spPr>
              <a:xfrm>
                <a:off x="548364" y="5156492"/>
                <a:ext cx="1800000" cy="5631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r>
                  <a:rPr lang="en-SG" sz="1400" b="1" dirty="0">
                    <a:solidFill>
                      <a:schemeClr val="tx1"/>
                    </a:solidFill>
                  </a:rPr>
                  <a:t>Contrast Step</a:t>
                </a:r>
              </a:p>
              <a:p>
                <a:r>
                  <a:rPr lang="en-SG" sz="1400" b="1" dirty="0">
                    <a:solidFill>
                      <a:schemeClr val="tx1"/>
                    </a:solidFill>
                  </a:rPr>
                  <a:t> (training)</a:t>
                </a:r>
                <a:endParaRPr lang="en-SG" sz="1400" b="1" dirty="0">
                  <a:solidFill>
                    <a:schemeClr val="tx1"/>
                  </a:solidFill>
                  <a:cs typeface="Calibri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A693987-2820-4360-BC32-669C1FF57193}"/>
                  </a:ext>
                </a:extLst>
              </p:cNvPr>
              <p:cNvSpPr/>
              <p:nvPr/>
            </p:nvSpPr>
            <p:spPr>
              <a:xfrm>
                <a:off x="1711978" y="5237993"/>
                <a:ext cx="507503" cy="376673"/>
              </a:xfrm>
              <a:prstGeom prst="ellipse">
                <a:avLst/>
              </a:prstGeom>
              <a:solidFill>
                <a:srgbClr val="EB875F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SG" sz="1400" b="1">
                    <a:cs typeface="Calibri"/>
                  </a:rPr>
                  <a:t>M</a:t>
                </a:r>
                <a:r>
                  <a:rPr lang="en-SG" sz="1400">
                    <a:cs typeface="Calibri"/>
                  </a:rPr>
                  <a:t> 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2CC6B9-DC15-49A8-825D-4D6E98539437}"/>
                </a:ext>
              </a:extLst>
            </p:cNvPr>
            <p:cNvGrpSpPr/>
            <p:nvPr/>
          </p:nvGrpSpPr>
          <p:grpSpPr>
            <a:xfrm>
              <a:off x="2553719" y="3989399"/>
              <a:ext cx="556813" cy="609215"/>
              <a:chOff x="1214647" y="4429576"/>
              <a:chExt cx="556813" cy="66794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17EA901-4228-41F3-BC70-6AB847F2E674}"/>
                  </a:ext>
                </a:extLst>
              </p:cNvPr>
              <p:cNvSpPr/>
              <p:nvPr/>
            </p:nvSpPr>
            <p:spPr>
              <a:xfrm>
                <a:off x="1375331" y="4429576"/>
                <a:ext cx="73647" cy="7838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3687EAA-F778-424F-A8ED-00125BE617C9}"/>
                  </a:ext>
                </a:extLst>
              </p:cNvPr>
              <p:cNvSpPr/>
              <p:nvPr/>
            </p:nvSpPr>
            <p:spPr>
              <a:xfrm>
                <a:off x="1518160" y="4581589"/>
                <a:ext cx="73647" cy="7838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5F2A0CD-D87A-4E7C-9329-B3BCACF828FC}"/>
                  </a:ext>
                </a:extLst>
              </p:cNvPr>
              <p:cNvSpPr/>
              <p:nvPr/>
            </p:nvSpPr>
            <p:spPr>
              <a:xfrm>
                <a:off x="1660989" y="4733601"/>
                <a:ext cx="73647" cy="7838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E2009A7-7ECA-4F8A-9BF3-EB409670B277}"/>
                  </a:ext>
                </a:extLst>
              </p:cNvPr>
              <p:cNvSpPr/>
              <p:nvPr/>
            </p:nvSpPr>
            <p:spPr>
              <a:xfrm>
                <a:off x="1232501" y="4537646"/>
                <a:ext cx="73647" cy="7838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ED84A62-95A1-4D1C-AE50-BCF972193EC3}"/>
                  </a:ext>
                </a:extLst>
              </p:cNvPr>
              <p:cNvSpPr/>
              <p:nvPr/>
            </p:nvSpPr>
            <p:spPr>
              <a:xfrm>
                <a:off x="1375331" y="4591090"/>
                <a:ext cx="73647" cy="7838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7C2AD85-B601-44DB-BBCD-E638D45D2C1F}"/>
                  </a:ext>
                </a:extLst>
              </p:cNvPr>
              <p:cNvSpPr/>
              <p:nvPr/>
            </p:nvSpPr>
            <p:spPr>
              <a:xfrm>
                <a:off x="1260887" y="4435513"/>
                <a:ext cx="73647" cy="7838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5DC42CA-09C1-4E8F-8E94-75B3A19584D4}"/>
                  </a:ext>
                </a:extLst>
              </p:cNvPr>
              <p:cNvSpPr/>
              <p:nvPr/>
            </p:nvSpPr>
            <p:spPr>
              <a:xfrm>
                <a:off x="1591807" y="4494894"/>
                <a:ext cx="73647" cy="7838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4DC2508-EDAB-46A4-9244-951139461A84}"/>
                  </a:ext>
                </a:extLst>
              </p:cNvPr>
              <p:cNvSpPr/>
              <p:nvPr/>
            </p:nvSpPr>
            <p:spPr>
              <a:xfrm>
                <a:off x="1500305" y="4694410"/>
                <a:ext cx="73647" cy="7838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8EC02CCA-A3A5-4963-A7C5-A893F469DEDC}"/>
                  </a:ext>
                </a:extLst>
              </p:cNvPr>
              <p:cNvSpPr/>
              <p:nvPr/>
            </p:nvSpPr>
            <p:spPr>
              <a:xfrm>
                <a:off x="1697813" y="4620779"/>
                <a:ext cx="73647" cy="7838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AC9D9E5-B524-4D07-A0A8-DB2190D4283B}"/>
                  </a:ext>
                </a:extLst>
              </p:cNvPr>
              <p:cNvSpPr/>
              <p:nvPr/>
            </p:nvSpPr>
            <p:spPr>
              <a:xfrm>
                <a:off x="1483569" y="4485988"/>
                <a:ext cx="73647" cy="7838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46DC013-03A5-46F9-B072-ED58AA9431E6}"/>
                  </a:ext>
                </a:extLst>
              </p:cNvPr>
              <p:cNvSpPr/>
              <p:nvPr/>
            </p:nvSpPr>
            <p:spPr>
              <a:xfrm rot="4639237">
                <a:off x="1479947" y="4836391"/>
                <a:ext cx="78382" cy="7364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E8B0949-1EDC-40D0-B57E-A6D930F5811A}"/>
                  </a:ext>
                </a:extLst>
              </p:cNvPr>
              <p:cNvSpPr/>
              <p:nvPr/>
            </p:nvSpPr>
            <p:spPr>
              <a:xfrm rot="4639237">
                <a:off x="1212279" y="4873729"/>
                <a:ext cx="78382" cy="7364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EF3C92E-95F4-4E34-82C8-4A9628D06D4D}"/>
                  </a:ext>
                </a:extLst>
              </p:cNvPr>
              <p:cNvSpPr/>
              <p:nvPr/>
            </p:nvSpPr>
            <p:spPr>
              <a:xfrm rot="4639237">
                <a:off x="1614614" y="4873729"/>
                <a:ext cx="78382" cy="7364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04CF14E-1E70-4E06-9226-4A2D4AFD37A8}"/>
                  </a:ext>
                </a:extLst>
              </p:cNvPr>
              <p:cNvSpPr/>
              <p:nvPr/>
            </p:nvSpPr>
            <p:spPr>
              <a:xfrm rot="4639237">
                <a:off x="1382514" y="4715779"/>
                <a:ext cx="78382" cy="7364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F7696B4-D0D2-4E87-9977-278CACD7A0C6}"/>
                  </a:ext>
                </a:extLst>
              </p:cNvPr>
              <p:cNvSpPr/>
              <p:nvPr/>
            </p:nvSpPr>
            <p:spPr>
              <a:xfrm rot="4639237">
                <a:off x="1336139" y="5021508"/>
                <a:ext cx="78382" cy="7364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B824135-3FD2-4046-888F-86A7D13DD969}"/>
                  </a:ext>
                </a:extLst>
              </p:cNvPr>
              <p:cNvSpPr/>
              <p:nvPr/>
            </p:nvSpPr>
            <p:spPr>
              <a:xfrm rot="4639237">
                <a:off x="1212279" y="4662337"/>
                <a:ext cx="78382" cy="7364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6FD34C3-EB9E-4E74-B046-C4B7E6FB1FBA}"/>
                  </a:ext>
                </a:extLst>
              </p:cNvPr>
              <p:cNvSpPr/>
              <p:nvPr/>
            </p:nvSpPr>
            <p:spPr>
              <a:xfrm rot="4639237">
                <a:off x="1285926" y="4787034"/>
                <a:ext cx="78382" cy="7364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56141EB-D080-4BBB-A250-AC5AA35BB982}"/>
                  </a:ext>
                </a:extLst>
              </p:cNvPr>
              <p:cNvSpPr/>
              <p:nvPr/>
            </p:nvSpPr>
            <p:spPr>
              <a:xfrm rot="4639237">
                <a:off x="1497937" y="4987026"/>
                <a:ext cx="78382" cy="7364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7839ADF-8D43-4AF2-83B8-1D076038D868}"/>
                  </a:ext>
                </a:extLst>
              </p:cNvPr>
              <p:cNvSpPr/>
              <p:nvPr/>
            </p:nvSpPr>
            <p:spPr>
              <a:xfrm rot="4639237">
                <a:off x="1391932" y="4912919"/>
                <a:ext cx="78382" cy="7364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74F382C-5667-4DD3-9504-253FAABF750A}"/>
                  </a:ext>
                </a:extLst>
              </p:cNvPr>
              <p:cNvSpPr/>
              <p:nvPr/>
            </p:nvSpPr>
            <p:spPr>
              <a:xfrm rot="4639237">
                <a:off x="1615414" y="4994511"/>
                <a:ext cx="78382" cy="7364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F22B77-2072-4F13-97B6-B9E063F1D7CB}"/>
                </a:ext>
              </a:extLst>
            </p:cNvPr>
            <p:cNvSpPr txBox="1"/>
            <p:nvPr/>
          </p:nvSpPr>
          <p:spPr>
            <a:xfrm>
              <a:off x="3078967" y="4043287"/>
              <a:ext cx="120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b="1" dirty="0"/>
                <a:t>pseudo labels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81F23E4-A8DF-4670-8818-20F8582FA9AF}"/>
                </a:ext>
              </a:extLst>
            </p:cNvPr>
            <p:cNvSpPr/>
            <p:nvPr/>
          </p:nvSpPr>
          <p:spPr>
            <a:xfrm>
              <a:off x="2310175" y="3359147"/>
              <a:ext cx="1204484" cy="418334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SG" sz="1400" b="1" dirty="0">
                  <a:solidFill>
                    <a:schemeClr val="tx1"/>
                  </a:solidFill>
                </a:rPr>
                <a:t>Classify Step</a:t>
              </a:r>
            </a:p>
            <a:p>
              <a:r>
                <a:rPr lang="en-SG" sz="1400" b="1" dirty="0">
                  <a:solidFill>
                    <a:schemeClr val="tx1"/>
                  </a:solidFill>
                </a:rPr>
                <a:t> (predict)</a:t>
              </a:r>
              <a:endParaRPr lang="en-SG" sz="1400" b="1" dirty="0">
                <a:solidFill>
                  <a:schemeClr val="tx1"/>
                </a:solidFill>
                <a:cs typeface="Calibri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3D1C155-B238-42F1-8853-6B7E307F489B}"/>
                </a:ext>
              </a:extLst>
            </p:cNvPr>
            <p:cNvGrpSpPr/>
            <p:nvPr/>
          </p:nvGrpSpPr>
          <p:grpSpPr>
            <a:xfrm>
              <a:off x="3514655" y="3282149"/>
              <a:ext cx="782667" cy="634451"/>
              <a:chOff x="4946848" y="3335790"/>
              <a:chExt cx="835114" cy="697389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EF2AB92-0F20-4E98-851C-B3BF2498F912}"/>
                  </a:ext>
                </a:extLst>
              </p:cNvPr>
              <p:cNvSpPr/>
              <p:nvPr/>
            </p:nvSpPr>
            <p:spPr>
              <a:xfrm>
                <a:off x="5359289" y="3363529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32971EF-EAAE-4131-AD34-C1AAC6EBC25B}"/>
                  </a:ext>
                </a:extLst>
              </p:cNvPr>
              <p:cNvSpPr/>
              <p:nvPr/>
            </p:nvSpPr>
            <p:spPr>
              <a:xfrm>
                <a:off x="5511689" y="3515929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1A9B99E-F641-4398-9946-5CA5E247D62C}"/>
                  </a:ext>
                </a:extLst>
              </p:cNvPr>
              <p:cNvSpPr/>
              <p:nvPr/>
            </p:nvSpPr>
            <p:spPr>
              <a:xfrm>
                <a:off x="5664089" y="3668329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6139301-DA8F-421C-8899-3394C3AD2126}"/>
                  </a:ext>
                </a:extLst>
              </p:cNvPr>
              <p:cNvSpPr/>
              <p:nvPr/>
            </p:nvSpPr>
            <p:spPr>
              <a:xfrm>
                <a:off x="5206889" y="3471874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CE17C48-0D9A-487B-AFDF-161324BED68A}"/>
                  </a:ext>
                </a:extLst>
              </p:cNvPr>
              <p:cNvSpPr/>
              <p:nvPr/>
            </p:nvSpPr>
            <p:spPr>
              <a:xfrm>
                <a:off x="5359289" y="3525454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BC85A34-D5C5-4479-856B-B5DE3979A1FF}"/>
                  </a:ext>
                </a:extLst>
              </p:cNvPr>
              <p:cNvSpPr/>
              <p:nvPr/>
            </p:nvSpPr>
            <p:spPr>
              <a:xfrm>
                <a:off x="5237177" y="3369481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A42E393-3F98-4C4A-8DB0-10BF05A29127}"/>
                  </a:ext>
                </a:extLst>
              </p:cNvPr>
              <p:cNvSpPr/>
              <p:nvPr/>
            </p:nvSpPr>
            <p:spPr>
              <a:xfrm>
                <a:off x="5590271" y="3429013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F23713A-6BEF-4DAA-96BC-C2A7E7AAEC16}"/>
                  </a:ext>
                </a:extLst>
              </p:cNvPr>
              <p:cNvSpPr/>
              <p:nvPr/>
            </p:nvSpPr>
            <p:spPr>
              <a:xfrm>
                <a:off x="5492638" y="3629038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C5CA787-C99C-4107-9B79-A0A70B5287F7}"/>
                  </a:ext>
                </a:extLst>
              </p:cNvPr>
              <p:cNvSpPr/>
              <p:nvPr/>
            </p:nvSpPr>
            <p:spPr>
              <a:xfrm>
                <a:off x="5703380" y="3555219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462FE9-E544-466C-9859-C9C6073569C9}"/>
                  </a:ext>
                </a:extLst>
              </p:cNvPr>
              <p:cNvSpPr/>
              <p:nvPr/>
            </p:nvSpPr>
            <p:spPr>
              <a:xfrm>
                <a:off x="5474780" y="3420084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743EEA1-45CE-420A-B799-115099728411}"/>
                  </a:ext>
                </a:extLst>
              </p:cNvPr>
              <p:cNvSpPr/>
              <p:nvPr/>
            </p:nvSpPr>
            <p:spPr>
              <a:xfrm rot="4639237">
                <a:off x="5473442" y="3769008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6D27CEE-6CEE-4578-AAB4-726B0705373B}"/>
                  </a:ext>
                </a:extLst>
              </p:cNvPr>
              <p:cNvSpPr/>
              <p:nvPr/>
            </p:nvSpPr>
            <p:spPr>
              <a:xfrm rot="4639237">
                <a:off x="5187838" y="3806441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8C54FBB-AEBD-4208-BB25-3EB01D5B3C86}"/>
                  </a:ext>
                </a:extLst>
              </p:cNvPr>
              <p:cNvSpPr/>
              <p:nvPr/>
            </p:nvSpPr>
            <p:spPr>
              <a:xfrm rot="4639237">
                <a:off x="5617132" y="3806441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697FD24-A547-40BF-B0AB-53D5D8AD13E7}"/>
                  </a:ext>
                </a:extLst>
              </p:cNvPr>
              <p:cNvSpPr/>
              <p:nvPr/>
            </p:nvSpPr>
            <p:spPr>
              <a:xfrm rot="4639237">
                <a:off x="5369480" y="3648088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FBA9DC4-BB08-4D08-9D7D-BA3F595D1721}"/>
                  </a:ext>
                </a:extLst>
              </p:cNvPr>
              <p:cNvSpPr/>
              <p:nvPr/>
            </p:nvSpPr>
            <p:spPr>
              <a:xfrm rot="4639237">
                <a:off x="5319997" y="3954597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E748D7F-923A-4AC3-A589-3ECA8FEA18AA}"/>
                  </a:ext>
                </a:extLst>
              </p:cNvPr>
              <p:cNvSpPr/>
              <p:nvPr/>
            </p:nvSpPr>
            <p:spPr>
              <a:xfrm rot="4639237">
                <a:off x="5187838" y="3594510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D1E3C30-BD86-4BEF-8A09-173E47B871EF}"/>
                  </a:ext>
                </a:extLst>
              </p:cNvPr>
              <p:cNvSpPr/>
              <p:nvPr/>
            </p:nvSpPr>
            <p:spPr>
              <a:xfrm rot="4639237">
                <a:off x="5266420" y="3719525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2EF97A-D73A-48C2-A671-508D9035E937}"/>
                  </a:ext>
                </a:extLst>
              </p:cNvPr>
              <p:cNvSpPr/>
              <p:nvPr/>
            </p:nvSpPr>
            <p:spPr>
              <a:xfrm rot="4639237">
                <a:off x="5492637" y="3920027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9637920-D47D-4748-BE6A-7C80ED81D505}"/>
                  </a:ext>
                </a:extLst>
              </p:cNvPr>
              <p:cNvSpPr/>
              <p:nvPr/>
            </p:nvSpPr>
            <p:spPr>
              <a:xfrm rot="4639237">
                <a:off x="5379529" y="3845731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0454CC6-126F-4802-92F7-CAF0403BE7BE}"/>
                  </a:ext>
                </a:extLst>
              </p:cNvPr>
              <p:cNvSpPr/>
              <p:nvPr/>
            </p:nvSpPr>
            <p:spPr>
              <a:xfrm rot="4639237">
                <a:off x="5617132" y="3939645"/>
                <a:ext cx="78582" cy="785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1" name="Left Brace 110">
                <a:extLst>
                  <a:ext uri="{FF2B5EF4-FFF2-40B4-BE49-F238E27FC236}">
                    <a16:creationId xmlns:a16="http://schemas.microsoft.com/office/drawing/2014/main" id="{719FC4D9-8609-4EA6-A43F-E260C2D1F436}"/>
                  </a:ext>
                </a:extLst>
              </p:cNvPr>
              <p:cNvSpPr/>
              <p:nvPr/>
            </p:nvSpPr>
            <p:spPr>
              <a:xfrm>
                <a:off x="4946848" y="3335790"/>
                <a:ext cx="187523" cy="66472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4BECD6-EC62-44F0-9A93-C9E44F49B397}"/>
                </a:ext>
              </a:extLst>
            </p:cNvPr>
            <p:cNvCxnSpPr>
              <a:cxnSpLocks/>
            </p:cNvCxnSpPr>
            <p:nvPr/>
          </p:nvCxnSpPr>
          <p:spPr>
            <a:xfrm>
              <a:off x="2740330" y="3011950"/>
              <a:ext cx="7863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6D1A8C-EF96-44BF-A974-EA1CDA40B057}"/>
                </a:ext>
              </a:extLst>
            </p:cNvPr>
            <p:cNvCxnSpPr>
              <a:cxnSpLocks/>
            </p:cNvCxnSpPr>
            <p:nvPr/>
          </p:nvCxnSpPr>
          <p:spPr>
            <a:xfrm>
              <a:off x="2730906" y="3781985"/>
              <a:ext cx="7863" cy="164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FC1158-E0E2-488C-BF8F-B284A8772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4371" y="2731834"/>
              <a:ext cx="710503" cy="3468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SG" sz="1400" b="1" dirty="0">
                  <a:cs typeface="Calibri"/>
                </a:rPr>
                <a:t>M:G </a:t>
              </a:r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7D892BAD-37A0-404D-9783-18A8145A6890}"/>
                </a:ext>
              </a:extLst>
            </p:cNvPr>
            <p:cNvSpPr/>
            <p:nvPr/>
          </p:nvSpPr>
          <p:spPr>
            <a:xfrm>
              <a:off x="2416553" y="3946121"/>
              <a:ext cx="167643" cy="119237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A8D2C0-D655-4A00-902B-EB02D7DCDDD8}"/>
                </a:ext>
              </a:extLst>
            </p:cNvPr>
            <p:cNvSpPr/>
            <p:nvPr/>
          </p:nvSpPr>
          <p:spPr>
            <a:xfrm>
              <a:off x="1251750" y="3664345"/>
              <a:ext cx="507503" cy="34355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SG" sz="1400" b="1">
                  <a:cs typeface="Calibri"/>
                </a:rPr>
                <a:t>M</a:t>
              </a:r>
              <a:r>
                <a:rPr lang="en-SG" sz="1400">
                  <a:cs typeface="Calibri"/>
                </a:rPr>
                <a:t> 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7682DE18-5AFA-4216-96E8-DBC83CD2B5C0}"/>
                </a:ext>
              </a:extLst>
            </p:cNvPr>
            <p:cNvCxnSpPr>
              <a:cxnSpLocks/>
            </p:cNvCxnSpPr>
            <p:nvPr/>
          </p:nvCxnSpPr>
          <p:spPr>
            <a:xfrm>
              <a:off x="1985092" y="2653752"/>
              <a:ext cx="396000" cy="252000"/>
            </a:xfrm>
            <a:prstGeom prst="bentConnector3">
              <a:avLst>
                <a:gd name="adj1" fmla="val 8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1FB332D-0812-4445-8021-95803C99C270}"/>
                </a:ext>
              </a:extLst>
            </p:cNvPr>
            <p:cNvGrpSpPr/>
            <p:nvPr/>
          </p:nvGrpSpPr>
          <p:grpSpPr>
            <a:xfrm>
              <a:off x="2655293" y="2164998"/>
              <a:ext cx="517759" cy="465948"/>
              <a:chOff x="5240502" y="1210116"/>
              <a:chExt cx="517759" cy="510866"/>
            </a:xfrm>
          </p:grpSpPr>
          <p:sp>
            <p:nvSpPr>
              <p:cNvPr id="81" name="Diamond 80">
                <a:extLst>
                  <a:ext uri="{FF2B5EF4-FFF2-40B4-BE49-F238E27FC236}">
                    <a16:creationId xmlns:a16="http://schemas.microsoft.com/office/drawing/2014/main" id="{178DB57F-09C8-4799-B221-336BE96E159F}"/>
                  </a:ext>
                </a:extLst>
              </p:cNvPr>
              <p:cNvSpPr/>
              <p:nvPr/>
            </p:nvSpPr>
            <p:spPr>
              <a:xfrm>
                <a:off x="5307291" y="1283233"/>
                <a:ext cx="107379" cy="8141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2" name="Diamond 81">
                <a:extLst>
                  <a:ext uri="{FF2B5EF4-FFF2-40B4-BE49-F238E27FC236}">
                    <a16:creationId xmlns:a16="http://schemas.microsoft.com/office/drawing/2014/main" id="{3832DD41-2BAC-4702-90C2-94D5DE82DB37}"/>
                  </a:ext>
                </a:extLst>
              </p:cNvPr>
              <p:cNvSpPr/>
              <p:nvPr/>
            </p:nvSpPr>
            <p:spPr>
              <a:xfrm>
                <a:off x="5387635" y="1639572"/>
                <a:ext cx="107379" cy="8141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3" name="Diamond 82">
                <a:extLst>
                  <a:ext uri="{FF2B5EF4-FFF2-40B4-BE49-F238E27FC236}">
                    <a16:creationId xmlns:a16="http://schemas.microsoft.com/office/drawing/2014/main" id="{68CF8B27-FC61-4107-BA9B-6C4DE5331E61}"/>
                  </a:ext>
                </a:extLst>
              </p:cNvPr>
              <p:cNvSpPr/>
              <p:nvPr/>
            </p:nvSpPr>
            <p:spPr>
              <a:xfrm>
                <a:off x="5411784" y="1400138"/>
                <a:ext cx="107379" cy="8141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Diamond 83">
                <a:extLst>
                  <a:ext uri="{FF2B5EF4-FFF2-40B4-BE49-F238E27FC236}">
                    <a16:creationId xmlns:a16="http://schemas.microsoft.com/office/drawing/2014/main" id="{BDF73F45-8F49-4E19-883E-8A6FAA1A569F}"/>
                  </a:ext>
                </a:extLst>
              </p:cNvPr>
              <p:cNvSpPr/>
              <p:nvPr/>
            </p:nvSpPr>
            <p:spPr>
              <a:xfrm>
                <a:off x="5552388" y="1337731"/>
                <a:ext cx="107379" cy="8141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Diamond 84">
                <a:extLst>
                  <a:ext uri="{FF2B5EF4-FFF2-40B4-BE49-F238E27FC236}">
                    <a16:creationId xmlns:a16="http://schemas.microsoft.com/office/drawing/2014/main" id="{0D759DEC-0503-43F2-AE65-91641895F7F1}"/>
                  </a:ext>
                </a:extLst>
              </p:cNvPr>
              <p:cNvSpPr/>
              <p:nvPr/>
            </p:nvSpPr>
            <p:spPr>
              <a:xfrm>
                <a:off x="5333946" y="1517043"/>
                <a:ext cx="107379" cy="8141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6" name="Diamond 85">
                <a:extLst>
                  <a:ext uri="{FF2B5EF4-FFF2-40B4-BE49-F238E27FC236}">
                    <a16:creationId xmlns:a16="http://schemas.microsoft.com/office/drawing/2014/main" id="{6B7B04E6-D6A7-48B4-86FC-CEBB73277714}"/>
                  </a:ext>
                </a:extLst>
              </p:cNvPr>
              <p:cNvSpPr/>
              <p:nvPr/>
            </p:nvSpPr>
            <p:spPr>
              <a:xfrm>
                <a:off x="5445009" y="1210116"/>
                <a:ext cx="107379" cy="8141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7" name="Diamond 86">
                <a:extLst>
                  <a:ext uri="{FF2B5EF4-FFF2-40B4-BE49-F238E27FC236}">
                    <a16:creationId xmlns:a16="http://schemas.microsoft.com/office/drawing/2014/main" id="{2AA48523-1958-477F-8352-C9C5DC3A9826}"/>
                  </a:ext>
                </a:extLst>
              </p:cNvPr>
              <p:cNvSpPr/>
              <p:nvPr/>
            </p:nvSpPr>
            <p:spPr>
              <a:xfrm>
                <a:off x="5543503" y="1632666"/>
                <a:ext cx="107379" cy="8141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8" name="Diamond 87">
                <a:extLst>
                  <a:ext uri="{FF2B5EF4-FFF2-40B4-BE49-F238E27FC236}">
                    <a16:creationId xmlns:a16="http://schemas.microsoft.com/office/drawing/2014/main" id="{87F8E006-5916-47D2-A3C6-921955ABFCB3}"/>
                  </a:ext>
                </a:extLst>
              </p:cNvPr>
              <p:cNvSpPr/>
              <p:nvPr/>
            </p:nvSpPr>
            <p:spPr>
              <a:xfrm>
                <a:off x="5240502" y="1412995"/>
                <a:ext cx="107379" cy="8141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9" name="Diamond 88">
                <a:extLst>
                  <a:ext uri="{FF2B5EF4-FFF2-40B4-BE49-F238E27FC236}">
                    <a16:creationId xmlns:a16="http://schemas.microsoft.com/office/drawing/2014/main" id="{5D83F9C6-CC03-49FC-BEE7-129337E0E8AE}"/>
                  </a:ext>
                </a:extLst>
              </p:cNvPr>
              <p:cNvSpPr/>
              <p:nvPr/>
            </p:nvSpPr>
            <p:spPr>
              <a:xfrm>
                <a:off x="5650882" y="1457816"/>
                <a:ext cx="107379" cy="8141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0" name="Diamond 89">
                <a:extLst>
                  <a:ext uri="{FF2B5EF4-FFF2-40B4-BE49-F238E27FC236}">
                    <a16:creationId xmlns:a16="http://schemas.microsoft.com/office/drawing/2014/main" id="{128000D8-2910-424A-8911-01568ED698DF}"/>
                  </a:ext>
                </a:extLst>
              </p:cNvPr>
              <p:cNvSpPr/>
              <p:nvPr/>
            </p:nvSpPr>
            <p:spPr>
              <a:xfrm>
                <a:off x="5506439" y="1513330"/>
                <a:ext cx="107379" cy="8141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EFF882-3AF6-48E5-89C7-A739FF6CE6CA}"/>
                </a:ext>
              </a:extLst>
            </p:cNvPr>
            <p:cNvGrpSpPr/>
            <p:nvPr/>
          </p:nvGrpSpPr>
          <p:grpSpPr>
            <a:xfrm>
              <a:off x="2609115" y="4623659"/>
              <a:ext cx="1419430" cy="465946"/>
              <a:chOff x="2684363" y="5227512"/>
              <a:chExt cx="1419430" cy="51086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1239C2-AFF9-409B-8765-7FBBA40EB334}"/>
                  </a:ext>
                </a:extLst>
              </p:cNvPr>
              <p:cNvSpPr txBox="1"/>
              <p:nvPr/>
            </p:nvSpPr>
            <p:spPr>
              <a:xfrm>
                <a:off x="3171940" y="5300408"/>
                <a:ext cx="93185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SG" sz="1400" b="1" dirty="0"/>
                  <a:t>gt labels</a:t>
                </a:r>
                <a:endParaRPr lang="en-SG" sz="1400" b="1" dirty="0">
                  <a:cs typeface="Calibri"/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80FFE2D-8F22-49E2-AE9F-5FEFAD67CA19}"/>
                  </a:ext>
                </a:extLst>
              </p:cNvPr>
              <p:cNvGrpSpPr/>
              <p:nvPr/>
            </p:nvGrpSpPr>
            <p:grpSpPr>
              <a:xfrm>
                <a:off x="2684363" y="5227512"/>
                <a:ext cx="517759" cy="510866"/>
                <a:chOff x="5240502" y="1210116"/>
                <a:chExt cx="517759" cy="510866"/>
              </a:xfrm>
            </p:grpSpPr>
            <p:sp>
              <p:nvSpPr>
                <p:cNvPr id="71" name="Diamond 70">
                  <a:extLst>
                    <a:ext uri="{FF2B5EF4-FFF2-40B4-BE49-F238E27FC236}">
                      <a16:creationId xmlns:a16="http://schemas.microsoft.com/office/drawing/2014/main" id="{655A8BDE-6656-4138-BFC4-ED2A4E2DCBC5}"/>
                    </a:ext>
                  </a:extLst>
                </p:cNvPr>
                <p:cNvSpPr/>
                <p:nvPr/>
              </p:nvSpPr>
              <p:spPr>
                <a:xfrm>
                  <a:off x="5307291" y="1283233"/>
                  <a:ext cx="107379" cy="8141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Diamond 71">
                  <a:extLst>
                    <a:ext uri="{FF2B5EF4-FFF2-40B4-BE49-F238E27FC236}">
                      <a16:creationId xmlns:a16="http://schemas.microsoft.com/office/drawing/2014/main" id="{26E13B56-AF6B-41F9-9499-93D8990DE344}"/>
                    </a:ext>
                  </a:extLst>
                </p:cNvPr>
                <p:cNvSpPr/>
                <p:nvPr/>
              </p:nvSpPr>
              <p:spPr>
                <a:xfrm>
                  <a:off x="5387635" y="1639572"/>
                  <a:ext cx="107379" cy="8141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Diamond 72">
                  <a:extLst>
                    <a:ext uri="{FF2B5EF4-FFF2-40B4-BE49-F238E27FC236}">
                      <a16:creationId xmlns:a16="http://schemas.microsoft.com/office/drawing/2014/main" id="{132B609F-2695-44D6-86D0-8033EB1CBB5C}"/>
                    </a:ext>
                  </a:extLst>
                </p:cNvPr>
                <p:cNvSpPr/>
                <p:nvPr/>
              </p:nvSpPr>
              <p:spPr>
                <a:xfrm>
                  <a:off x="5411784" y="1400138"/>
                  <a:ext cx="107379" cy="8141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Diamond 73">
                  <a:extLst>
                    <a:ext uri="{FF2B5EF4-FFF2-40B4-BE49-F238E27FC236}">
                      <a16:creationId xmlns:a16="http://schemas.microsoft.com/office/drawing/2014/main" id="{BC662566-D9A5-4019-9A2E-97C2E5FF9D42}"/>
                    </a:ext>
                  </a:extLst>
                </p:cNvPr>
                <p:cNvSpPr/>
                <p:nvPr/>
              </p:nvSpPr>
              <p:spPr>
                <a:xfrm>
                  <a:off x="5552388" y="1337731"/>
                  <a:ext cx="107379" cy="8141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Diamond 74">
                  <a:extLst>
                    <a:ext uri="{FF2B5EF4-FFF2-40B4-BE49-F238E27FC236}">
                      <a16:creationId xmlns:a16="http://schemas.microsoft.com/office/drawing/2014/main" id="{54EBC7F0-0493-4065-A015-A1CBA6A72581}"/>
                    </a:ext>
                  </a:extLst>
                </p:cNvPr>
                <p:cNvSpPr/>
                <p:nvPr/>
              </p:nvSpPr>
              <p:spPr>
                <a:xfrm>
                  <a:off x="5333946" y="1517043"/>
                  <a:ext cx="107379" cy="8141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Diamond 75">
                  <a:extLst>
                    <a:ext uri="{FF2B5EF4-FFF2-40B4-BE49-F238E27FC236}">
                      <a16:creationId xmlns:a16="http://schemas.microsoft.com/office/drawing/2014/main" id="{09055739-6998-4DAD-B23D-988AA3620D93}"/>
                    </a:ext>
                  </a:extLst>
                </p:cNvPr>
                <p:cNvSpPr/>
                <p:nvPr/>
              </p:nvSpPr>
              <p:spPr>
                <a:xfrm>
                  <a:off x="5445009" y="1210116"/>
                  <a:ext cx="107379" cy="8141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Diamond 76">
                  <a:extLst>
                    <a:ext uri="{FF2B5EF4-FFF2-40B4-BE49-F238E27FC236}">
                      <a16:creationId xmlns:a16="http://schemas.microsoft.com/office/drawing/2014/main" id="{D6BC486B-06BC-49E7-A42C-C65BAE662C19}"/>
                    </a:ext>
                  </a:extLst>
                </p:cNvPr>
                <p:cNvSpPr/>
                <p:nvPr/>
              </p:nvSpPr>
              <p:spPr>
                <a:xfrm>
                  <a:off x="5543503" y="1632666"/>
                  <a:ext cx="107379" cy="8141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Diamond 77">
                  <a:extLst>
                    <a:ext uri="{FF2B5EF4-FFF2-40B4-BE49-F238E27FC236}">
                      <a16:creationId xmlns:a16="http://schemas.microsoft.com/office/drawing/2014/main" id="{FDBA9BCD-D1C3-4E67-96A0-4D5EABF8A019}"/>
                    </a:ext>
                  </a:extLst>
                </p:cNvPr>
                <p:cNvSpPr/>
                <p:nvPr/>
              </p:nvSpPr>
              <p:spPr>
                <a:xfrm>
                  <a:off x="5240502" y="1412995"/>
                  <a:ext cx="107379" cy="8141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9" name="Diamond 78">
                  <a:extLst>
                    <a:ext uri="{FF2B5EF4-FFF2-40B4-BE49-F238E27FC236}">
                      <a16:creationId xmlns:a16="http://schemas.microsoft.com/office/drawing/2014/main" id="{E4C7F65F-3718-402B-9E90-3846EFFE508D}"/>
                    </a:ext>
                  </a:extLst>
                </p:cNvPr>
                <p:cNvSpPr/>
                <p:nvPr/>
              </p:nvSpPr>
              <p:spPr>
                <a:xfrm>
                  <a:off x="5650882" y="1457816"/>
                  <a:ext cx="107379" cy="8141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9DD9CC6C-68EB-47C3-9E1B-94B542F1E14A}"/>
                    </a:ext>
                  </a:extLst>
                </p:cNvPr>
                <p:cNvSpPr/>
                <p:nvPr/>
              </p:nvSpPr>
              <p:spPr>
                <a:xfrm>
                  <a:off x="5506439" y="1513330"/>
                  <a:ext cx="107379" cy="8141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614E7FFA-39CA-4A6D-A775-04E22FAC72C9}"/>
                </a:ext>
              </a:extLst>
            </p:cNvPr>
            <p:cNvSpPr/>
            <p:nvPr/>
          </p:nvSpPr>
          <p:spPr>
            <a:xfrm>
              <a:off x="2432851" y="605868"/>
              <a:ext cx="225362" cy="100470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53E3B4-8659-40CC-98CD-20AF909BF9DF}"/>
                </a:ext>
              </a:extLst>
            </p:cNvPr>
            <p:cNvGrpSpPr/>
            <p:nvPr/>
          </p:nvGrpSpPr>
          <p:grpSpPr>
            <a:xfrm>
              <a:off x="2697288" y="579890"/>
              <a:ext cx="556813" cy="609215"/>
              <a:chOff x="1214647" y="4429576"/>
              <a:chExt cx="556813" cy="667946"/>
            </a:xfrm>
            <a:solidFill>
              <a:schemeClr val="bg2">
                <a:lumMod val="75000"/>
              </a:schemeClr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F1E1C3D-60FA-42C9-A90E-02CAD3DA1CF2}"/>
                  </a:ext>
                </a:extLst>
              </p:cNvPr>
              <p:cNvSpPr/>
              <p:nvPr/>
            </p:nvSpPr>
            <p:spPr>
              <a:xfrm>
                <a:off x="1375331" y="4429576"/>
                <a:ext cx="73647" cy="78381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09D3184-F0F0-42F2-9822-9341108EE958}"/>
                  </a:ext>
                </a:extLst>
              </p:cNvPr>
              <p:cNvSpPr/>
              <p:nvPr/>
            </p:nvSpPr>
            <p:spPr>
              <a:xfrm>
                <a:off x="1518160" y="4581589"/>
                <a:ext cx="73647" cy="78381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3F8A22-9E8B-453D-943A-AE0094EA85CC}"/>
                  </a:ext>
                </a:extLst>
              </p:cNvPr>
              <p:cNvSpPr/>
              <p:nvPr/>
            </p:nvSpPr>
            <p:spPr>
              <a:xfrm>
                <a:off x="1660989" y="4733601"/>
                <a:ext cx="73647" cy="78381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760E064-1A73-4DC0-9CF7-659BB844B908}"/>
                  </a:ext>
                </a:extLst>
              </p:cNvPr>
              <p:cNvSpPr/>
              <p:nvPr/>
            </p:nvSpPr>
            <p:spPr>
              <a:xfrm>
                <a:off x="1232501" y="4537646"/>
                <a:ext cx="73647" cy="78381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EAF4BE8-A8F7-4DE4-9481-75C1D4A460E4}"/>
                  </a:ext>
                </a:extLst>
              </p:cNvPr>
              <p:cNvSpPr/>
              <p:nvPr/>
            </p:nvSpPr>
            <p:spPr>
              <a:xfrm>
                <a:off x="1375331" y="4591090"/>
                <a:ext cx="73647" cy="78381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709C010-AD05-4F89-BEF1-0E6B07CEAE4F}"/>
                  </a:ext>
                </a:extLst>
              </p:cNvPr>
              <p:cNvSpPr/>
              <p:nvPr/>
            </p:nvSpPr>
            <p:spPr>
              <a:xfrm>
                <a:off x="1260887" y="4435513"/>
                <a:ext cx="73647" cy="78381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08F3F78-BB7F-41CD-A261-203D7B8B4AB9}"/>
                  </a:ext>
                </a:extLst>
              </p:cNvPr>
              <p:cNvSpPr/>
              <p:nvPr/>
            </p:nvSpPr>
            <p:spPr>
              <a:xfrm>
                <a:off x="1591807" y="4494894"/>
                <a:ext cx="73647" cy="78381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20CC5DD-3D73-4556-8FC0-7EA6FA9D6C3D}"/>
                  </a:ext>
                </a:extLst>
              </p:cNvPr>
              <p:cNvSpPr/>
              <p:nvPr/>
            </p:nvSpPr>
            <p:spPr>
              <a:xfrm>
                <a:off x="1500305" y="4694410"/>
                <a:ext cx="73647" cy="78381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3767CA-D3C7-483F-9B8E-5C3353E4D0A8}"/>
                  </a:ext>
                </a:extLst>
              </p:cNvPr>
              <p:cNvSpPr/>
              <p:nvPr/>
            </p:nvSpPr>
            <p:spPr>
              <a:xfrm>
                <a:off x="1697813" y="4620779"/>
                <a:ext cx="73647" cy="78381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2AEC2D6-B7E3-4B69-9761-665B23AA4B3B}"/>
                  </a:ext>
                </a:extLst>
              </p:cNvPr>
              <p:cNvSpPr/>
              <p:nvPr/>
            </p:nvSpPr>
            <p:spPr>
              <a:xfrm>
                <a:off x="1483569" y="4485988"/>
                <a:ext cx="73647" cy="78381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D5C8365-4119-461B-8380-7316EDF3D249}"/>
                  </a:ext>
                </a:extLst>
              </p:cNvPr>
              <p:cNvSpPr/>
              <p:nvPr/>
            </p:nvSpPr>
            <p:spPr>
              <a:xfrm rot="4639237">
                <a:off x="1479947" y="4836391"/>
                <a:ext cx="78382" cy="73646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41D09E-98AA-4C59-86BB-F9B646075272}"/>
                  </a:ext>
                </a:extLst>
              </p:cNvPr>
              <p:cNvSpPr/>
              <p:nvPr/>
            </p:nvSpPr>
            <p:spPr>
              <a:xfrm rot="4639237">
                <a:off x="1212279" y="4873729"/>
                <a:ext cx="78382" cy="73646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6B18C98-3B4F-4024-8DA6-C1780DB7870F}"/>
                  </a:ext>
                </a:extLst>
              </p:cNvPr>
              <p:cNvSpPr/>
              <p:nvPr/>
            </p:nvSpPr>
            <p:spPr>
              <a:xfrm rot="4639237">
                <a:off x="1614614" y="4873729"/>
                <a:ext cx="78382" cy="73646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6CF2673-E2F8-448E-B18E-A608C53359D0}"/>
                  </a:ext>
                </a:extLst>
              </p:cNvPr>
              <p:cNvSpPr/>
              <p:nvPr/>
            </p:nvSpPr>
            <p:spPr>
              <a:xfrm rot="4639237">
                <a:off x="1382514" y="4715779"/>
                <a:ext cx="78382" cy="73646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B0DC161-2E3E-4AE1-B54E-BAD0946274BE}"/>
                  </a:ext>
                </a:extLst>
              </p:cNvPr>
              <p:cNvSpPr/>
              <p:nvPr/>
            </p:nvSpPr>
            <p:spPr>
              <a:xfrm rot="4639237">
                <a:off x="1336139" y="5021508"/>
                <a:ext cx="78382" cy="73646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3FDF319-5F92-4EBF-978C-33F33D10C654}"/>
                  </a:ext>
                </a:extLst>
              </p:cNvPr>
              <p:cNvSpPr/>
              <p:nvPr/>
            </p:nvSpPr>
            <p:spPr>
              <a:xfrm rot="4639237">
                <a:off x="1212279" y="4662337"/>
                <a:ext cx="78382" cy="73646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1C9CBD1-2F2C-403B-A80E-2087CD8F9ECF}"/>
                  </a:ext>
                </a:extLst>
              </p:cNvPr>
              <p:cNvSpPr/>
              <p:nvPr/>
            </p:nvSpPr>
            <p:spPr>
              <a:xfrm rot="4639237">
                <a:off x="1285926" y="4787034"/>
                <a:ext cx="78382" cy="73646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D3E280D-8FF1-4A89-B8B9-4BB3E3B3873E}"/>
                  </a:ext>
                </a:extLst>
              </p:cNvPr>
              <p:cNvSpPr/>
              <p:nvPr/>
            </p:nvSpPr>
            <p:spPr>
              <a:xfrm rot="4639237">
                <a:off x="1497937" y="4987026"/>
                <a:ext cx="78382" cy="73646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FDC214A-B6DE-4DE4-B519-0426CD61E2CC}"/>
                  </a:ext>
                </a:extLst>
              </p:cNvPr>
              <p:cNvSpPr/>
              <p:nvPr/>
            </p:nvSpPr>
            <p:spPr>
              <a:xfrm rot="4639237">
                <a:off x="1391932" y="4912919"/>
                <a:ext cx="78382" cy="73646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F58C6DD-CB60-4D5A-B4F0-49BC2FECD136}"/>
                  </a:ext>
                </a:extLst>
              </p:cNvPr>
              <p:cNvSpPr/>
              <p:nvPr/>
            </p:nvSpPr>
            <p:spPr>
              <a:xfrm rot="4639237">
                <a:off x="1615414" y="4994511"/>
                <a:ext cx="78382" cy="73646"/>
              </a:xfrm>
              <a:prstGeom prst="ellips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53923-C68E-4CC5-AE5C-2DAD6542E61A}"/>
                </a:ext>
              </a:extLst>
            </p:cNvPr>
            <p:cNvGrpSpPr/>
            <p:nvPr/>
          </p:nvGrpSpPr>
          <p:grpSpPr>
            <a:xfrm>
              <a:off x="2662694" y="1194754"/>
              <a:ext cx="517759" cy="465948"/>
              <a:chOff x="5240502" y="1210116"/>
              <a:chExt cx="517759" cy="510866"/>
            </a:xfrm>
            <a:solidFill>
              <a:schemeClr val="bg2">
                <a:lumMod val="75000"/>
              </a:schemeClr>
            </a:solidFill>
          </p:grpSpPr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BB5CE7B-0D99-4BCC-9EAA-9E3AEBBA395E}"/>
                  </a:ext>
                </a:extLst>
              </p:cNvPr>
              <p:cNvSpPr/>
              <p:nvPr/>
            </p:nvSpPr>
            <p:spPr>
              <a:xfrm>
                <a:off x="5307291" y="1283233"/>
                <a:ext cx="107379" cy="81410"/>
              </a:xfrm>
              <a:prstGeom prst="diamond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9CA9D3CF-165F-42C6-9E22-93C737FA971C}"/>
                  </a:ext>
                </a:extLst>
              </p:cNvPr>
              <p:cNvSpPr/>
              <p:nvPr/>
            </p:nvSpPr>
            <p:spPr>
              <a:xfrm>
                <a:off x="5387635" y="1639572"/>
                <a:ext cx="107379" cy="81410"/>
              </a:xfrm>
              <a:prstGeom prst="diamond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" name="Diamond 40">
                <a:extLst>
                  <a:ext uri="{FF2B5EF4-FFF2-40B4-BE49-F238E27FC236}">
                    <a16:creationId xmlns:a16="http://schemas.microsoft.com/office/drawing/2014/main" id="{37C68BAE-C2DE-4D69-9D58-D84D6E1CA49A}"/>
                  </a:ext>
                </a:extLst>
              </p:cNvPr>
              <p:cNvSpPr/>
              <p:nvPr/>
            </p:nvSpPr>
            <p:spPr>
              <a:xfrm>
                <a:off x="5411784" y="1400138"/>
                <a:ext cx="107379" cy="81410"/>
              </a:xfrm>
              <a:prstGeom prst="diamond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Diamond 41">
                <a:extLst>
                  <a:ext uri="{FF2B5EF4-FFF2-40B4-BE49-F238E27FC236}">
                    <a16:creationId xmlns:a16="http://schemas.microsoft.com/office/drawing/2014/main" id="{2547E75E-8914-41C4-9439-7B7DEB7C2E07}"/>
                  </a:ext>
                </a:extLst>
              </p:cNvPr>
              <p:cNvSpPr/>
              <p:nvPr/>
            </p:nvSpPr>
            <p:spPr>
              <a:xfrm>
                <a:off x="5552388" y="1337731"/>
                <a:ext cx="107379" cy="81410"/>
              </a:xfrm>
              <a:prstGeom prst="diamond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2A48EA84-6F34-4471-953F-387B7D114036}"/>
                  </a:ext>
                </a:extLst>
              </p:cNvPr>
              <p:cNvSpPr/>
              <p:nvPr/>
            </p:nvSpPr>
            <p:spPr>
              <a:xfrm>
                <a:off x="5333946" y="1517043"/>
                <a:ext cx="107379" cy="81410"/>
              </a:xfrm>
              <a:prstGeom prst="diamond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Diamond 43">
                <a:extLst>
                  <a:ext uri="{FF2B5EF4-FFF2-40B4-BE49-F238E27FC236}">
                    <a16:creationId xmlns:a16="http://schemas.microsoft.com/office/drawing/2014/main" id="{AC34CF7A-3E57-4DF2-8BA2-416FD8E32D7E}"/>
                  </a:ext>
                </a:extLst>
              </p:cNvPr>
              <p:cNvSpPr/>
              <p:nvPr/>
            </p:nvSpPr>
            <p:spPr>
              <a:xfrm>
                <a:off x="5445009" y="1210116"/>
                <a:ext cx="107379" cy="81410"/>
              </a:xfrm>
              <a:prstGeom prst="diamond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5" name="Diamond 44">
                <a:extLst>
                  <a:ext uri="{FF2B5EF4-FFF2-40B4-BE49-F238E27FC236}">
                    <a16:creationId xmlns:a16="http://schemas.microsoft.com/office/drawing/2014/main" id="{68435710-C242-4E71-A248-EB02038A0A40}"/>
                  </a:ext>
                </a:extLst>
              </p:cNvPr>
              <p:cNvSpPr/>
              <p:nvPr/>
            </p:nvSpPr>
            <p:spPr>
              <a:xfrm>
                <a:off x="5543503" y="1632666"/>
                <a:ext cx="107379" cy="81410"/>
              </a:xfrm>
              <a:prstGeom prst="diamond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Diamond 45">
                <a:extLst>
                  <a:ext uri="{FF2B5EF4-FFF2-40B4-BE49-F238E27FC236}">
                    <a16:creationId xmlns:a16="http://schemas.microsoft.com/office/drawing/2014/main" id="{1799B7FD-4B9C-4882-BB7F-9DE27B53DEB0}"/>
                  </a:ext>
                </a:extLst>
              </p:cNvPr>
              <p:cNvSpPr/>
              <p:nvPr/>
            </p:nvSpPr>
            <p:spPr>
              <a:xfrm>
                <a:off x="5240502" y="1412995"/>
                <a:ext cx="107379" cy="81410"/>
              </a:xfrm>
              <a:prstGeom prst="diamond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Diamond 46">
                <a:extLst>
                  <a:ext uri="{FF2B5EF4-FFF2-40B4-BE49-F238E27FC236}">
                    <a16:creationId xmlns:a16="http://schemas.microsoft.com/office/drawing/2014/main" id="{F4500C0A-5B85-4022-BB6B-CAD013E946F1}"/>
                  </a:ext>
                </a:extLst>
              </p:cNvPr>
              <p:cNvSpPr/>
              <p:nvPr/>
            </p:nvSpPr>
            <p:spPr>
              <a:xfrm>
                <a:off x="5650882" y="1457816"/>
                <a:ext cx="107379" cy="81410"/>
              </a:xfrm>
              <a:prstGeom prst="diamond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Diamond 47">
                <a:extLst>
                  <a:ext uri="{FF2B5EF4-FFF2-40B4-BE49-F238E27FC236}">
                    <a16:creationId xmlns:a16="http://schemas.microsoft.com/office/drawing/2014/main" id="{48E93770-15F6-4247-A270-E85E4E7FFC7B}"/>
                  </a:ext>
                </a:extLst>
              </p:cNvPr>
              <p:cNvSpPr/>
              <p:nvPr/>
            </p:nvSpPr>
            <p:spPr>
              <a:xfrm>
                <a:off x="5506439" y="1513330"/>
                <a:ext cx="107379" cy="81410"/>
              </a:xfrm>
              <a:prstGeom prst="diamond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4C6466-CA18-444A-8F5D-E26DBF891520}"/>
                </a:ext>
              </a:extLst>
            </p:cNvPr>
            <p:cNvSpPr txBox="1"/>
            <p:nvPr/>
          </p:nvSpPr>
          <p:spPr>
            <a:xfrm>
              <a:off x="3226400" y="917928"/>
              <a:ext cx="860908" cy="477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SG" sz="1400" b="1" dirty="0"/>
                <a:t>without labels</a:t>
              </a:r>
              <a:endParaRPr lang="en-SG" sz="1400" b="1" dirty="0">
                <a:cs typeface="Calibri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73FE623-6E53-42D9-88D1-D4C126DB2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0085" y="661731"/>
              <a:ext cx="244303" cy="17644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AEA62BC-9877-4215-872E-604A0E708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9930" y="1474899"/>
              <a:ext cx="225361" cy="17072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654376-F1FC-4528-8E28-DD14E2B7D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7322" y="3655018"/>
              <a:ext cx="244303" cy="17644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B806795-809F-4A29-940C-3F4557E1B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9915" y="2498426"/>
              <a:ext cx="225361" cy="17072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B1B4913-101C-4895-BF16-9544EE184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8815" y="5034562"/>
              <a:ext cx="225361" cy="17072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2A1D609-EEAD-4ACA-BF93-D97E0D81B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4874" y="4357990"/>
              <a:ext cx="244303" cy="17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570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63"/>
    </mc:Choice>
    <mc:Fallback>
      <p:transition spd="slow" advTm="846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114D-1CF8-4A0A-8CC1-DC9ECDAD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Semi-Supervised ICC Performance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077FC7-F5AA-4FF2-ABDA-39D36B4ED50E}"/>
              </a:ext>
            </a:extLst>
          </p:cNvPr>
          <p:cNvGrpSpPr/>
          <p:nvPr/>
        </p:nvGrpSpPr>
        <p:grpSpPr>
          <a:xfrm>
            <a:off x="394468" y="2175046"/>
            <a:ext cx="5089159" cy="3515894"/>
            <a:chOff x="769122" y="2319789"/>
            <a:chExt cx="4687762" cy="35158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3605D70-6AEB-4D45-9714-F2D289BEF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7090"/>
            <a:stretch/>
          </p:blipFill>
          <p:spPr>
            <a:xfrm>
              <a:off x="847593" y="2319789"/>
              <a:ext cx="4609290" cy="19103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E7A997-F29E-4C4E-9028-AC44452CE35E}"/>
                </a:ext>
              </a:extLst>
            </p:cNvPr>
            <p:cNvSpPr txBox="1"/>
            <p:nvPr/>
          </p:nvSpPr>
          <p:spPr>
            <a:xfrm>
              <a:off x="769122" y="4358355"/>
              <a:ext cx="46877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more labelled data, our semi-supervised ICC progressively improves in performance; ICC with 40% labelled videos, performs like fully-supervised counterparts. It improves fully-supervised performance.</a:t>
              </a:r>
              <a:endParaRPr lang="en-SG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D537F5-62A1-4D51-9AB8-79442E456723}"/>
              </a:ext>
            </a:extLst>
          </p:cNvPr>
          <p:cNvGrpSpPr/>
          <p:nvPr/>
        </p:nvGrpSpPr>
        <p:grpSpPr>
          <a:xfrm>
            <a:off x="5866828" y="2002882"/>
            <a:ext cx="5691224" cy="3585509"/>
            <a:chOff x="5755732" y="2105431"/>
            <a:chExt cx="5691224" cy="35855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7188CF-27D5-4743-9CFC-14C13D39A1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8002"/>
            <a:stretch/>
          </p:blipFill>
          <p:spPr>
            <a:xfrm>
              <a:off x="5755732" y="2105431"/>
              <a:ext cx="5201398" cy="226553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87AFB3-E872-4407-977C-9A26E43F6232}"/>
                </a:ext>
              </a:extLst>
            </p:cNvPr>
            <p:cNvSpPr txBox="1"/>
            <p:nvPr/>
          </p:nvSpPr>
          <p:spPr>
            <a:xfrm>
              <a:off x="5826668" y="4490611"/>
              <a:ext cx="5620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Frame accuracy on Breakfast dataset: </a:t>
              </a:r>
              <a:r>
                <a:rPr lang="en-US" dirty="0"/>
                <a:t>Our ICC has impressive performance with just 5% labelled videos; at 40%, we almost match the Mean over Frames (MoF) of a 100% fully-supervised setup. 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28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20"/>
    </mc:Choice>
    <mc:Fallback>
      <p:transition spd="slow" advTm="159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505851-D3F5-4E80-9BE7-EB5FAA86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Thank You</a:t>
            </a:r>
            <a:endParaRPr lang="en-SG" sz="4000">
              <a:solidFill>
                <a:schemeClr val="tx2"/>
              </a:solidFill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E0CF6F0E-52A7-4ED3-A573-D4738D7F2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6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84"/>
    </mc:Choice>
    <mc:Fallback>
      <p:transition spd="slow" advTm="5908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324</Words>
  <Application>Microsoft Office PowerPoint</Application>
  <PresentationFormat>Widescreen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Roboto</vt:lpstr>
      <vt:lpstr>Office Theme</vt:lpstr>
      <vt:lpstr>Iterative Contrast-Classify For Semi-supervised Temporal Action Segmentation</vt:lpstr>
      <vt:lpstr>Temporal Action Segmentation</vt:lpstr>
      <vt:lpstr>Semi-Supervised Temporal Action Segmentation</vt:lpstr>
      <vt:lpstr>Unsupervised Representation Learning</vt:lpstr>
      <vt:lpstr>Semi-Supervised Iterative Contrast Classify(ICC)</vt:lpstr>
      <vt:lpstr>Our Semi-Supervised ICC Performance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Contrast-Classify For Semi-supervised Temporal Action Segmentation</dc:title>
  <dc:creator>Dipika Singhania</dc:creator>
  <cp:lastModifiedBy>Dipika Singhania</cp:lastModifiedBy>
  <cp:revision>2</cp:revision>
  <dcterms:created xsi:type="dcterms:W3CDTF">2022-01-25T13:46:31Z</dcterms:created>
  <dcterms:modified xsi:type="dcterms:W3CDTF">2022-01-25T14:25:41Z</dcterms:modified>
</cp:coreProperties>
</file>