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3" r:id="rId27"/>
    <p:sldId id="284" r:id="rId28"/>
  </p:sldIdLst>
  <p:sldSz cx="9144000" cy="5143500" type="screen16x9"/>
  <p:notesSz cx="6858000" cy="9144000"/>
  <p:embeddedFontLst>
    <p:embeddedFont>
      <p:font typeface="Old Standard TT" panose="020B0604020202020204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226E67-3011-4496-A67A-8D55AF5F11F0}">
  <a:tblStyle styleId="{D2226E67-3011-4496-A67A-8D55AF5F1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57" autoAdjust="0"/>
  </p:normalViewPr>
  <p:slideViewPr>
    <p:cSldViewPr snapToGrid="0">
      <p:cViewPr varScale="1">
        <p:scale>
          <a:sx n="95" d="100"/>
          <a:sy n="95" d="100"/>
        </p:scale>
        <p:origin x="109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68a8c2c4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68a8c2c4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Completely trained models on GeForce RTX 10 GB </a:t>
            </a:r>
            <a:r>
              <a:rPr lang="en-SG" dirty="0" err="1"/>
              <a:t>Cuda</a:t>
            </a:r>
            <a:r>
              <a:rPr lang="en-SG" dirty="0"/>
              <a:t>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68a8c2c4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68a8c2c4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Images per sec = number of training images * number of epochs trained / total time taken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68a8c2c4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68a8c2c4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68a8c2c4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68a8c2c4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68a8c2c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568a8c2c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51f2b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51f2be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68a8c2c4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68a8c2c4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68a8c2c4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68a8c2c4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51f2be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51f2be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68a8c2c4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568a8c2c4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68a8c2c4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68a8c2c4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68a8c2c4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568a8c2c4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68a8c2c4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68a8c2c4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68a8c2c4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68a8c2c4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51f2be2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51f2be2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51f2be2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51f2be2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b51f2be2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b51f2be2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568a8c2c4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568a8c2c4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68a8c2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68a8c2c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68a8c2c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68a8c2c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68a8c2c4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68a8c2c4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68a8c2c4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68a8c2c4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68a8c2c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68a8c2c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were grey scale,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were colored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bring them to same scale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Normalized, Rescaled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68a8c2c4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68a8c2c4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Auto-Download from urls and auto untar,unzip functionalities included in datasets creations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68a8c2c4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68a8c2c4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*mobilenet_v2 though show so low parameters, but goes out of cuda memory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**vgg16, all layers freezed, only last layer trained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 Selection Algorithm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Dipika Singhania: A0195129X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Zhang Jinhui: A0191811J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1013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Models Accuracy On Different Datasets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125" y="617825"/>
            <a:ext cx="6425100" cy="452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3493"/>
          <a:stretch/>
        </p:blipFill>
        <p:spPr>
          <a:xfrm>
            <a:off x="230350" y="734775"/>
            <a:ext cx="8717451" cy="43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1013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Images per Sec On Different Datasets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149400" y="526350"/>
            <a:ext cx="8558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Dataset for Meta-model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Features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Image Size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Size of Dataset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Number Of Unique Labels Of datasets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/>
              <a:t>Glove Embedding</a:t>
            </a:r>
            <a:r>
              <a:rPr lang="en"/>
              <a:t> get 300 size vectors for all labels, Apply PCA to 5 size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Max, Min and Avg Pooling of labels as features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2"/>
          </p:nvPr>
        </p:nvSpPr>
        <p:spPr>
          <a:xfrm>
            <a:off x="4524575" y="1171675"/>
            <a:ext cx="45246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API: get_features(name=”Mnist”, img_height=28, img_width=28, total_train_size=60000, num_of_classes=10, labels=[..])</a:t>
            </a:r>
            <a:endParaRPr b="1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75" y="3127225"/>
            <a:ext cx="79248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65075" y="381000"/>
            <a:ext cx="31992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Features	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828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Model Parameter size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Depth of Network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4740225" y="284975"/>
            <a:ext cx="32631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Creations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625" y="880025"/>
            <a:ext cx="4135698" cy="39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Meta-learning Target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625000" cy="3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 a suitable target for the meta-learning task is one of the most important aspect of this meta-model training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all pairs of model we make a 0-1 target denoting whether model-1 was better in terms of performance on the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Meaning each row of the meta-learning target looks like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case ‘renset18’ performs better than ‘vgg16’ on ‘CIFAR10’, which is why the target is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pairs of models are present in this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each dataset we have 8 * 7 rows in the meta-model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175" y="3001975"/>
            <a:ext cx="4110549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149400" y="526350"/>
            <a:ext cx="8558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Meta-Model Training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Models/Validation Accuracy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An ensemble of KNN and Decision Tree: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en" b="1" dirty="0">
                <a:solidFill>
                  <a:srgbClr val="CC0000"/>
                </a:solidFill>
              </a:rPr>
              <a:t>Why these models?</a:t>
            </a:r>
            <a:endParaRPr b="1" dirty="0">
              <a:solidFill>
                <a:srgbClr val="CC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The meta dataset of features and models are not considerable in size. Need algorithms that can manage to work with low volume of dataset</a:t>
            </a:r>
            <a:endParaRPr dirty="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The inner relationship between datasets and models is </a:t>
            </a:r>
            <a:r>
              <a:rPr lang="en" b="1" dirty="0">
                <a:solidFill>
                  <a:srgbClr val="000000"/>
                </a:solidFill>
              </a:rPr>
              <a:t>NOT </a:t>
            </a:r>
            <a:r>
              <a:rPr lang="en" dirty="0">
                <a:solidFill>
                  <a:srgbClr val="000000"/>
                </a:solidFill>
              </a:rPr>
              <a:t>supposed to have any sort of linearity. That is why DTree (Non-linear) and KNN (Only locally linear) has been chosen</a:t>
            </a:r>
            <a:endParaRPr dirty="0"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KNN takes into account similarity/distance between features, which is desired when we need to compare dataset attributes.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dirty="0">
                <a:solidFill>
                  <a:srgbClr val="000000"/>
                </a:solidFill>
              </a:rPr>
              <a:t>The ensemble performs with good accuracy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Around </a:t>
            </a:r>
            <a:r>
              <a:rPr lang="en-US" i="1" dirty="0"/>
              <a:t>82%</a:t>
            </a:r>
            <a:r>
              <a:rPr lang="en-US" dirty="0"/>
              <a:t> accuracy is observed in terms of predicting one-vs-one winning model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149400" y="526350"/>
            <a:ext cx="8558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Meta-Model Inference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370325"/>
            <a:ext cx="863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Knockout Inference Policy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4294967295"/>
          </p:nvPr>
        </p:nvSpPr>
        <p:spPr>
          <a:xfrm>
            <a:off x="256100" y="1088450"/>
            <a:ext cx="4363800" cy="38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 a new dataset, we add all possible combinations of models, and predict target for each row.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A vs B, if A wins compare A and C, else compare B and 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 b="1">
                <a:solidFill>
                  <a:srgbClr val="FF0000"/>
                </a:solidFill>
              </a:rPr>
              <a:t>Fallacy: Even if one prediction is wrong, we get a wrong final winner model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700" y="299213"/>
            <a:ext cx="3848775" cy="45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Image Classification Model Selection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/>
        </p:nvSpPr>
        <p:spPr>
          <a:xfrm>
            <a:off x="330800" y="1393775"/>
            <a:ext cx="4466100" cy="3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 a new dataset, we add all possible combinations of models, and predict target for each row.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for A vs B, prediction is 1 then we add 1 to </a:t>
            </a:r>
            <a:r>
              <a:rPr lang="en" sz="1800" b="1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score(A)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else to </a:t>
            </a:r>
            <a:r>
              <a:rPr lang="en" sz="1800" b="1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score(B)</a:t>
            </a:r>
            <a:endParaRPr sz="1800" b="1" i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ld Standard TT"/>
              <a:buChar char="-"/>
            </a:pPr>
            <a:r>
              <a:rPr lang="en" sz="1800" b="1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one prediction is wrong then it will make a + 2 difference between score of A and B </a:t>
            </a:r>
            <a:endParaRPr sz="1800" b="1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277450" y="144425"/>
            <a:ext cx="4590000" cy="1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based Inference Policy (Combinations)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700" y="299213"/>
            <a:ext cx="3848775" cy="45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205000" y="274300"/>
            <a:ext cx="44715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Ranking based Inference Policy (Permutation)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469525" y="1525975"/>
            <a:ext cx="4263600" cy="3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 a new dataset, we add all possible 2-combination (A-B &amp; B-A) of models, and predict target for each of them.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for A vs B, prediction is 1 then we add 1 to </a:t>
            </a:r>
            <a:r>
              <a:rPr lang="en" sz="1600" b="1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score(A)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else to </a:t>
            </a:r>
            <a:r>
              <a:rPr lang="en" sz="1600" b="1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score(B)</a:t>
            </a:r>
            <a:endParaRPr sz="1600" b="1" i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ld Standard TT"/>
              <a:buChar char="-"/>
            </a:pPr>
            <a:r>
              <a:rPr lang="en" sz="1800" b="1">
                <a:solidFill>
                  <a:srgbClr val="38761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one prediction is wrong then it will make no difference between final score of A and B</a:t>
            </a:r>
            <a:r>
              <a:rPr lang="en" sz="1800" b="1">
                <a:solidFill>
                  <a:srgbClr val="6AA84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800" b="1">
              <a:solidFill>
                <a:srgbClr val="6AA84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Neutralizes the wrong predictions ie.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B 1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 A 1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Both gets 1 added to the ranking scores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8761D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700" y="299213"/>
            <a:ext cx="3848775" cy="45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320800" y="1138175"/>
            <a:ext cx="864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Meta-Learning Vs Heuristics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11700" y="3035150"/>
            <a:ext cx="19311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‘Resnet34’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‘ResNet18’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‘mnasnet’</a:t>
            </a:r>
            <a:endParaRPr sz="1600"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2"/>
          </p:nvPr>
        </p:nvSpPr>
        <p:spPr>
          <a:xfrm>
            <a:off x="6084500" y="3035150"/>
            <a:ext cx="21933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‘Resnet18’	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‘ResNet34’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‘ShuffleNet’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‘mnasnet’</a:t>
            </a:r>
            <a:endParaRPr sz="1600"/>
          </a:p>
        </p:txBody>
      </p:sp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233875" y="2423625"/>
            <a:ext cx="85206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Heuristic		  Ground truth</a:t>
            </a:r>
            <a:r>
              <a:rPr lang="en" sz="1800"/>
              <a:t>(acc%)</a:t>
            </a:r>
            <a:r>
              <a:rPr lang="en" sz="2400"/>
              <a:t>         Meta Learning</a:t>
            </a:r>
            <a:endParaRPr sz="2400"/>
          </a:p>
        </p:txBody>
      </p:sp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311700" y="314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Meta-learning prediction (Traffic)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311700" y="463625"/>
            <a:ext cx="84429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Traffic Dataset - 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Image size: (30x30)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Data size: 39208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Classes: 43 (Traffic signs)</a:t>
            </a:r>
            <a:endParaRPr sz="1600"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425" y="472000"/>
            <a:ext cx="2128876" cy="1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2922850" y="3035150"/>
            <a:ext cx="2128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‘Resnet34’	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‘ResNet18’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‘MobileNet’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‘ShuffleNet’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311700" y="3035150"/>
            <a:ext cx="19311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‘Resnet34’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‘ResNet18’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‘mnasnet’</a:t>
            </a:r>
            <a:endParaRPr sz="1600"/>
          </a:p>
        </p:txBody>
      </p:sp>
      <p:sp>
        <p:nvSpPr>
          <p:cNvPr id="241" name="Google Shape;241;p37"/>
          <p:cNvSpPr txBox="1">
            <a:spLocks noGrp="1"/>
          </p:cNvSpPr>
          <p:nvPr>
            <p:ph type="body" idx="2"/>
          </p:nvPr>
        </p:nvSpPr>
        <p:spPr>
          <a:xfrm>
            <a:off x="6084500" y="3035150"/>
            <a:ext cx="21933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‘Resnet18’ (tie)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‘ShuffleNet’ (tie)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‘ResNet34’</a:t>
            </a:r>
            <a:endParaRPr sz="1600"/>
          </a:p>
        </p:txBody>
      </p:sp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233875" y="2423625"/>
            <a:ext cx="85206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Heuristic		  Ground truth</a:t>
            </a:r>
            <a:r>
              <a:rPr lang="en" sz="1800"/>
              <a:t>(acc%)</a:t>
            </a:r>
            <a:r>
              <a:rPr lang="en" sz="2400"/>
              <a:t>	         Meta Learning</a:t>
            </a:r>
            <a:endParaRPr sz="2400"/>
          </a:p>
        </p:txBody>
      </p:sp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311700" y="314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Meta-learning outcome (CIFAR10)</a:t>
            </a: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311700" y="463625"/>
            <a:ext cx="84429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Traffic Dataset - 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Image size: (32x32)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Data size: 60000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Classes: 10 (Horse, Bird, Airplane e.t.c)</a:t>
            </a:r>
            <a:endParaRPr sz="1600"/>
          </a:p>
        </p:txBody>
      </p:sp>
      <p:sp>
        <p:nvSpPr>
          <p:cNvPr id="245" name="Google Shape;245;p37"/>
          <p:cNvSpPr txBox="1">
            <a:spLocks noGrp="1"/>
          </p:cNvSpPr>
          <p:nvPr>
            <p:ph type="body" idx="1"/>
          </p:nvPr>
        </p:nvSpPr>
        <p:spPr>
          <a:xfrm>
            <a:off x="2922850" y="3035150"/>
            <a:ext cx="2128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‘Resnet18’	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‘ShuffleNet’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‘ResNet34’</a:t>
            </a:r>
            <a:endParaRPr sz="1600"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200" y="599150"/>
            <a:ext cx="2313325" cy="18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311700" y="3035150"/>
            <a:ext cx="1931100" cy="11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‘Mnasnet’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‘ResNet18’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‘ResNet34’</a:t>
            </a:r>
            <a:endParaRPr sz="1600"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2"/>
          </p:nvPr>
        </p:nvSpPr>
        <p:spPr>
          <a:xfrm>
            <a:off x="6084500" y="3035150"/>
            <a:ext cx="2193300" cy="11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‘Mnasnet’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‘ShuffleNet’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‘ResNet18’</a:t>
            </a:r>
            <a:endParaRPr sz="1600"/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233875" y="2423625"/>
            <a:ext cx="85206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Heuristic		  Ground truth</a:t>
            </a:r>
            <a:r>
              <a:rPr lang="en" sz="1800"/>
              <a:t>(acc%)</a:t>
            </a:r>
            <a:r>
              <a:rPr lang="en" sz="2400"/>
              <a:t>	         Meta Learning</a:t>
            </a:r>
            <a:endParaRPr sz="2400"/>
          </a:p>
        </p:txBody>
      </p:sp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311700" y="314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Meta-learning prediction (Flowers)</a:t>
            </a:r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311700" y="463625"/>
            <a:ext cx="84429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Traffic Dataset - </a:t>
            </a:r>
            <a:endParaRPr sz="1600" dirty="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dirty="0"/>
              <a:t>Image size: (213x320)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dirty="0"/>
              <a:t>Data size: 3459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dirty="0"/>
              <a:t>Classes: 6 (Tulip, Daisy e.t.c)</a:t>
            </a:r>
            <a:endParaRPr sz="1600" dirty="0"/>
          </a:p>
        </p:txBody>
      </p:sp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2922850" y="3035150"/>
            <a:ext cx="2128800" cy="11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‘MobileNet’	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‘ShuffleNet’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‘ResNet18’</a:t>
            </a:r>
            <a:endParaRPr sz="1600"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125" y="375988"/>
            <a:ext cx="2229400" cy="20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103625" y="4192350"/>
            <a:ext cx="84429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 Here it can be seen that for smaller dataset our meta-model prefers smaller networks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320800" y="1138175"/>
            <a:ext cx="864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6952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Meta-model has potentials of replacing heuristic benchmarking different models of various datasets without even training any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Heuristic method can not be generalized to arbitrary image size and inter-relation of model features and dataset similarity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Could be integrated with Rafiki or some Database system, where querying with different parameters is easy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Moreover the meta-model is armed with self learning, i.e the more it is used, better performance can be gained on machine-learning/deep-learning platform.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40250" y="434325"/>
            <a:ext cx="7800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Meta-Model Selection Algorithm	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Pool of </a:t>
            </a:r>
            <a:r>
              <a:rPr lang="en" sz="1600" b="1"/>
              <a:t>models</a:t>
            </a:r>
            <a:r>
              <a:rPr lang="en" sz="1600"/>
              <a:t> for Image Classification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Pool of </a:t>
            </a:r>
            <a:r>
              <a:rPr lang="en" sz="1600" b="1"/>
              <a:t>datasets</a:t>
            </a:r>
            <a:r>
              <a:rPr lang="en" sz="1600"/>
              <a:t> for Image Classification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Train </a:t>
            </a:r>
            <a:r>
              <a:rPr lang="en" sz="1600"/>
              <a:t>all </a:t>
            </a:r>
            <a:r>
              <a:rPr lang="en" sz="1600" b="1"/>
              <a:t>datasets </a:t>
            </a:r>
            <a:r>
              <a:rPr lang="en" sz="1600"/>
              <a:t>in pool with all </a:t>
            </a:r>
            <a:r>
              <a:rPr lang="en" sz="1600" b="1"/>
              <a:t>models </a:t>
            </a:r>
            <a:r>
              <a:rPr lang="en" sz="1600"/>
              <a:t>in pool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Given a </a:t>
            </a:r>
            <a:r>
              <a:rPr lang="en" sz="1600" b="1"/>
              <a:t>new dataset</a:t>
            </a:r>
            <a:r>
              <a:rPr lang="en" sz="1600"/>
              <a:t>, </a:t>
            </a:r>
            <a:r>
              <a:rPr lang="en" sz="1600" b="1"/>
              <a:t>predict</a:t>
            </a:r>
            <a:r>
              <a:rPr lang="en" sz="1600"/>
              <a:t> which model among the would give best accuracy</a:t>
            </a:r>
            <a:endParaRPr sz="1600"/>
          </a:p>
        </p:txBody>
      </p:sp>
      <p:cxnSp>
        <p:nvCxnSpPr>
          <p:cNvPr id="72" name="Google Shape;72;p15"/>
          <p:cNvCxnSpPr>
            <a:stCxn id="73" idx="2"/>
            <a:endCxn id="74" idx="0"/>
          </p:cNvCxnSpPr>
          <p:nvPr/>
        </p:nvCxnSpPr>
        <p:spPr>
          <a:xfrm rot="-5400000" flipH="1">
            <a:off x="7824772" y="2613152"/>
            <a:ext cx="608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5"/>
          <p:cNvSpPr txBox="1"/>
          <p:nvPr/>
        </p:nvSpPr>
        <p:spPr>
          <a:xfrm>
            <a:off x="4385250" y="2000050"/>
            <a:ext cx="4503300" cy="2479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705000" y="2216200"/>
            <a:ext cx="1197000" cy="355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857400" y="2368600"/>
            <a:ext cx="1197000" cy="355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009800" y="2521000"/>
            <a:ext cx="1197000" cy="355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162200" y="2673400"/>
            <a:ext cx="1197000" cy="355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Datasets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464075" y="2358675"/>
            <a:ext cx="1159800" cy="1578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728750" y="2653725"/>
            <a:ext cx="1159800" cy="355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RESNET18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043175" y="3176175"/>
            <a:ext cx="663600" cy="45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493787" y="2733075"/>
            <a:ext cx="1100400" cy="22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MOBILENET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481025" y="3035925"/>
            <a:ext cx="1100400" cy="22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VGG16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501900" y="3338775"/>
            <a:ext cx="1079400" cy="22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SHUFFLE-NE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558300" y="3641625"/>
            <a:ext cx="987600" cy="22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MNAST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501900" y="2430225"/>
            <a:ext cx="1100400" cy="22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RESNET18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8" name="Google Shape;88;p15"/>
          <p:cNvCxnSpPr>
            <a:stCxn id="79" idx="2"/>
            <a:endCxn id="85" idx="1"/>
          </p:cNvCxnSpPr>
          <p:nvPr/>
        </p:nvCxnSpPr>
        <p:spPr>
          <a:xfrm>
            <a:off x="5760700" y="3028900"/>
            <a:ext cx="741300" cy="4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5"/>
          <p:cNvCxnSpPr>
            <a:stCxn id="85" idx="3"/>
            <a:endCxn id="81" idx="1"/>
          </p:cNvCxnSpPr>
          <p:nvPr/>
        </p:nvCxnSpPr>
        <p:spPr>
          <a:xfrm rot="10800000" flipH="1">
            <a:off x="7581300" y="2831625"/>
            <a:ext cx="147600" cy="6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5"/>
          <p:cNvCxnSpPr>
            <a:endCxn id="82" idx="0"/>
          </p:cNvCxnSpPr>
          <p:nvPr/>
        </p:nvCxnSpPr>
        <p:spPr>
          <a:xfrm>
            <a:off x="8308675" y="3009075"/>
            <a:ext cx="66300" cy="16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4787950" y="3685775"/>
            <a:ext cx="1079400" cy="250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INPUTS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269375" y="4087050"/>
            <a:ext cx="1599900" cy="250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MODEL SELECTION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802125" y="3884850"/>
            <a:ext cx="1079400" cy="250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OUTPUT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183225" y="178200"/>
            <a:ext cx="7800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 Model Selection Algorithm	</a:t>
            </a:r>
            <a:endParaRPr/>
          </a:p>
        </p:txBody>
      </p:sp>
      <p:cxnSp>
        <p:nvCxnSpPr>
          <p:cNvPr id="99" name="Google Shape;99;p16"/>
          <p:cNvCxnSpPr>
            <a:stCxn id="100" idx="2"/>
            <a:endCxn id="101" idx="0"/>
          </p:cNvCxnSpPr>
          <p:nvPr/>
        </p:nvCxnSpPr>
        <p:spPr>
          <a:xfrm rot="-5400000" flipH="1">
            <a:off x="7824772" y="2613152"/>
            <a:ext cx="608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700" y="791400"/>
            <a:ext cx="6018524" cy="42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512700" y="1178500"/>
            <a:ext cx="8118600" cy="22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49400" y="526350"/>
            <a:ext cx="8867700" cy="40908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Assembling Dataset Pools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Assembling Model Pools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25975" y="1557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Pool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67100" y="871650"/>
            <a:ext cx="44049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CIFAR-10 (10 Labels) (60K/10Kimages)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CIFAR-100 (100 Labels) (60K/10K images)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MNIST (10 Labels) (60K/10K images)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KMNIST (10 Labels) (60K/10K images)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FASHION MNIST (10 Labels)(60K/10K)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STANFORD CARS (186 Labels)(6k)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Dogs Cats Dataset (2 Labels)(25K)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German Traffic Signal(43 Labels) (39K)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Flower (5 Labels) (3.5K)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075" y="3463075"/>
            <a:ext cx="27051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375" y="445025"/>
            <a:ext cx="2320536" cy="28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599" y="348600"/>
            <a:ext cx="1837301" cy="26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4775" y="3274850"/>
            <a:ext cx="1837300" cy="1767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4700" y="138725"/>
            <a:ext cx="90693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different formats to Pytorch Datasets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Cifar-10, Cifar-100, Mnist, Kmnist, FashionMnist from Pytorch Datasets download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Stanford cars in .tar format, converted to Dataset similars to Pytorch Datasets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Dog vs Cats in zipped format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dataset are rescaled(224, 224), normalized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Gray scale images converted to RGB by replicating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API Format: load(dataset=“Cars”, batch_size=128, download_folder=”data/”)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Downloads and returns Train, Validation Datasets, DataLoaders iterators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306300"/>
            <a:ext cx="87588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Pool (Pytorch Pretrained Imagenet Models)</a:t>
            </a:r>
            <a:endParaRPr/>
          </a:p>
        </p:txBody>
      </p:sp>
      <p:graphicFrame>
        <p:nvGraphicFramePr>
          <p:cNvPr id="134" name="Google Shape;134;p21"/>
          <p:cNvGraphicFramePr/>
          <p:nvPr/>
        </p:nvGraphicFramePr>
        <p:xfrm>
          <a:off x="517475" y="972625"/>
          <a:ext cx="3912500" cy="3798450"/>
        </p:xfrm>
        <a:graphic>
          <a:graphicData uri="http://schemas.openxmlformats.org/drawingml/2006/table">
            <a:tbl>
              <a:tblPr>
                <a:noFill/>
                <a:tableStyleId>{D2226E67-3011-4496-A67A-8D55AF5F11F0}</a:tableStyleId>
              </a:tblPr>
              <a:tblGrid>
                <a:gridCol w="195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Model Name 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Parameters(In Millions)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mnasnet0_5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0.952634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shufflenet_v2_x0_5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1.366792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*mobilenet_v2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2.236682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mnasnet1_0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3.115122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resnet18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11.18164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resnet34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21.2898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alexnet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57.04481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**vgg16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134.3015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5" name="Google Shape;135;p21"/>
          <p:cNvGraphicFramePr/>
          <p:nvPr/>
        </p:nvGraphicFramePr>
        <p:xfrm>
          <a:off x="4740700" y="1704600"/>
          <a:ext cx="4148400" cy="2812270"/>
        </p:xfrm>
        <a:graphic>
          <a:graphicData uri="http://schemas.openxmlformats.org/drawingml/2006/table">
            <a:tbl>
              <a:tblPr>
                <a:noFill/>
                <a:tableStyleId>{D2226E67-3011-4496-A67A-8D55AF5F11F0}</a:tableStyleId>
              </a:tblPr>
              <a:tblGrid>
                <a:gridCol w="20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6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DISCARDED MODELS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Different format Input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Too Large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Inception_V3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Densenet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SqueezeNet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Resnet50/100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GoogleNet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6" name="Google Shape;136;p21"/>
          <p:cNvCxnSpPr/>
          <p:nvPr/>
        </p:nvCxnSpPr>
        <p:spPr>
          <a:xfrm flipH="1">
            <a:off x="238800" y="1006200"/>
            <a:ext cx="21300" cy="37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1273</Words>
  <Application>Microsoft Office PowerPoint</Application>
  <PresentationFormat>On-screen Show (16:9)</PresentationFormat>
  <Paragraphs>187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Old Standard TT</vt:lpstr>
      <vt:lpstr>Paperback</vt:lpstr>
      <vt:lpstr>Machine Learning Model Selection Algorithm</vt:lpstr>
      <vt:lpstr>Introduction: Image Classification Model Selection</vt:lpstr>
      <vt:lpstr>Meta-Model Selection Algorithm </vt:lpstr>
      <vt:lpstr>Heuristics Model Selection Algorithm </vt:lpstr>
      <vt:lpstr>IMPLEMENTATION DETAILS</vt:lpstr>
      <vt:lpstr>Image Classification Assembling Dataset Pools Assembling Model Pools</vt:lpstr>
      <vt:lpstr>Datasets Pool</vt:lpstr>
      <vt:lpstr>Converting different formats to Pytorch Datasets</vt:lpstr>
      <vt:lpstr>Models Pool (Pytorch Pretrained Imagenet Models)</vt:lpstr>
      <vt:lpstr>Different Models Accuracy On Different Datasets</vt:lpstr>
      <vt:lpstr>Train Images per Sec On Different Datasets</vt:lpstr>
      <vt:lpstr>Creating Dataset for Meta-model</vt:lpstr>
      <vt:lpstr>Dataset Features</vt:lpstr>
      <vt:lpstr>Model Features </vt:lpstr>
      <vt:lpstr>Meta-learning Target</vt:lpstr>
      <vt:lpstr>Meta-Model Training</vt:lpstr>
      <vt:lpstr>Models/Validation Accuracy</vt:lpstr>
      <vt:lpstr>Meta-Model Inference</vt:lpstr>
      <vt:lpstr>Knockout Inference Policy</vt:lpstr>
      <vt:lpstr>Ranking based Inference Policy (Combinations)</vt:lpstr>
      <vt:lpstr>Ranking based Inference Policy (Permutation)  </vt:lpstr>
      <vt:lpstr>Meta-Learning Vs Heuristics</vt:lpstr>
      <vt:lpstr>    Heuristic    Ground truth(acc%)         Meta Learning</vt:lpstr>
      <vt:lpstr>    Heuristic    Ground truth(acc%)          Meta Learning</vt:lpstr>
      <vt:lpstr>    Heuristic    Ground truth(acc%)          Meta Learning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Selection Algorithm</dc:title>
  <cp:lastModifiedBy>dipika singhania</cp:lastModifiedBy>
  <cp:revision>11</cp:revision>
  <dcterms:modified xsi:type="dcterms:W3CDTF">2019-11-24T14:30:25Z</dcterms:modified>
</cp:coreProperties>
</file>