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11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24F3A-3A78-4469-A0B0-4E1AA85850F8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6955-5721-48DF-B51C-8F3AE6695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16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/>
              <a:t>Dipika Choudhary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9FBEA-6525-42DA-9522-F5E74CD7479A}" type="datetime1">
              <a:rPr lang="en-US" smtClean="0"/>
              <a:t>3/5/2025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/>
              <a:t>Dipika Choudhary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F54EA-CD49-4878-8E9A-E68F023B6DCC}" type="datetime1">
              <a:rPr lang="en-US" smtClean="0"/>
              <a:t>3/5/2025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/>
              <a:t>Dipika Choudhary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9103D-C3D1-41DD-AE97-01A5B1CAE816}" type="datetime1">
              <a:rPr lang="en-US" smtClean="0"/>
              <a:t>3/5/2025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/>
              <a:t>Dipika Choudhary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22004-9D34-4DD0-B1EC-C2799B600CCD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/>
              <a:t>Dipika Choudhary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CE161-8418-45FA-9529-9F3CE2E42C51}" type="datetime1">
              <a:rPr lang="en-US" smtClean="0"/>
              <a:t>3/5/2025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247" y="781938"/>
            <a:ext cx="999553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5947" y="1472012"/>
            <a:ext cx="7958455" cy="4070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/>
              <a:t>Dipika Choudhary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B741D-D513-4456-BAE7-1E7749197AD2}" type="datetime1">
              <a:rPr lang="en-US" smtClean="0"/>
              <a:t>3/5/2025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444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" y="1231391"/>
              <a:ext cx="9916668" cy="26502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4974" y="1546301"/>
            <a:ext cx="83927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dirty="0">
                <a:latin typeface="Arial"/>
                <a:cs typeface="Arial"/>
              </a:rPr>
              <a:t>CREDIT</a:t>
            </a:r>
            <a:r>
              <a:rPr sz="9600" b="1" spc="-390" dirty="0">
                <a:latin typeface="Arial"/>
                <a:cs typeface="Arial"/>
              </a:rPr>
              <a:t> </a:t>
            </a:r>
            <a:r>
              <a:rPr sz="9600" b="1" spc="-20" dirty="0">
                <a:latin typeface="Arial"/>
                <a:cs typeface="Arial"/>
              </a:rPr>
              <a:t>CARD</a:t>
            </a:r>
            <a:endParaRPr sz="9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6719" y="3121151"/>
            <a:ext cx="11261090" cy="3235960"/>
            <a:chOff x="426719" y="3121151"/>
            <a:chExt cx="11261090" cy="32359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4288" y="4593335"/>
              <a:ext cx="1763268" cy="17632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719" y="3121151"/>
              <a:ext cx="3535679" cy="160477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19" y="3989831"/>
              <a:ext cx="5832348" cy="160477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70305" y="3331540"/>
            <a:ext cx="490791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790" dirty="0">
                <a:solidFill>
                  <a:srgbClr val="FFC000"/>
                </a:solidFill>
                <a:latin typeface="Arial"/>
                <a:cs typeface="Arial"/>
              </a:rPr>
              <a:t>WEEKLY</a:t>
            </a:r>
            <a:endParaRPr sz="5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700" spc="-819" dirty="0">
                <a:solidFill>
                  <a:srgbClr val="FFC000"/>
                </a:solidFill>
                <a:latin typeface="Arial"/>
                <a:cs typeface="Arial"/>
              </a:rPr>
              <a:t>STATUS</a:t>
            </a:r>
            <a:r>
              <a:rPr sz="5700" spc="-26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5700" spc="-745" dirty="0">
                <a:solidFill>
                  <a:srgbClr val="FFC000"/>
                </a:solidFill>
                <a:latin typeface="Arial"/>
                <a:cs typeface="Arial"/>
              </a:rPr>
              <a:t>REPORT</a:t>
            </a:r>
            <a:endParaRPr sz="57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2C25FFD-B33C-C72D-E181-9C7B1F549D2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606034" y="6464680"/>
            <a:ext cx="1328166" cy="178434"/>
          </a:xfrm>
        </p:spPr>
        <p:txBody>
          <a:bodyPr/>
          <a:lstStyle/>
          <a:p>
            <a:pPr marL="12700">
              <a:lnSpc>
                <a:spcPts val="1240"/>
              </a:lnSpc>
            </a:pPr>
            <a:r>
              <a:rPr lang="en-IN" dirty="0"/>
              <a:t>Dipika Choudhary</a:t>
            </a:r>
            <a:endParaRPr lang="en-IN"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465226"/>
            <a:ext cx="7979409" cy="4823460"/>
          </a:xfrm>
          <a:prstGeom prst="rect">
            <a:avLst/>
          </a:prstGeom>
        </p:spPr>
        <p:txBody>
          <a:bodyPr vert="horz" wrap="square" lIns="0" tIns="328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Content</a:t>
            </a:r>
            <a:r>
              <a:rPr sz="4000" spc="-50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in</a:t>
            </a:r>
            <a:r>
              <a:rPr sz="4000" spc="-4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this</a:t>
            </a:r>
            <a:r>
              <a:rPr sz="4000" spc="-4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lang="en-IN" sz="4000" dirty="0">
                <a:solidFill>
                  <a:srgbClr val="FFC000"/>
                </a:solidFill>
                <a:latin typeface="Arial Black"/>
                <a:cs typeface="Arial Black"/>
              </a:rPr>
              <a:t>Project</a:t>
            </a:r>
            <a:endParaRPr sz="4000" dirty="0">
              <a:latin typeface="Arial Black"/>
              <a:cs typeface="Arial Black"/>
            </a:endParaRPr>
          </a:p>
          <a:p>
            <a:pPr marL="777875" indent="-743585">
              <a:lnSpc>
                <a:spcPct val="100000"/>
              </a:lnSpc>
              <a:spcBef>
                <a:spcPts val="2485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4000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objective</a:t>
            </a:r>
            <a:endParaRPr sz="4000" dirty="0"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0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40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 dirty="0"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r>
              <a:rPr sz="4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DAX</a:t>
            </a:r>
            <a:endParaRPr sz="4000" dirty="0"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</a:tabLst>
            </a:pP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endParaRPr sz="4000" dirty="0"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Export</a:t>
            </a:r>
            <a:r>
              <a:rPr sz="4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share</a:t>
            </a:r>
            <a:r>
              <a:rPr sz="4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0688" y="2275332"/>
            <a:ext cx="4401311" cy="38160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181600" y="6596203"/>
            <a:ext cx="1404874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 dirty="0"/>
              <a:t>Dipika Choudhary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781938"/>
            <a:ext cx="7202170" cy="4929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Project</a:t>
            </a:r>
            <a:r>
              <a:rPr sz="4000" spc="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10" dirty="0">
                <a:solidFill>
                  <a:srgbClr val="FFC000"/>
                </a:solidFill>
                <a:latin typeface="Arial Black"/>
                <a:cs typeface="Arial Black"/>
              </a:rPr>
              <a:t>Objective</a:t>
            </a:r>
            <a:endParaRPr sz="4000">
              <a:latin typeface="Arial Black"/>
              <a:cs typeface="Arial Black"/>
            </a:endParaRPr>
          </a:p>
          <a:p>
            <a:pPr marL="12700" marR="5080">
              <a:lnSpc>
                <a:spcPct val="90000"/>
              </a:lnSpc>
              <a:spcBef>
                <a:spcPts val="3570"/>
              </a:spcBef>
            </a:pPr>
            <a:r>
              <a:rPr sz="4000" spc="-18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develop</a:t>
            </a:r>
            <a:r>
              <a:rPr sz="4000" spc="-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0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comprehensive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weekly</a:t>
            </a:r>
            <a:r>
              <a:rPr sz="40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40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real-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4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trends,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enabling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stakeholders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monitor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z="40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40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operations effectively.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53400" y="1548383"/>
            <a:ext cx="3773804" cy="4913630"/>
            <a:chOff x="8153400" y="1548383"/>
            <a:chExt cx="3773804" cy="49136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06939" y="1633727"/>
              <a:ext cx="1379220" cy="655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464" y="2147315"/>
              <a:ext cx="705612" cy="6964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2939" y="2080259"/>
              <a:ext cx="961644" cy="9555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400" y="2636519"/>
              <a:ext cx="3773424" cy="38252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85147" y="1548383"/>
              <a:ext cx="836676" cy="76047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606034" y="6464680"/>
            <a:ext cx="1175766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dirty="0"/>
              <a:t>Dipika Choudhary</a:t>
            </a:r>
            <a:endParaRPr spc="-1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Import</a:t>
            </a:r>
            <a:r>
              <a:rPr spc="-35" dirty="0"/>
              <a:t> </a:t>
            </a:r>
            <a:r>
              <a:rPr dirty="0"/>
              <a:t>data</a:t>
            </a:r>
            <a:r>
              <a:rPr spc="-3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SQL</a:t>
            </a:r>
            <a:r>
              <a:rPr spc="-20" dirty="0"/>
              <a:t> </a:t>
            </a:r>
            <a:r>
              <a:rPr spc="-10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947" y="1637563"/>
            <a:ext cx="5506085" cy="205295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756285" indent="-743585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Prepare</a:t>
            </a:r>
            <a:r>
              <a:rPr sz="40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sz="40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endParaRPr sz="4000">
              <a:latin typeface="Calibri"/>
              <a:cs typeface="Calibri"/>
            </a:endParaRPr>
          </a:p>
          <a:p>
            <a:pPr marL="756285" indent="-743585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r>
              <a:rPr sz="4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  <a:p>
            <a:pPr marL="756285" indent="-743585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import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sz="4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4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2052" y="3268979"/>
            <a:ext cx="900683" cy="81838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390894" y="4258817"/>
            <a:ext cx="3529965" cy="1160145"/>
            <a:chOff x="6390894" y="4258817"/>
            <a:chExt cx="3529965" cy="11601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9944" y="4277867"/>
              <a:ext cx="3491484" cy="11216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00419" y="4268342"/>
              <a:ext cx="3510915" cy="1141095"/>
            </a:xfrm>
            <a:custGeom>
              <a:avLst/>
              <a:gdLst/>
              <a:ahLst/>
              <a:cxnLst/>
              <a:rect l="l" t="t" r="r" b="b"/>
              <a:pathLst>
                <a:path w="3510915" h="1141095">
                  <a:moveTo>
                    <a:pt x="0" y="1140713"/>
                  </a:moveTo>
                  <a:lnTo>
                    <a:pt x="3510534" y="1140713"/>
                  </a:lnTo>
                  <a:lnTo>
                    <a:pt x="3510534" y="0"/>
                  </a:lnTo>
                  <a:lnTo>
                    <a:pt x="0" y="0"/>
                  </a:lnTo>
                  <a:lnTo>
                    <a:pt x="0" y="1140713"/>
                  </a:lnTo>
                  <a:close/>
                </a:path>
              </a:pathLst>
            </a:custGeom>
            <a:ln w="190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82200" y="4216908"/>
            <a:ext cx="899922" cy="75818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207752" y="1546860"/>
            <a:ext cx="1106805" cy="1619250"/>
            <a:chOff x="10207752" y="1546860"/>
            <a:chExt cx="1106805" cy="161925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07752" y="1546860"/>
              <a:ext cx="1106424" cy="11003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07624" y="2674620"/>
              <a:ext cx="180594" cy="38633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9232" y="2816352"/>
              <a:ext cx="227838" cy="34975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92384" y="2823972"/>
              <a:ext cx="290322" cy="342138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5606034" y="6464680"/>
            <a:ext cx="1632966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dirty="0"/>
              <a:t>Dipika Choudhary</a:t>
            </a:r>
            <a:endParaRPr spc="-10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DAX</a:t>
            </a:r>
            <a:r>
              <a:rPr spc="-270" dirty="0"/>
              <a:t> </a:t>
            </a:r>
            <a:r>
              <a:rPr spc="-10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552062"/>
            <a:ext cx="7964805" cy="46056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AgeGroup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</a:t>
            </a:r>
            <a:endParaRPr sz="160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TRUE(),</a:t>
            </a:r>
            <a:endParaRPr sz="1600">
              <a:latin typeface="Calibri"/>
              <a:cs typeface="Calibri"/>
            </a:endParaRPr>
          </a:p>
          <a:p>
            <a:pPr marL="242570" algn="just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30,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"20-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30",</a:t>
            </a:r>
            <a:endParaRPr sz="1600">
              <a:latin typeface="Calibri"/>
              <a:cs typeface="Calibri"/>
            </a:endParaRPr>
          </a:p>
          <a:p>
            <a:pPr marL="242570" marR="5080" algn="just">
              <a:lnSpc>
                <a:spcPct val="110400"/>
              </a:lnSpc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40,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"30-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40",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40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50,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"40-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50",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60,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"50-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60",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60,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"60+",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9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90"/>
              </a:spcBef>
            </a:pP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600">
              <a:latin typeface="Calibri"/>
              <a:cs typeface="Calibri"/>
            </a:endParaRPr>
          </a:p>
          <a:p>
            <a:pPr marL="242570" marR="5881370" indent="-230504">
              <a:lnSpc>
                <a:spcPct val="11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IncomeGroup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 TRUE(),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35000,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"Low",</a:t>
            </a:r>
            <a:endParaRPr sz="1600">
              <a:latin typeface="Calibri"/>
              <a:cs typeface="Calibri"/>
            </a:endParaRPr>
          </a:p>
          <a:p>
            <a:pPr marL="242570" marR="651510">
              <a:lnSpc>
                <a:spcPct val="110000"/>
              </a:lnSpc>
              <a:spcBef>
                <a:spcPts val="1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35000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&lt;70000,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"Med",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70000,</a:t>
            </a:r>
            <a:r>
              <a:rPr sz="16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"High",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606034" y="6464680"/>
            <a:ext cx="1328166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dirty="0"/>
              <a:t>Dipika Choudhary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DAX</a:t>
            </a:r>
            <a:r>
              <a:rPr spc="-270" dirty="0"/>
              <a:t> </a:t>
            </a:r>
            <a:r>
              <a:rPr spc="-10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715516"/>
            <a:ext cx="9453880" cy="3896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week_num2</a:t>
            </a:r>
            <a:r>
              <a:rPr sz="16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WEEKNUM('public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cc_detail'[week_start_date])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cc_detail'[annual_fees]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+ 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cc_detail'[total_trans_amt]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+ 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cc_detail'[interest_earned]</a:t>
            </a:r>
            <a:endParaRPr sz="1600">
              <a:latin typeface="Calibri"/>
              <a:cs typeface="Calibri"/>
            </a:endParaRPr>
          </a:p>
          <a:p>
            <a:pPr marL="196850" marR="6122670" indent="-184785">
              <a:lnSpc>
                <a:spcPct val="110700"/>
              </a:lnSpc>
              <a:spcBef>
                <a:spcPts val="190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Current_week_Reveneue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CALCULATE(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SUM('public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 MAX('public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cc_detail'[week_num2])))</a:t>
            </a:r>
            <a:endParaRPr sz="1600">
              <a:latin typeface="Calibri"/>
              <a:cs typeface="Calibri"/>
            </a:endParaRPr>
          </a:p>
          <a:p>
            <a:pPr marL="196850" marR="6037580" indent="-184785">
              <a:lnSpc>
                <a:spcPct val="110700"/>
              </a:lnSpc>
              <a:spcBef>
                <a:spcPts val="139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Previous_week_Reveneue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CALCULATE(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SUM('public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 MAX('public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cc_detail'[week_num2])-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1))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606034" y="6464680"/>
            <a:ext cx="1251966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dirty="0"/>
              <a:t>Dipika Choudhary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8700770" algn="l"/>
              </a:tabLst>
            </a:pPr>
            <a:r>
              <a:rPr dirty="0"/>
              <a:t>Project</a:t>
            </a:r>
            <a:r>
              <a:rPr spc="-45" dirty="0"/>
              <a:t> </a:t>
            </a:r>
            <a:r>
              <a:rPr dirty="0"/>
              <a:t>Insights-</a:t>
            </a:r>
            <a:r>
              <a:rPr spc="-25" dirty="0"/>
              <a:t> </a:t>
            </a:r>
            <a:r>
              <a:rPr dirty="0"/>
              <a:t>Week</a:t>
            </a:r>
            <a:r>
              <a:rPr spc="-45" dirty="0"/>
              <a:t> </a:t>
            </a:r>
            <a:r>
              <a:rPr dirty="0"/>
              <a:t>53</a:t>
            </a:r>
            <a:r>
              <a:rPr spc="-40" dirty="0"/>
              <a:t> </a:t>
            </a:r>
            <a:r>
              <a:rPr spc="-10" dirty="0"/>
              <a:t>(31</a:t>
            </a:r>
            <a:r>
              <a:rPr sz="3975" spc="-15" baseline="25157" dirty="0"/>
              <a:t>st</a:t>
            </a:r>
            <a:r>
              <a:rPr sz="3975" baseline="25157" dirty="0"/>
              <a:t>	</a:t>
            </a:r>
            <a:r>
              <a:rPr sz="4000" spc="-20" dirty="0"/>
              <a:t>Dec)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8382000" y="2047548"/>
            <a:ext cx="3538854" cy="4409440"/>
            <a:chOff x="8427719" y="2019300"/>
            <a:chExt cx="3538854" cy="4409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883" y="2019300"/>
              <a:ext cx="1789176" cy="850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19" y="2840736"/>
              <a:ext cx="3538728" cy="35874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45947" y="1508433"/>
            <a:ext cx="10269220" cy="50045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WoW</a:t>
            </a:r>
            <a:r>
              <a:rPr sz="2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change:</a:t>
            </a:r>
            <a:endParaRPr sz="22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28.8%,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454025" algn="l"/>
              </a:tabLst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Amt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Count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count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sz="2200" b="1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Calibri"/>
                <a:cs typeface="Calibri"/>
              </a:rPr>
              <a:t>YTD:</a:t>
            </a:r>
            <a:endParaRPr sz="22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57M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454025" algn="l"/>
              </a:tabLst>
            </a:pP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interest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8M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454025" algn="l"/>
              </a:tabLst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amount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46M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Male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31M,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female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26M</a:t>
            </a:r>
            <a:endParaRPr sz="2000" dirty="0">
              <a:latin typeface="Calibri"/>
              <a:cs typeface="Calibri"/>
            </a:endParaRPr>
          </a:p>
          <a:p>
            <a:pPr marL="454659" marR="3836035" indent="-360045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454659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Blue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Silver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93%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 transactions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TX,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NY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68%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Activation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57.5%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ts val="2230"/>
              </a:lnSpc>
              <a:spcBef>
                <a:spcPts val="275"/>
              </a:spcBef>
              <a:buFont typeface="Arial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Delinquent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6.06%</a:t>
            </a:r>
            <a:endParaRPr sz="2000" dirty="0">
              <a:latin typeface="Calibri"/>
              <a:cs typeface="Calibri"/>
            </a:endParaRPr>
          </a:p>
          <a:p>
            <a:pPr marR="5080" algn="r">
              <a:lnSpc>
                <a:spcPts val="1989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606034" y="6464680"/>
            <a:ext cx="1328166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dirty="0"/>
              <a:t>Dipika Choudhary</a:t>
            </a:r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522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Arial Black</vt:lpstr>
      <vt:lpstr>Calibri</vt:lpstr>
      <vt:lpstr>Office Theme</vt:lpstr>
      <vt:lpstr>CREDIT CARD</vt:lpstr>
      <vt:lpstr>PowerPoint Presentation</vt:lpstr>
      <vt:lpstr>PowerPoint Presentation</vt:lpstr>
      <vt:lpstr>Import data to SQL database</vt:lpstr>
      <vt:lpstr>DAX Queries</vt:lpstr>
      <vt:lpstr>DAX Queries</vt:lpstr>
      <vt:lpstr>Project Insights- Week 53 (31st Dec)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Analyst Roadmap</dc:title>
  <dc:creator>Rishabh Mishra</dc:creator>
  <cp:lastModifiedBy>Dipika Choudhary</cp:lastModifiedBy>
  <cp:revision>1</cp:revision>
  <dcterms:created xsi:type="dcterms:W3CDTF">2025-03-05T13:10:21Z</dcterms:created>
  <dcterms:modified xsi:type="dcterms:W3CDTF">2025-03-05T13:17:58Z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2025-03-05T00:00:00Z</vt:filetime>
  </property>
  <property fmtid="{D5CDD505-2E9C-101B-9397-08002B2CF9AE}" pid="5" name="Producer">
    <vt:lpwstr>Microsoft® PowerPoint® 2021</vt:lpwstr>
  </property>
</Properties>
</file>