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11FC-AACD-B810-D98E-23A3E601D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94A92-16E7-4B59-5617-D6F774FD5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9AEDE-DEFC-C247-B645-8D2EABF0DD10}"/>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5" name="Footer Placeholder 4">
            <a:extLst>
              <a:ext uri="{FF2B5EF4-FFF2-40B4-BE49-F238E27FC236}">
                <a16:creationId xmlns:a16="http://schemas.microsoft.com/office/drawing/2014/main" id="{A17DBB69-7A1B-3969-8178-A69B472AE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0BC36-BB7E-3ED2-E404-FDAC8335FFB2}"/>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360304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FCD8-C186-6D6F-2452-B26D3FBE9B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8C9A79-0E4E-982B-06D1-C96024D37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CD09E-9FEA-B176-0DA9-7AB9D73B4485}"/>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5" name="Footer Placeholder 4">
            <a:extLst>
              <a:ext uri="{FF2B5EF4-FFF2-40B4-BE49-F238E27FC236}">
                <a16:creationId xmlns:a16="http://schemas.microsoft.com/office/drawing/2014/main" id="{9B2D78B1-1544-8683-F75C-37E8099DF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637DF-557A-C46D-3BF3-8A53A7E9BFDF}"/>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247947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BE11D-EC73-297D-A3C3-BC6EFC3EB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097CA8-01A0-00B4-E20C-65061174D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925D4-BB54-5D2D-769D-5FB165BA9742}"/>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5" name="Footer Placeholder 4">
            <a:extLst>
              <a:ext uri="{FF2B5EF4-FFF2-40B4-BE49-F238E27FC236}">
                <a16:creationId xmlns:a16="http://schemas.microsoft.com/office/drawing/2014/main" id="{175A0A46-40B3-C647-6F8F-B4EFCF793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92A0C-DF88-13CD-D18C-EC33DD261176}"/>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150781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FFCD-82B2-7AB3-D363-6DAC46333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CF1D8-BDEB-9EE6-A72D-03D59C0F2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37CD1-A3D7-127E-F27A-4CDF9AD704E4}"/>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5" name="Footer Placeholder 4">
            <a:extLst>
              <a:ext uri="{FF2B5EF4-FFF2-40B4-BE49-F238E27FC236}">
                <a16:creationId xmlns:a16="http://schemas.microsoft.com/office/drawing/2014/main" id="{1C20480D-C686-B1C4-E927-C9E5D1AC8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57C52-2206-C9C4-C1BA-DFAB9448AC59}"/>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259424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13F1-FF0C-D1B0-079C-C56C779DA0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25F85-831A-40D2-1CDF-43A3326386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190146-D231-05B0-3D92-0631AA88000A}"/>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5" name="Footer Placeholder 4">
            <a:extLst>
              <a:ext uri="{FF2B5EF4-FFF2-40B4-BE49-F238E27FC236}">
                <a16:creationId xmlns:a16="http://schemas.microsoft.com/office/drawing/2014/main" id="{F20916AA-9A72-799C-0898-D601C2CF4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64821-A212-5219-0F2C-826EDA487C0C}"/>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314216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94FC-297E-9D06-4B64-C24B3B0A2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74347-CD02-EF01-140D-906D8E56A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6176E-7079-2DC4-53B4-A2F7D8734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6A9D09-E0E1-74AB-949B-AB82062B86AE}"/>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6" name="Footer Placeholder 5">
            <a:extLst>
              <a:ext uri="{FF2B5EF4-FFF2-40B4-BE49-F238E27FC236}">
                <a16:creationId xmlns:a16="http://schemas.microsoft.com/office/drawing/2014/main" id="{0E977A5E-9D9D-8087-8DD1-C4EF0E266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EA8E4-3615-78CA-B0FE-8D2092DAF76E}"/>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347854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949B-77B6-7988-21A2-5A6C7B9D0C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261FF-4A90-F220-BCEB-B17AF61B7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9A9A7-5793-ED48-B834-DD2F2BE96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71271-79A5-DF02-0B10-2C65AEBBD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4CAF5-D155-0A17-D3F5-C738CBFBF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E22CE-DBEA-8C35-017C-83C58BE5F837}"/>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8" name="Footer Placeholder 7">
            <a:extLst>
              <a:ext uri="{FF2B5EF4-FFF2-40B4-BE49-F238E27FC236}">
                <a16:creationId xmlns:a16="http://schemas.microsoft.com/office/drawing/2014/main" id="{D9AB380F-456A-7B00-BC01-0518A7DCFA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111268-45B5-0867-8F22-7BFA3643C2BA}"/>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252073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E81A-71F0-D3F4-AA8A-B511DDB7D2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A8972C-5809-7371-C757-F590CD83E535}"/>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4" name="Footer Placeholder 3">
            <a:extLst>
              <a:ext uri="{FF2B5EF4-FFF2-40B4-BE49-F238E27FC236}">
                <a16:creationId xmlns:a16="http://schemas.microsoft.com/office/drawing/2014/main" id="{CCB58157-E11D-E9D0-793C-CD3CF54599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F389E-86A8-619B-0617-265B01E96E26}"/>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199820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2776A-1715-6A69-1C7B-F2A78FC3543C}"/>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3" name="Footer Placeholder 2">
            <a:extLst>
              <a:ext uri="{FF2B5EF4-FFF2-40B4-BE49-F238E27FC236}">
                <a16:creationId xmlns:a16="http://schemas.microsoft.com/office/drawing/2014/main" id="{081F0F0A-C82F-A181-B769-700304D32C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5756C6-B828-12EB-C82E-676579B5CE5F}"/>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12007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6EA9-E203-8E68-03E3-7C59A1FD9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641D99-F9F6-B02D-3EC5-F0C8DE691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598BB9-9C0A-219D-EE6C-69E9BA50F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BEF7F-B44B-B799-25DA-39FB8D1A76E1}"/>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6" name="Footer Placeholder 5">
            <a:extLst>
              <a:ext uri="{FF2B5EF4-FFF2-40B4-BE49-F238E27FC236}">
                <a16:creationId xmlns:a16="http://schemas.microsoft.com/office/drawing/2014/main" id="{618C99A3-A15A-C5B3-EAA9-08CCA1E85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81B33-1508-CBA1-FE14-2C176F34FE61}"/>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241048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3439-021D-5358-0FFB-6357C39AD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C5C99-BCBA-7B39-4EC5-4F7FF44EB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C93E3C-C667-F3B1-BF5C-03FC6271F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51FF8-5A95-4997-40E5-16A26B785E21}"/>
              </a:ext>
            </a:extLst>
          </p:cNvPr>
          <p:cNvSpPr>
            <a:spLocks noGrp="1"/>
          </p:cNvSpPr>
          <p:nvPr>
            <p:ph type="dt" sz="half" idx="10"/>
          </p:nvPr>
        </p:nvSpPr>
        <p:spPr/>
        <p:txBody>
          <a:bodyPr/>
          <a:lstStyle/>
          <a:p>
            <a:fld id="{21441B04-EA12-4C17-AC5E-A907069FDB8C}" type="datetimeFigureOut">
              <a:rPr lang="en-US" smtClean="0"/>
              <a:t>5/1/2024</a:t>
            </a:fld>
            <a:endParaRPr lang="en-US"/>
          </a:p>
        </p:txBody>
      </p:sp>
      <p:sp>
        <p:nvSpPr>
          <p:cNvPr id="6" name="Footer Placeholder 5">
            <a:extLst>
              <a:ext uri="{FF2B5EF4-FFF2-40B4-BE49-F238E27FC236}">
                <a16:creationId xmlns:a16="http://schemas.microsoft.com/office/drawing/2014/main" id="{7F679D9F-3E45-039A-862B-4B3E18FDB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60E77-638B-D89F-01CC-9D64B13109D2}"/>
              </a:ext>
            </a:extLst>
          </p:cNvPr>
          <p:cNvSpPr>
            <a:spLocks noGrp="1"/>
          </p:cNvSpPr>
          <p:nvPr>
            <p:ph type="sldNum" sz="quarter" idx="12"/>
          </p:nvPr>
        </p:nvSpPr>
        <p:spPr/>
        <p:txBody>
          <a:bodyPr/>
          <a:lstStyle/>
          <a:p>
            <a:fld id="{B124C3AC-A4E8-497E-A906-90B4BAEE706E}" type="slidenum">
              <a:rPr lang="en-US" smtClean="0"/>
              <a:t>‹#›</a:t>
            </a:fld>
            <a:endParaRPr lang="en-US"/>
          </a:p>
        </p:txBody>
      </p:sp>
    </p:spTree>
    <p:extLst>
      <p:ext uri="{BB962C8B-B14F-4D97-AF65-F5344CB8AC3E}">
        <p14:creationId xmlns:p14="http://schemas.microsoft.com/office/powerpoint/2010/main" val="176966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C3CBD6-0998-7CB9-625F-AFD89E41E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BE4A2-AB9B-BD1C-4DA7-9EFDB604D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1AEEB-E2ED-A25B-1E14-5E4E24B74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441B04-EA12-4C17-AC5E-A907069FDB8C}" type="datetimeFigureOut">
              <a:rPr lang="en-US" smtClean="0"/>
              <a:t>5/1/2024</a:t>
            </a:fld>
            <a:endParaRPr lang="en-US"/>
          </a:p>
        </p:txBody>
      </p:sp>
      <p:sp>
        <p:nvSpPr>
          <p:cNvPr id="5" name="Footer Placeholder 4">
            <a:extLst>
              <a:ext uri="{FF2B5EF4-FFF2-40B4-BE49-F238E27FC236}">
                <a16:creationId xmlns:a16="http://schemas.microsoft.com/office/drawing/2014/main" id="{8CC5FC8D-6B76-147A-BABD-2FCD07EF5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96426-908B-393E-A669-29A38F888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24C3AC-A4E8-497E-A906-90B4BAEE706E}" type="slidenum">
              <a:rPr lang="en-US" smtClean="0"/>
              <a:t>‹#›</a:t>
            </a:fld>
            <a:endParaRPr lang="en-US"/>
          </a:p>
        </p:txBody>
      </p:sp>
    </p:spTree>
    <p:extLst>
      <p:ext uri="{BB962C8B-B14F-4D97-AF65-F5344CB8AC3E}">
        <p14:creationId xmlns:p14="http://schemas.microsoft.com/office/powerpoint/2010/main" val="92494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E1D-D3A5-B9C6-3C84-883AE6910EF9}"/>
              </a:ext>
            </a:extLst>
          </p:cNvPr>
          <p:cNvSpPr>
            <a:spLocks noGrp="1"/>
          </p:cNvSpPr>
          <p:nvPr>
            <p:ph type="ctrTitle"/>
          </p:nvPr>
        </p:nvSpPr>
        <p:spPr>
          <a:xfrm>
            <a:off x="1524000" y="1122363"/>
            <a:ext cx="9144000" cy="1293578"/>
          </a:xfrm>
        </p:spPr>
        <p:txBody>
          <a:bodyPr/>
          <a:lstStyle/>
          <a:p>
            <a:r>
              <a:rPr lang="en-US" b="1" dirty="0">
                <a:latin typeface="Arial" panose="020B0604020202020204" pitchFamily="34" charset="0"/>
                <a:cs typeface="Arial" panose="020B0604020202020204" pitchFamily="34" charset="0"/>
              </a:rPr>
              <a:t>OSINT APPLICATION</a:t>
            </a:r>
          </a:p>
        </p:txBody>
      </p:sp>
      <p:sp>
        <p:nvSpPr>
          <p:cNvPr id="3" name="Subtitle 2">
            <a:extLst>
              <a:ext uri="{FF2B5EF4-FFF2-40B4-BE49-F238E27FC236}">
                <a16:creationId xmlns:a16="http://schemas.microsoft.com/office/drawing/2014/main" id="{2FA18F16-64B1-9C46-A1B4-0FBEB702FE36}"/>
              </a:ext>
            </a:extLst>
          </p:cNvPr>
          <p:cNvSpPr>
            <a:spLocks noGrp="1"/>
          </p:cNvSpPr>
          <p:nvPr>
            <p:ph type="subTitle" idx="1"/>
          </p:nvPr>
        </p:nvSpPr>
        <p:spPr>
          <a:xfrm>
            <a:off x="1524000" y="2704699"/>
            <a:ext cx="9144000" cy="2553101"/>
          </a:xfrm>
        </p:spPr>
        <p:txBody>
          <a:bodyPr>
            <a:normAutofit fontScale="85000" lnSpcReduction="10000"/>
          </a:bodyPr>
          <a:lstStyle/>
          <a:p>
            <a:pPr lvl="2" algn="just">
              <a:lnSpc>
                <a:spcPct val="150000"/>
              </a:lnSpc>
            </a:pPr>
            <a:r>
              <a:rPr lang="en-US" sz="4700" i="0" dirty="0">
                <a:solidFill>
                  <a:srgbClr val="000000"/>
                </a:solidFill>
                <a:effectLst/>
                <a:highlight>
                  <a:srgbClr val="FFFFFF"/>
                </a:highlight>
                <a:latin typeface="Arial" panose="020B0604020202020204" pitchFamily="34" charset="0"/>
                <a:cs typeface="Arial" panose="020B0604020202020204" pitchFamily="34" charset="0"/>
              </a:rPr>
              <a:t>Team Member</a:t>
            </a:r>
          </a:p>
          <a:p>
            <a:pPr marL="1085850" lvl="2" indent="-171450" algn="just">
              <a:lnSpc>
                <a:spcPct val="150000"/>
              </a:lnSpc>
              <a:buFont typeface="Arial" panose="020B0604020202020204" pitchFamily="34" charset="0"/>
              <a:buChar char="•"/>
            </a:pPr>
            <a:r>
              <a:rPr lang="en-US" sz="2600" b="0" i="0" dirty="0">
                <a:solidFill>
                  <a:srgbClr val="000000"/>
                </a:solidFill>
                <a:effectLst/>
                <a:highlight>
                  <a:srgbClr val="FFFFFF"/>
                </a:highlight>
                <a:latin typeface="Arial" panose="020B0604020202020204" pitchFamily="34" charset="0"/>
                <a:cs typeface="Arial" panose="020B0604020202020204" pitchFamily="34" charset="0"/>
              </a:rPr>
              <a:t>Dipika Bhandari: A20554676 </a:t>
            </a:r>
          </a:p>
          <a:p>
            <a:pPr marL="1085850" lvl="2" indent="-171450" algn="just">
              <a:lnSpc>
                <a:spcPct val="150000"/>
              </a:lnSpc>
              <a:buFont typeface="Arial" panose="020B0604020202020204" pitchFamily="34" charset="0"/>
              <a:buChar char="•"/>
            </a:pPr>
            <a:r>
              <a:rPr lang="en-US" sz="2600" b="0" i="0" dirty="0">
                <a:solidFill>
                  <a:srgbClr val="000000"/>
                </a:solidFill>
                <a:effectLst/>
                <a:highlight>
                  <a:srgbClr val="FFFFFF"/>
                </a:highlight>
                <a:latin typeface="Arial" panose="020B0604020202020204" pitchFamily="34" charset="0"/>
                <a:cs typeface="Arial" panose="020B0604020202020204" pitchFamily="34" charset="0"/>
              </a:rPr>
              <a:t>Rana </a:t>
            </a:r>
            <a:r>
              <a:rPr lang="en-US" sz="2600" b="0" i="0" dirty="0" err="1">
                <a:solidFill>
                  <a:srgbClr val="000000"/>
                </a:solidFill>
                <a:effectLst/>
                <a:highlight>
                  <a:srgbClr val="FFFFFF"/>
                </a:highlight>
                <a:latin typeface="Arial" panose="020B0604020202020204" pitchFamily="34" charset="0"/>
                <a:cs typeface="Arial" panose="020B0604020202020204" pitchFamily="34" charset="0"/>
              </a:rPr>
              <a:t>Feyza</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a:t>
            </a:r>
            <a:r>
              <a:rPr lang="en-US" sz="2600" b="0" i="0" dirty="0" err="1">
                <a:solidFill>
                  <a:srgbClr val="000000"/>
                </a:solidFill>
                <a:effectLst/>
                <a:highlight>
                  <a:srgbClr val="FFFFFF"/>
                </a:highlight>
                <a:latin typeface="Arial" panose="020B0604020202020204" pitchFamily="34" charset="0"/>
                <a:cs typeface="Arial" panose="020B0604020202020204" pitchFamily="34" charset="0"/>
              </a:rPr>
              <a:t>Soylu</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A20465152</a:t>
            </a:r>
          </a:p>
          <a:p>
            <a:pPr marL="1085850" lvl="2" indent="-171450" algn="just">
              <a:lnSpc>
                <a:spcPct val="150000"/>
              </a:lnSpc>
              <a:buFont typeface="Arial" panose="020B0604020202020204" pitchFamily="34" charset="0"/>
              <a:buChar char="•"/>
            </a:pPr>
            <a:r>
              <a:rPr lang="en-US" sz="2600" b="0" i="0" dirty="0" err="1">
                <a:solidFill>
                  <a:srgbClr val="000000"/>
                </a:solidFill>
                <a:effectLst/>
                <a:highlight>
                  <a:srgbClr val="FFFFFF"/>
                </a:highlight>
                <a:latin typeface="Arial" panose="020B0604020202020204" pitchFamily="34" charset="0"/>
                <a:cs typeface="Arial" panose="020B0604020202020204" pitchFamily="34" charset="0"/>
              </a:rPr>
              <a:t>Saikrishna</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a:t>
            </a:r>
            <a:r>
              <a:rPr lang="en-US" sz="2600" b="0" i="0" dirty="0" err="1">
                <a:solidFill>
                  <a:srgbClr val="000000"/>
                </a:solidFill>
                <a:effectLst/>
                <a:highlight>
                  <a:srgbClr val="FFFFFF"/>
                </a:highlight>
                <a:latin typeface="Arial" panose="020B0604020202020204" pitchFamily="34" charset="0"/>
                <a:cs typeface="Arial" panose="020B0604020202020204" pitchFamily="34" charset="0"/>
              </a:rPr>
              <a:t>Laxmipathi</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a:t>
            </a:r>
            <a:r>
              <a:rPr lang="en-US" sz="2600" b="0" i="0" dirty="0" err="1">
                <a:solidFill>
                  <a:srgbClr val="000000"/>
                </a:solidFill>
                <a:effectLst/>
                <a:highlight>
                  <a:srgbClr val="FFFFFF"/>
                </a:highlight>
                <a:latin typeface="Arial" panose="020B0604020202020204" pitchFamily="34" charset="0"/>
                <a:cs typeface="Arial" panose="020B0604020202020204" pitchFamily="34" charset="0"/>
              </a:rPr>
              <a:t>Gundeti</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A20553118</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89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91BE2-AFA8-9743-F6CA-DCC23E32316C}"/>
              </a:ext>
            </a:extLst>
          </p:cNvPr>
          <p:cNvSpPr>
            <a:spLocks noGrp="1"/>
          </p:cNvSpPr>
          <p:nvPr>
            <p:ph type="title"/>
          </p:nvPr>
        </p:nvSpPr>
        <p:spPr>
          <a:xfrm>
            <a:off x="793662" y="386930"/>
            <a:ext cx="10066122" cy="1298448"/>
          </a:xfrm>
        </p:spPr>
        <p:txBody>
          <a:bodyPr anchor="b">
            <a:normAutofit/>
          </a:bodyPr>
          <a:lstStyle/>
          <a:p>
            <a:r>
              <a:rPr lang="en-US" sz="4800" b="1" dirty="0">
                <a:latin typeface="Arial" panose="020B0604020202020204" pitchFamily="34" charset="0"/>
                <a:cs typeface="Arial" panose="020B0604020202020204" pitchFamily="34" charset="0"/>
              </a:rPr>
              <a:t>List of Potential Risk</a:t>
            </a:r>
          </a:p>
        </p:txBody>
      </p:sp>
      <p:sp>
        <p:nvSpPr>
          <p:cNvPr id="6153" name="Rectangle 615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7C6207-168F-76FA-F905-A81FDBC80E8F}"/>
              </a:ext>
            </a:extLst>
          </p:cNvPr>
          <p:cNvSpPr>
            <a:spLocks noGrp="1"/>
          </p:cNvSpPr>
          <p:nvPr>
            <p:ph idx="1"/>
          </p:nvPr>
        </p:nvSpPr>
        <p:spPr>
          <a:xfrm>
            <a:off x="259882" y="2300438"/>
            <a:ext cx="5492313" cy="3938521"/>
          </a:xfrm>
        </p:spPr>
        <p:txBody>
          <a:bodyPr anchor="ctr">
            <a:normAutofit/>
          </a:bodyPr>
          <a:lstStyle/>
          <a:p>
            <a:pPr algn="just">
              <a:lnSpc>
                <a:spcPct val="100000"/>
              </a:lnSpc>
            </a:pPr>
            <a:r>
              <a:rPr lang="en-US" sz="1400" dirty="0">
                <a:latin typeface="Arial" panose="020B0604020202020204" pitchFamily="34" charset="0"/>
                <a:cs typeface="Arial" panose="020B0604020202020204" pitchFamily="34" charset="0"/>
              </a:rPr>
              <a:t>Postponed Evolution</a:t>
            </a:r>
          </a:p>
          <a:p>
            <a:pPr algn="just">
              <a:lnSpc>
                <a:spcPct val="100000"/>
              </a:lnSpc>
            </a:pPr>
            <a:r>
              <a:rPr lang="en-US" sz="1400" dirty="0">
                <a:latin typeface="Arial" panose="020B0604020202020204" pitchFamily="34" charset="0"/>
                <a:cs typeface="Arial" panose="020B0604020202020204" pitchFamily="34" charset="0"/>
              </a:rPr>
              <a:t>Abuse of privately APIs</a:t>
            </a:r>
          </a:p>
          <a:p>
            <a:pPr algn="just">
              <a:lnSpc>
                <a:spcPct val="100000"/>
              </a:lnSpc>
            </a:pPr>
            <a:r>
              <a:rPr lang="en-US" sz="1400" dirty="0">
                <a:latin typeface="Arial" panose="020B0604020202020204" pitchFamily="34" charset="0"/>
                <a:cs typeface="Arial" panose="020B0604020202020204" pitchFamily="34" charset="0"/>
              </a:rPr>
              <a:t>Vulnerabilities in Security</a:t>
            </a:r>
          </a:p>
          <a:p>
            <a:pPr algn="just">
              <a:lnSpc>
                <a:spcPct val="100000"/>
              </a:lnSpc>
            </a:pPr>
            <a:r>
              <a:rPr lang="en-US" sz="1400" dirty="0">
                <a:latin typeface="Arial" panose="020B0604020202020204" pitchFamily="34" charset="0"/>
                <a:cs typeface="Arial" panose="020B0604020202020204" pitchFamily="34" charset="0"/>
              </a:rPr>
              <a:t>Modifications to the API endpoints or authentication protocols </a:t>
            </a:r>
          </a:p>
          <a:p>
            <a:pPr algn="just">
              <a:lnSpc>
                <a:spcPct val="100000"/>
              </a:lnSpc>
            </a:pPr>
            <a:r>
              <a:rPr lang="en-US" sz="1400" dirty="0">
                <a:latin typeface="Arial" panose="020B0604020202020204" pitchFamily="34" charset="0"/>
                <a:cs typeface="Arial" panose="020B0604020202020204" pitchFamily="34" charset="0"/>
              </a:rPr>
              <a:t>Reliance on other libraries or resources</a:t>
            </a:r>
          </a:p>
          <a:p>
            <a:pPr algn="just">
              <a:lnSpc>
                <a:spcPct val="100000"/>
              </a:lnSpc>
            </a:pPr>
            <a:r>
              <a:rPr lang="en-US" sz="1400" dirty="0">
                <a:latin typeface="Arial" panose="020B0604020202020204" pitchFamily="34" charset="0"/>
                <a:cs typeface="Arial" panose="020B0604020202020204" pitchFamily="34" charset="0"/>
              </a:rPr>
              <a:t>API rate limitations and quota constraints</a:t>
            </a:r>
          </a:p>
          <a:p>
            <a:pPr algn="just">
              <a:lnSpc>
                <a:spcPct val="100000"/>
              </a:lnSpc>
            </a:pPr>
            <a:r>
              <a:rPr lang="en-US" sz="1400" dirty="0">
                <a:latin typeface="Arial" panose="020B0604020202020204" pitchFamily="34" charset="0"/>
                <a:cs typeface="Arial" panose="020B0604020202020204" pitchFamily="34" charset="0"/>
              </a:rPr>
              <a:t>APIs might be restricted in their use or deprecated without warning.</a:t>
            </a:r>
          </a:p>
          <a:p>
            <a:pPr algn="just">
              <a:lnSpc>
                <a:spcPct val="100000"/>
              </a:lnSpc>
            </a:pPr>
            <a:r>
              <a:rPr lang="en-US" sz="1400" dirty="0">
                <a:latin typeface="Arial" panose="020B0604020202020204" pitchFamily="34" charset="0"/>
                <a:cs typeface="Arial" panose="020B0604020202020204" pitchFamily="34" charset="0"/>
              </a:rPr>
              <a:t>Clarity is lacking in the communication</a:t>
            </a:r>
          </a:p>
          <a:p>
            <a:pPr algn="just">
              <a:lnSpc>
                <a:spcPct val="100000"/>
              </a:lnSpc>
            </a:pPr>
            <a:r>
              <a:rPr lang="en-US" sz="1400" dirty="0">
                <a:latin typeface="Arial" panose="020B0604020202020204" pitchFamily="34" charset="0"/>
                <a:cs typeface="Arial" panose="020B0604020202020204" pitchFamily="34" charset="0"/>
              </a:rPr>
              <a:t>The availability of knowledgeable developers</a:t>
            </a:r>
          </a:p>
          <a:p>
            <a:pPr algn="just">
              <a:lnSpc>
                <a:spcPct val="100000"/>
              </a:lnSpc>
            </a:pPr>
            <a:r>
              <a:rPr lang="en-US" sz="1400" dirty="0">
                <a:latin typeface="Arial" panose="020B0604020202020204" pitchFamily="34" charset="0"/>
                <a:cs typeface="Arial" panose="020B0604020202020204" pitchFamily="34" charset="0"/>
              </a:rPr>
              <a:t>Certain systems might not have a publicly accessible API for retrieving data.</a:t>
            </a:r>
          </a:p>
          <a:p>
            <a:pPr algn="just">
              <a:lnSpc>
                <a:spcPct val="100000"/>
              </a:lnSpc>
            </a:pPr>
            <a:endParaRPr lang="en-US" sz="1050" dirty="0">
              <a:latin typeface="Arial" panose="020B0604020202020204" pitchFamily="34" charset="0"/>
              <a:cs typeface="Arial" panose="020B0604020202020204" pitchFamily="34" charset="0"/>
            </a:endParaRPr>
          </a:p>
        </p:txBody>
      </p:sp>
      <p:pic>
        <p:nvPicPr>
          <p:cNvPr id="6146" name="Picture 2" descr="How to Manage Risks on Projects Effectively and Efficiently">
            <a:extLst>
              <a:ext uri="{FF2B5EF4-FFF2-40B4-BE49-F238E27FC236}">
                <a16:creationId xmlns:a16="http://schemas.microsoft.com/office/drawing/2014/main" id="{90C1FCEA-C5DA-4F54-100B-2C55970E7E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053808"/>
            <a:ext cx="5150277" cy="2575138"/>
          </a:xfrm>
          <a:prstGeom prst="rect">
            <a:avLst/>
          </a:prstGeom>
          <a:noFill/>
          <a:extLst>
            <a:ext uri="{909E8E84-426E-40DD-AFC4-6F175D3DCCD1}">
              <a14:hiddenFill xmlns:a14="http://schemas.microsoft.com/office/drawing/2010/main">
                <a:solidFill>
                  <a:srgbClr val="FFFFFF"/>
                </a:solidFill>
              </a14:hiddenFill>
            </a:ext>
          </a:extLst>
        </p:spPr>
      </p:pic>
      <p:sp>
        <p:nvSpPr>
          <p:cNvPr id="6157" name="Rectangle 615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86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7" name="Rectangle 718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88C01-C7BE-521D-DE7B-D0CF631366EA}"/>
              </a:ext>
            </a:extLst>
          </p:cNvPr>
          <p:cNvSpPr>
            <a:spLocks noGrp="1"/>
          </p:cNvSpPr>
          <p:nvPr>
            <p:ph type="title"/>
          </p:nvPr>
        </p:nvSpPr>
        <p:spPr>
          <a:xfrm>
            <a:off x="793662" y="386930"/>
            <a:ext cx="10066122" cy="1298448"/>
          </a:xfrm>
        </p:spPr>
        <p:txBody>
          <a:bodyPr anchor="b">
            <a:normAutofit/>
          </a:bodyPr>
          <a:lstStyle/>
          <a:p>
            <a:r>
              <a:rPr lang="en-US" sz="4800"/>
              <a:t>Project Risks</a:t>
            </a:r>
          </a:p>
        </p:txBody>
      </p:sp>
      <p:sp>
        <p:nvSpPr>
          <p:cNvPr id="7189" name="Rectangle 718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914914-90D4-3575-E68F-ECB2FB92B1E5}"/>
              </a:ext>
            </a:extLst>
          </p:cNvPr>
          <p:cNvSpPr>
            <a:spLocks noGrp="1"/>
          </p:cNvSpPr>
          <p:nvPr>
            <p:ph idx="1"/>
          </p:nvPr>
        </p:nvSpPr>
        <p:spPr>
          <a:xfrm>
            <a:off x="793661" y="2203079"/>
            <a:ext cx="5616764" cy="4035880"/>
          </a:xfrm>
        </p:spPr>
        <p:txBody>
          <a:bodyPr anchor="ctr">
            <a:normAutofit/>
          </a:bodyPr>
          <a:lstStyle/>
          <a:p>
            <a:pPr algn="just">
              <a:lnSpc>
                <a:spcPct val="100000"/>
              </a:lnSpc>
            </a:pPr>
            <a:r>
              <a:rPr lang="en-US" sz="1200" b="1" dirty="0">
                <a:latin typeface="Arial" panose="020B0604020202020204" pitchFamily="34" charset="0"/>
                <a:cs typeface="Arial" panose="020B0604020202020204" pitchFamily="34" charset="0"/>
              </a:rPr>
              <a:t>Risk Identification: </a:t>
            </a:r>
            <a:r>
              <a:rPr lang="en-US" sz="1200" dirty="0">
                <a:latin typeface="Arial" panose="020B0604020202020204" pitchFamily="34" charset="0"/>
                <a:cs typeface="Arial" panose="020B0604020202020204" pitchFamily="34" charset="0"/>
              </a:rPr>
              <a:t>Identifying any hazards related to our project by research, brainstorming discussions, and the application of previous project experiences. This might involve issues with dependability, collaboration, timeline, technical difficulties, security, strategy, project resources, project management, or team communication.</a:t>
            </a:r>
          </a:p>
          <a:p>
            <a:pPr algn="just">
              <a:lnSpc>
                <a:spcPct val="100000"/>
              </a:lnSpc>
            </a:pPr>
            <a:r>
              <a:rPr lang="en-US" sz="1200" b="1" dirty="0">
                <a:latin typeface="Arial" panose="020B0604020202020204" pitchFamily="34" charset="0"/>
                <a:cs typeface="Arial" panose="020B0604020202020204" pitchFamily="34" charset="0"/>
              </a:rPr>
              <a:t>Evaluation of Risk : </a:t>
            </a:r>
            <a:r>
              <a:rPr lang="en-US" sz="1200" dirty="0">
                <a:latin typeface="Arial" panose="020B0604020202020204" pitchFamily="34" charset="0"/>
                <a:cs typeface="Arial" panose="020B0604020202020204" pitchFamily="34" charset="0"/>
              </a:rPr>
              <a:t>After each risk has been identified, rate its chance of happening (high, medium, low) and consider its possible effects on the project (high, medium, low). These numbers were multiplied to calculate the risk priority, which made it easier to concentrate on the most important problems.</a:t>
            </a:r>
          </a:p>
          <a:p>
            <a:pPr algn="just">
              <a:lnSpc>
                <a:spcPct val="100000"/>
              </a:lnSpc>
            </a:pPr>
            <a:r>
              <a:rPr lang="en-US" sz="1200" b="1" dirty="0">
                <a:latin typeface="Arial" panose="020B0604020202020204" pitchFamily="34" charset="0"/>
                <a:cs typeface="Arial" panose="020B0604020202020204" pitchFamily="34" charset="0"/>
              </a:rPr>
              <a:t>Reduced Risk:</a:t>
            </a:r>
            <a:r>
              <a:rPr lang="en-US" sz="1200" dirty="0">
                <a:latin typeface="Arial" panose="020B0604020202020204" pitchFamily="34" charset="0"/>
                <a:cs typeface="Arial" panose="020B0604020202020204" pitchFamily="34" charset="0"/>
              </a:rPr>
              <a:t> Mitigation techniques were created for high-priority threats. This included developing clear communication channels among the team, having backup plans for technological difficulties, and locating other data sources, among other things.</a:t>
            </a:r>
          </a:p>
          <a:p>
            <a:pPr algn="just">
              <a:lnSpc>
                <a:spcPct val="100000"/>
              </a:lnSpc>
            </a:pPr>
            <a:r>
              <a:rPr lang="en-US" sz="1200" b="1" dirty="0">
                <a:latin typeface="Arial" panose="020B0604020202020204" pitchFamily="34" charset="0"/>
                <a:cs typeface="Arial" panose="020B0604020202020204" pitchFamily="34" charset="0"/>
              </a:rPr>
              <a:t>Observe and Evaluate: </a:t>
            </a:r>
            <a:r>
              <a:rPr lang="en-US" sz="1200" dirty="0">
                <a:latin typeface="Arial" panose="020B0604020202020204" pitchFamily="34" charset="0"/>
                <a:cs typeface="Arial" panose="020B0604020202020204" pitchFamily="34" charset="0"/>
              </a:rPr>
              <a:t>The procedure for managing risks is continuous. regular evaluation of the risk register, updating assessments as the project develops, and modifying mitigation plans as necessary.</a:t>
            </a:r>
          </a:p>
          <a:p>
            <a:endParaRPr lang="en-US" sz="1100" dirty="0">
              <a:latin typeface="Arial" panose="020B0604020202020204" pitchFamily="34" charset="0"/>
              <a:cs typeface="Arial" panose="020B0604020202020204" pitchFamily="34" charset="0"/>
            </a:endParaRPr>
          </a:p>
        </p:txBody>
      </p:sp>
      <p:pic>
        <p:nvPicPr>
          <p:cNvPr id="7177" name="Picture 9" descr="The Risk Management Process in Project Management - Explained">
            <a:extLst>
              <a:ext uri="{FF2B5EF4-FFF2-40B4-BE49-F238E27FC236}">
                <a16:creationId xmlns:a16="http://schemas.microsoft.com/office/drawing/2014/main" id="{026EB2B2-FC2D-1B78-90F4-04708FBFE5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6829" y="2484255"/>
            <a:ext cx="4599682" cy="3714244"/>
          </a:xfrm>
          <a:prstGeom prst="rect">
            <a:avLst/>
          </a:prstGeom>
          <a:noFill/>
          <a:extLst>
            <a:ext uri="{909E8E84-426E-40DD-AFC4-6F175D3DCCD1}">
              <a14:hiddenFill xmlns:a14="http://schemas.microsoft.com/office/drawing/2010/main">
                <a:solidFill>
                  <a:srgbClr val="FFFFFF"/>
                </a:solidFill>
              </a14:hiddenFill>
            </a:ext>
          </a:extLst>
        </p:spPr>
      </p:pic>
      <p:sp>
        <p:nvSpPr>
          <p:cNvPr id="7188" name="Rectangle 718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77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7EDE7-5681-8B65-6F22-0372D13FE7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Arial" panose="020B0604020202020204" pitchFamily="34" charset="0"/>
                <a:cs typeface="Arial" panose="020B0604020202020204" pitchFamily="34" charset="0"/>
              </a:rPr>
              <a:t>Risk Management Log</a:t>
            </a:r>
          </a:p>
        </p:txBody>
      </p:sp>
      <p:pic>
        <p:nvPicPr>
          <p:cNvPr id="5" name="Content Placeholder 4" descr="A screenshot of a computer screen&#10;&#10;Description automatically generated">
            <a:extLst>
              <a:ext uri="{FF2B5EF4-FFF2-40B4-BE49-F238E27FC236}">
                <a16:creationId xmlns:a16="http://schemas.microsoft.com/office/drawing/2014/main" id="{219CDE37-24A4-FAF4-8D16-1736CE645160}"/>
              </a:ext>
            </a:extLst>
          </p:cNvPr>
          <p:cNvPicPr>
            <a:picLocks noGrp="1" noChangeAspect="1"/>
          </p:cNvPicPr>
          <p:nvPr>
            <p:ph idx="1"/>
          </p:nvPr>
        </p:nvPicPr>
        <p:blipFill>
          <a:blip r:embed="rId2"/>
          <a:stretch>
            <a:fillRect/>
          </a:stretch>
        </p:blipFill>
        <p:spPr>
          <a:xfrm>
            <a:off x="643467" y="1882152"/>
            <a:ext cx="10905066" cy="3980349"/>
          </a:xfrm>
          <a:prstGeom prst="rect">
            <a:avLst/>
          </a:prstGeom>
        </p:spPr>
      </p:pic>
    </p:spTree>
    <p:extLst>
      <p:ext uri="{BB962C8B-B14F-4D97-AF65-F5344CB8AC3E}">
        <p14:creationId xmlns:p14="http://schemas.microsoft.com/office/powerpoint/2010/main" val="212751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0CB1A-4C27-B325-957E-6167244CA85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600" b="1" dirty="0">
                <a:latin typeface="Arial" panose="020B0604020202020204" pitchFamily="34" charset="0"/>
                <a:cs typeface="Arial" panose="020B0604020202020204" pitchFamily="34" charset="0"/>
              </a:rPr>
              <a:t>Data Analysis</a:t>
            </a:r>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of social media&#10;&#10;Description automatically generated">
            <a:extLst>
              <a:ext uri="{FF2B5EF4-FFF2-40B4-BE49-F238E27FC236}">
                <a16:creationId xmlns:a16="http://schemas.microsoft.com/office/drawing/2014/main" id="{26F4DF11-D91C-F796-7B4C-ABE9E53818B4}"/>
              </a:ext>
            </a:extLst>
          </p:cNvPr>
          <p:cNvPicPr>
            <a:picLocks noChangeAspect="1"/>
          </p:cNvPicPr>
          <p:nvPr/>
        </p:nvPicPr>
        <p:blipFill rotWithShape="1">
          <a:blip r:embed="rId2">
            <a:extLst>
              <a:ext uri="{28A0092B-C50C-407E-A947-70E740481C1C}">
                <a14:useLocalDpi xmlns:a14="http://schemas.microsoft.com/office/drawing/2010/main" val="0"/>
              </a:ext>
            </a:extLst>
          </a:blip>
          <a:srcRect l="15366" r="3176" b="-1"/>
          <a:stretch/>
        </p:blipFill>
        <p:spPr>
          <a:xfrm>
            <a:off x="1522881" y="2642616"/>
            <a:ext cx="3208734" cy="3605784"/>
          </a:xfrm>
          <a:prstGeom prst="rect">
            <a:avLst/>
          </a:prstGeom>
        </p:spPr>
      </p:pic>
      <p:pic>
        <p:nvPicPr>
          <p:cNvPr id="7" name="Content Placeholder 6" descr="A close up of words&#10;&#10;Description automatically generated">
            <a:extLst>
              <a:ext uri="{FF2B5EF4-FFF2-40B4-BE49-F238E27FC236}">
                <a16:creationId xmlns:a16="http://schemas.microsoft.com/office/drawing/2014/main" id="{93D32CEF-0763-817E-0C55-093F285A00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4496" y="3006814"/>
            <a:ext cx="5614416" cy="2877388"/>
          </a:xfrm>
          <a:prstGeom prst="rect">
            <a:avLst/>
          </a:prstGeom>
        </p:spPr>
      </p:pic>
    </p:spTree>
    <p:extLst>
      <p:ext uri="{BB962C8B-B14F-4D97-AF65-F5344CB8AC3E}">
        <p14:creationId xmlns:p14="http://schemas.microsoft.com/office/powerpoint/2010/main" val="252602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4A69D-EF7F-F32C-C40D-D21D9A17F9DB}"/>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gn="just"/>
            <a:r>
              <a:rPr lang="en-US" sz="3200" b="1" kern="1200" dirty="0">
                <a:solidFill>
                  <a:srgbClr val="FFFFFF"/>
                </a:solidFill>
                <a:latin typeface="Arial" panose="020B0604020202020204" pitchFamily="34" charset="0"/>
                <a:cs typeface="Arial" panose="020B0604020202020204" pitchFamily="34" charset="0"/>
              </a:rPr>
              <a:t>Data Analysis</a:t>
            </a:r>
          </a:p>
        </p:txBody>
      </p:sp>
      <p:pic>
        <p:nvPicPr>
          <p:cNvPr id="5" name="Content Placeholder 4" descr="A screenshot of a weather data&#10;&#10;Description automatically generated">
            <a:extLst>
              <a:ext uri="{FF2B5EF4-FFF2-40B4-BE49-F238E27FC236}">
                <a16:creationId xmlns:a16="http://schemas.microsoft.com/office/drawing/2014/main" id="{5259A545-61BE-8C2D-8CD6-4B7F1A67C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05829"/>
            <a:ext cx="7347537" cy="4647318"/>
          </a:xfrm>
          <a:prstGeom prst="rect">
            <a:avLst/>
          </a:prstGeom>
        </p:spPr>
      </p:pic>
    </p:spTree>
    <p:extLst>
      <p:ext uri="{BB962C8B-B14F-4D97-AF65-F5344CB8AC3E}">
        <p14:creationId xmlns:p14="http://schemas.microsoft.com/office/powerpoint/2010/main" val="133881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3C824-B462-443A-496A-680CF44D4724}"/>
              </a:ext>
            </a:extLst>
          </p:cNvPr>
          <p:cNvSpPr>
            <a:spLocks noGrp="1"/>
          </p:cNvSpPr>
          <p:nvPr>
            <p:ph type="title"/>
          </p:nvPr>
        </p:nvSpPr>
        <p:spPr>
          <a:xfrm>
            <a:off x="638882" y="639193"/>
            <a:ext cx="4076136" cy="3573516"/>
          </a:xfrm>
        </p:spPr>
        <p:txBody>
          <a:bodyPr vert="horz" lIns="91440" tIns="45720" rIns="91440" bIns="45720" rtlCol="0" anchor="b">
            <a:normAutofit/>
          </a:bodyPr>
          <a:lstStyle/>
          <a:p>
            <a:r>
              <a:rPr lang="en-US" sz="3600" b="1" kern="1200" dirty="0">
                <a:solidFill>
                  <a:schemeClr val="tx1"/>
                </a:solidFill>
                <a:latin typeface="Arial" panose="020B0604020202020204" pitchFamily="34" charset="0"/>
                <a:cs typeface="Arial" panose="020B0604020202020204" pitchFamily="34" charset="0"/>
              </a:rPr>
              <a:t>Data Analysis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different colored lines&#10;&#10;Description automatically generated">
            <a:extLst>
              <a:ext uri="{FF2B5EF4-FFF2-40B4-BE49-F238E27FC236}">
                <a16:creationId xmlns:a16="http://schemas.microsoft.com/office/drawing/2014/main" id="{1AA7B23C-CEDD-33C5-063E-C54553D7F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5018" y="640080"/>
            <a:ext cx="7093171" cy="5550408"/>
          </a:xfrm>
          <a:prstGeom prst="rect">
            <a:avLst/>
          </a:prstGeom>
        </p:spPr>
      </p:pic>
    </p:spTree>
    <p:extLst>
      <p:ext uri="{BB962C8B-B14F-4D97-AF65-F5344CB8AC3E}">
        <p14:creationId xmlns:p14="http://schemas.microsoft.com/office/powerpoint/2010/main" val="215962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53B8-92C8-CC5E-F1D5-7DC2C0A179F9}"/>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Completion Phases</a:t>
            </a:r>
          </a:p>
        </p:txBody>
      </p:sp>
      <p:sp>
        <p:nvSpPr>
          <p:cNvPr id="3" name="Content Placeholder 2">
            <a:extLst>
              <a:ext uri="{FF2B5EF4-FFF2-40B4-BE49-F238E27FC236}">
                <a16:creationId xmlns:a16="http://schemas.microsoft.com/office/drawing/2014/main" id="{773794EF-53BD-973F-08F0-1BF6BD0C5474}"/>
              </a:ext>
            </a:extLst>
          </p:cNvPr>
          <p:cNvSpPr>
            <a:spLocks noGrp="1"/>
          </p:cNvSpPr>
          <p:nvPr>
            <p:ph idx="1"/>
          </p:nvPr>
        </p:nvSpPr>
        <p:spPr>
          <a:xfrm>
            <a:off x="838200" y="1825625"/>
            <a:ext cx="10515600" cy="2823377"/>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Step 1: Collecting and Analyzing Requirements</a:t>
            </a:r>
          </a:p>
          <a:p>
            <a:pPr algn="just">
              <a:lnSpc>
                <a:spcPct val="150000"/>
              </a:lnSpc>
            </a:pPr>
            <a:r>
              <a:rPr lang="en-US" sz="1800" dirty="0">
                <a:latin typeface="Arial" panose="020B0604020202020204" pitchFamily="34" charset="0"/>
                <a:cs typeface="Arial" panose="020B0604020202020204" pitchFamily="34" charset="0"/>
              </a:rPr>
              <a:t>Step 2: Conceptualization and Modeling</a:t>
            </a:r>
          </a:p>
          <a:p>
            <a:pPr algn="just">
              <a:lnSpc>
                <a:spcPct val="150000"/>
              </a:lnSpc>
            </a:pPr>
            <a:r>
              <a:rPr lang="en-US" sz="1800" dirty="0">
                <a:latin typeface="Arial" panose="020B0604020202020204" pitchFamily="34" charset="0"/>
                <a:cs typeface="Arial" panose="020B0604020202020204" pitchFamily="34" charset="0"/>
              </a:rPr>
              <a:t>Step 3: Design and Evaluation</a:t>
            </a:r>
          </a:p>
          <a:p>
            <a:pPr algn="just">
              <a:lnSpc>
                <a:spcPct val="150000"/>
              </a:lnSpc>
            </a:pPr>
            <a:r>
              <a:rPr lang="en-US" sz="1800" dirty="0">
                <a:latin typeface="Arial" panose="020B0604020202020204" pitchFamily="34" charset="0"/>
                <a:cs typeface="Arial" panose="020B0604020202020204" pitchFamily="34" charset="0"/>
              </a:rPr>
              <a:t>Step 4: Implementation and Upkeep</a:t>
            </a:r>
          </a:p>
          <a:p>
            <a:pPr algn="just">
              <a:lnSpc>
                <a:spcPct val="15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64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ow to Say 'Thank You' in Business | Proposify">
            <a:extLst>
              <a:ext uri="{FF2B5EF4-FFF2-40B4-BE49-F238E27FC236}">
                <a16:creationId xmlns:a16="http://schemas.microsoft.com/office/drawing/2014/main" id="{DFDAFD2B-668B-D619-70F3-94BCC4141E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02733"/>
            <a:ext cx="10905066" cy="545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8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A5D1-3192-A6E6-FEDF-006C2652233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022478F8-7CEC-B44D-B5F8-F5AECF6108CB}"/>
              </a:ext>
            </a:extLst>
          </p:cNvPr>
          <p:cNvSpPr>
            <a:spLocks noGrp="1"/>
          </p:cNvSpPr>
          <p:nvPr>
            <p:ph idx="1"/>
          </p:nvPr>
        </p:nvSpPr>
        <p:spPr/>
        <p:txBody>
          <a:bodyPr>
            <a:normAutofit fontScale="92500" lnSpcReduction="10000"/>
          </a:bodyPr>
          <a:lstStyle/>
          <a:p>
            <a:pPr algn="just">
              <a:lnSpc>
                <a:spcPct val="110000"/>
              </a:lnSpc>
            </a:pPr>
            <a:r>
              <a:rPr lang="en-US" sz="1600" dirty="0">
                <a:latin typeface="Arial" panose="020B0604020202020204" pitchFamily="34" charset="0"/>
                <a:cs typeface="Arial" panose="020B0604020202020204" pitchFamily="34" charset="0"/>
              </a:rPr>
              <a:t>Scope</a:t>
            </a:r>
          </a:p>
          <a:p>
            <a:pPr algn="just">
              <a:lnSpc>
                <a:spcPct val="110000"/>
              </a:lnSpc>
            </a:pPr>
            <a:r>
              <a:rPr lang="en-US" sz="1600" dirty="0">
                <a:latin typeface="Arial" panose="020B0604020202020204" pitchFamily="34" charset="0"/>
                <a:cs typeface="Arial" panose="020B0604020202020204" pitchFamily="34" charset="0"/>
              </a:rPr>
              <a:t>Project Background</a:t>
            </a:r>
          </a:p>
          <a:p>
            <a:pPr algn="just">
              <a:lnSpc>
                <a:spcPct val="110000"/>
              </a:lnSpc>
            </a:pPr>
            <a:r>
              <a:rPr lang="en-US" sz="1600" dirty="0">
                <a:latin typeface="Arial" panose="020B0604020202020204" pitchFamily="34" charset="0"/>
                <a:cs typeface="Arial" panose="020B0604020202020204" pitchFamily="34" charset="0"/>
              </a:rPr>
              <a:t>Project Link</a:t>
            </a:r>
          </a:p>
          <a:p>
            <a:pPr algn="just">
              <a:lnSpc>
                <a:spcPct val="110000"/>
              </a:lnSpc>
            </a:pPr>
            <a:r>
              <a:rPr lang="en-US" sz="1600" dirty="0">
                <a:latin typeface="Arial" panose="020B0604020202020204" pitchFamily="34" charset="0"/>
                <a:cs typeface="Arial" panose="020B0604020202020204" pitchFamily="34" charset="0"/>
              </a:rPr>
              <a:t>Project Scope and Deliverables</a:t>
            </a:r>
          </a:p>
          <a:p>
            <a:pPr algn="just">
              <a:lnSpc>
                <a:spcPct val="110000"/>
              </a:lnSpc>
            </a:pPr>
            <a:r>
              <a:rPr lang="en-US" sz="1600" dirty="0">
                <a:latin typeface="Arial" panose="020B0604020202020204" pitchFamily="34" charset="0"/>
                <a:cs typeface="Arial" panose="020B0604020202020204" pitchFamily="34" charset="0"/>
              </a:rPr>
              <a:t>Project Timeline</a:t>
            </a:r>
          </a:p>
          <a:p>
            <a:pPr algn="just">
              <a:lnSpc>
                <a:spcPct val="110000"/>
              </a:lnSpc>
            </a:pPr>
            <a:r>
              <a:rPr lang="en-US" sz="1600" dirty="0">
                <a:latin typeface="Arial" panose="020B0604020202020204" pitchFamily="34" charset="0"/>
                <a:cs typeface="Arial" panose="020B0604020202020204" pitchFamily="34" charset="0"/>
              </a:rPr>
              <a:t>Project Budget</a:t>
            </a:r>
          </a:p>
          <a:p>
            <a:pPr algn="just">
              <a:lnSpc>
                <a:spcPct val="110000"/>
              </a:lnSpc>
            </a:pPr>
            <a:r>
              <a:rPr lang="en-US" sz="1600" dirty="0">
                <a:latin typeface="Arial" panose="020B0604020202020204" pitchFamily="34" charset="0"/>
                <a:cs typeface="Arial" panose="020B0604020202020204" pitchFamily="34" charset="0"/>
              </a:rPr>
              <a:t>Project Risks</a:t>
            </a:r>
          </a:p>
          <a:p>
            <a:pPr algn="just">
              <a:lnSpc>
                <a:spcPct val="110000"/>
              </a:lnSpc>
            </a:pPr>
            <a:r>
              <a:rPr lang="en-US" sz="1600" dirty="0">
                <a:latin typeface="Arial" panose="020B0604020202020204" pitchFamily="34" charset="0"/>
                <a:cs typeface="Arial" panose="020B0604020202020204" pitchFamily="34" charset="0"/>
              </a:rPr>
              <a:t>List of Potential Risk</a:t>
            </a:r>
          </a:p>
          <a:p>
            <a:pPr algn="just">
              <a:lnSpc>
                <a:spcPct val="110000"/>
              </a:lnSpc>
            </a:pPr>
            <a:r>
              <a:rPr lang="en-US" sz="1600" dirty="0">
                <a:latin typeface="Arial" panose="020B0604020202020204" pitchFamily="34" charset="0"/>
                <a:cs typeface="Arial" panose="020B0604020202020204" pitchFamily="34" charset="0"/>
              </a:rPr>
              <a:t>Project Risk</a:t>
            </a:r>
          </a:p>
          <a:p>
            <a:pPr algn="just">
              <a:lnSpc>
                <a:spcPct val="110000"/>
              </a:lnSpc>
            </a:pPr>
            <a:r>
              <a:rPr lang="en-US" sz="1600" dirty="0">
                <a:latin typeface="Arial" panose="020B0604020202020204" pitchFamily="34" charset="0"/>
                <a:cs typeface="Arial" panose="020B0604020202020204" pitchFamily="34" charset="0"/>
              </a:rPr>
              <a:t>Risk Management Log </a:t>
            </a:r>
          </a:p>
          <a:p>
            <a:pPr algn="just">
              <a:lnSpc>
                <a:spcPct val="110000"/>
              </a:lnSpc>
            </a:pPr>
            <a:r>
              <a:rPr lang="en-US" sz="1600" dirty="0">
                <a:latin typeface="Arial" panose="020B0604020202020204" pitchFamily="34" charset="0"/>
                <a:cs typeface="Arial" panose="020B0604020202020204" pitchFamily="34" charset="0"/>
              </a:rPr>
              <a:t>Data Analysis</a:t>
            </a:r>
          </a:p>
          <a:p>
            <a:pPr algn="just">
              <a:lnSpc>
                <a:spcPct val="110000"/>
              </a:lnSpc>
            </a:pPr>
            <a:r>
              <a:rPr lang="en-US" sz="1600" dirty="0">
                <a:latin typeface="Arial" panose="020B0604020202020204" pitchFamily="34" charset="0"/>
                <a:cs typeface="Arial" panose="020B0604020202020204" pitchFamily="34" charset="0"/>
              </a:rPr>
              <a:t>Completion Phases</a:t>
            </a:r>
          </a:p>
        </p:txBody>
      </p:sp>
    </p:spTree>
    <p:extLst>
      <p:ext uri="{BB962C8B-B14F-4D97-AF65-F5344CB8AC3E}">
        <p14:creationId xmlns:p14="http://schemas.microsoft.com/office/powerpoint/2010/main" val="379235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249A5-5622-A956-C0C1-C775AD6E4A63}"/>
              </a:ext>
            </a:extLst>
          </p:cNvPr>
          <p:cNvSpPr>
            <a:spLocks noGrp="1"/>
          </p:cNvSpPr>
          <p:nvPr>
            <p:ph type="title"/>
          </p:nvPr>
        </p:nvSpPr>
        <p:spPr>
          <a:xfrm>
            <a:off x="630936" y="639520"/>
            <a:ext cx="3429000" cy="1719072"/>
          </a:xfrm>
        </p:spPr>
        <p:txBody>
          <a:bodyPr anchor="b">
            <a:normAutofit/>
          </a:bodyPr>
          <a:lstStyle/>
          <a:p>
            <a:r>
              <a:rPr lang="en-US" sz="5400"/>
              <a:t>Scope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367790-9755-CA60-B873-5C9313E4094C}"/>
              </a:ext>
            </a:extLst>
          </p:cNvPr>
          <p:cNvSpPr>
            <a:spLocks noGrp="1"/>
          </p:cNvSpPr>
          <p:nvPr>
            <p:ph idx="1"/>
          </p:nvPr>
        </p:nvSpPr>
        <p:spPr>
          <a:xfrm>
            <a:off x="630936" y="2807208"/>
            <a:ext cx="3429000" cy="3410712"/>
          </a:xfrm>
        </p:spPr>
        <p:txBody>
          <a:bodyPr anchor="t">
            <a:normAutofit fontScale="92500"/>
          </a:bodyPr>
          <a:lstStyle/>
          <a:p>
            <a:pPr algn="just">
              <a:lnSpc>
                <a:spcPct val="150000"/>
              </a:lnSpc>
            </a:pPr>
            <a:r>
              <a:rPr lang="en-US" sz="2000" dirty="0">
                <a:latin typeface="Arial" panose="020B0604020202020204" pitchFamily="34" charset="0"/>
                <a:cs typeface="Arial" panose="020B0604020202020204" pitchFamily="34" charset="0"/>
              </a:rPr>
              <a:t>The objective of this project is to create OSINT tools that can gather and examine publicly available data in order to project insights that can be applied to additional research.</a:t>
            </a:r>
          </a:p>
        </p:txBody>
      </p:sp>
      <p:pic>
        <p:nvPicPr>
          <p:cNvPr id="5" name="Picture 4">
            <a:extLst>
              <a:ext uri="{FF2B5EF4-FFF2-40B4-BE49-F238E27FC236}">
                <a16:creationId xmlns:a16="http://schemas.microsoft.com/office/drawing/2014/main" id="{F4B7D74B-9AEA-83F9-F075-B65FD8F774E7}"/>
              </a:ext>
            </a:extLst>
          </p:cNvPr>
          <p:cNvPicPr>
            <a:picLocks noChangeAspect="1"/>
          </p:cNvPicPr>
          <p:nvPr/>
        </p:nvPicPr>
        <p:blipFill>
          <a:blip r:embed="rId2"/>
          <a:stretch>
            <a:fillRect/>
          </a:stretch>
        </p:blipFill>
        <p:spPr>
          <a:xfrm>
            <a:off x="4654296" y="1625403"/>
            <a:ext cx="6903720" cy="3607193"/>
          </a:xfrm>
          <a:prstGeom prst="rect">
            <a:avLst/>
          </a:prstGeom>
        </p:spPr>
      </p:pic>
    </p:spTree>
    <p:extLst>
      <p:ext uri="{BB962C8B-B14F-4D97-AF65-F5344CB8AC3E}">
        <p14:creationId xmlns:p14="http://schemas.microsoft.com/office/powerpoint/2010/main" val="270349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3764D-0991-CE8A-33D8-557A35934D07}"/>
              </a:ext>
            </a:extLst>
          </p:cNvPr>
          <p:cNvSpPr>
            <a:spLocks noGrp="1"/>
          </p:cNvSpPr>
          <p:nvPr>
            <p:ph type="title"/>
          </p:nvPr>
        </p:nvSpPr>
        <p:spPr>
          <a:xfrm>
            <a:off x="630936" y="640823"/>
            <a:ext cx="3419856" cy="5583148"/>
          </a:xfrm>
        </p:spPr>
        <p:txBody>
          <a:bodyPr anchor="ctr">
            <a:normAutofit/>
          </a:bodyPr>
          <a:lstStyle/>
          <a:p>
            <a:r>
              <a:rPr lang="en-US" sz="5000"/>
              <a:t>Project Background</a:t>
            </a:r>
          </a:p>
        </p:txBody>
      </p:sp>
      <p:sp>
        <p:nvSpPr>
          <p:cNvPr id="512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Free editable project templates | Canva">
            <a:extLst>
              <a:ext uri="{FF2B5EF4-FFF2-40B4-BE49-F238E27FC236}">
                <a16:creationId xmlns:a16="http://schemas.microsoft.com/office/drawing/2014/main" id="{AF035C14-15C7-4D22-E3F9-2DF3B85E69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48653"/>
            <a:ext cx="6894576" cy="3634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FF1F2AB-420D-10E7-EE7C-4E26DCB1C312}"/>
              </a:ext>
            </a:extLst>
          </p:cNvPr>
          <p:cNvSpPr>
            <a:spLocks noGrp="1"/>
          </p:cNvSpPr>
          <p:nvPr>
            <p:ph idx="1"/>
          </p:nvPr>
        </p:nvSpPr>
        <p:spPr>
          <a:xfrm>
            <a:off x="4654296" y="4504623"/>
            <a:ext cx="6894576" cy="1722441"/>
          </a:xfrm>
        </p:spPr>
        <p:txBody>
          <a:bodyPr anchor="t">
            <a:normAutofit fontScale="85000" lnSpcReduction="10000"/>
          </a:bodyPr>
          <a:lstStyle/>
          <a:p>
            <a:pPr algn="just">
              <a:lnSpc>
                <a:spcPct val="150000"/>
              </a:lnSpc>
            </a:pPr>
            <a:r>
              <a:rPr lang="en-US" sz="1800" dirty="0">
                <a:latin typeface="Arial" panose="020B0604020202020204" pitchFamily="34" charset="0"/>
                <a:cs typeface="Arial" panose="020B0604020202020204" pitchFamily="34" charset="0"/>
              </a:rPr>
              <a:t>The OSINT web application project aims to design, develop, and deploy an online platform for obtaining OSINT data. The application will allow users to input names and retrieve complete data from social media platforms, including Twitter, Reddit, Instagram, and weather.</a:t>
            </a:r>
          </a:p>
          <a:p>
            <a:endParaRPr lang="en-US" sz="1800" dirty="0"/>
          </a:p>
          <a:p>
            <a:endParaRPr lang="en-US" sz="1800" dirty="0"/>
          </a:p>
        </p:txBody>
      </p:sp>
    </p:spTree>
    <p:extLst>
      <p:ext uri="{BB962C8B-B14F-4D97-AF65-F5344CB8AC3E}">
        <p14:creationId xmlns:p14="http://schemas.microsoft.com/office/powerpoint/2010/main" val="89514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7B70A-AED8-7443-B9DC-A3D7A9383A0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Project Link</a:t>
            </a:r>
          </a:p>
        </p:txBody>
      </p:sp>
      <p:pic>
        <p:nvPicPr>
          <p:cNvPr id="5" name="Content Placeholder 4" descr="A screenshot of a computer&#10;&#10;Description automatically generated">
            <a:extLst>
              <a:ext uri="{FF2B5EF4-FFF2-40B4-BE49-F238E27FC236}">
                <a16:creationId xmlns:a16="http://schemas.microsoft.com/office/drawing/2014/main" id="{AA7C8DF4-B7C8-0058-08F2-D72B7F368A33}"/>
              </a:ext>
            </a:extLst>
          </p:cNvPr>
          <p:cNvPicPr>
            <a:picLocks noGrp="1" noChangeAspect="1"/>
          </p:cNvPicPr>
          <p:nvPr>
            <p:ph idx="1"/>
          </p:nvPr>
        </p:nvPicPr>
        <p:blipFill>
          <a:blip r:embed="rId2"/>
          <a:stretch>
            <a:fillRect/>
          </a:stretch>
        </p:blipFill>
        <p:spPr>
          <a:xfrm>
            <a:off x="1657416" y="1675227"/>
            <a:ext cx="8877168" cy="4394199"/>
          </a:xfrm>
          <a:prstGeom prst="rect">
            <a:avLst/>
          </a:prstGeom>
        </p:spPr>
      </p:pic>
    </p:spTree>
    <p:extLst>
      <p:ext uri="{BB962C8B-B14F-4D97-AF65-F5344CB8AC3E}">
        <p14:creationId xmlns:p14="http://schemas.microsoft.com/office/powerpoint/2010/main" val="31901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3C98-BAC5-ACDC-2E61-2CDDCFEAD340}"/>
              </a:ext>
            </a:extLst>
          </p:cNvPr>
          <p:cNvSpPr>
            <a:spLocks noGrp="1"/>
          </p:cNvSpPr>
          <p:nvPr>
            <p:ph type="title"/>
          </p:nvPr>
        </p:nvSpPr>
        <p:spPr>
          <a:xfrm>
            <a:off x="385011" y="365125"/>
            <a:ext cx="10968789" cy="1325563"/>
          </a:xfrm>
        </p:spPr>
        <p:txBody>
          <a:bodyPr>
            <a:normAutofit/>
          </a:bodyPr>
          <a:lstStyle/>
          <a:p>
            <a:pPr algn="just"/>
            <a:r>
              <a:rPr lang="en-US" sz="2800" b="1" dirty="0">
                <a:latin typeface="Arial" panose="020B0604020202020204" pitchFamily="34" charset="0"/>
                <a:cs typeface="Arial" panose="020B0604020202020204" pitchFamily="34" charset="0"/>
              </a:rPr>
              <a:t>Project, Scope and Deliverables</a:t>
            </a:r>
          </a:p>
        </p:txBody>
      </p:sp>
      <p:graphicFrame>
        <p:nvGraphicFramePr>
          <p:cNvPr id="4" name="Content Placeholder 3">
            <a:extLst>
              <a:ext uri="{FF2B5EF4-FFF2-40B4-BE49-F238E27FC236}">
                <a16:creationId xmlns:a16="http://schemas.microsoft.com/office/drawing/2014/main" id="{FF5BC47E-B7AE-174E-FFA4-5C69D66809B7}"/>
              </a:ext>
            </a:extLst>
          </p:cNvPr>
          <p:cNvGraphicFramePr>
            <a:graphicFrameLocks noGrp="1"/>
          </p:cNvGraphicFramePr>
          <p:nvPr>
            <p:ph idx="1"/>
            <p:extLst>
              <p:ext uri="{D42A27DB-BD31-4B8C-83A1-F6EECF244321}">
                <p14:modId xmlns:p14="http://schemas.microsoft.com/office/powerpoint/2010/main" val="2372294877"/>
              </p:ext>
            </p:extLst>
          </p:nvPr>
        </p:nvGraphicFramePr>
        <p:xfrm>
          <a:off x="385011" y="1405288"/>
          <a:ext cx="10968786" cy="5092435"/>
        </p:xfrm>
        <a:graphic>
          <a:graphicData uri="http://schemas.openxmlformats.org/drawingml/2006/table">
            <a:tbl>
              <a:tblPr firstRow="1" bandRow="1">
                <a:tableStyleId>{5C22544A-7EE6-4342-B048-85BDC9FD1C3A}</a:tableStyleId>
              </a:tblPr>
              <a:tblGrid>
                <a:gridCol w="1790298">
                  <a:extLst>
                    <a:ext uri="{9D8B030D-6E8A-4147-A177-3AD203B41FA5}">
                      <a16:colId xmlns:a16="http://schemas.microsoft.com/office/drawing/2014/main" val="805086158"/>
                    </a:ext>
                  </a:extLst>
                </a:gridCol>
                <a:gridCol w="4944165">
                  <a:extLst>
                    <a:ext uri="{9D8B030D-6E8A-4147-A177-3AD203B41FA5}">
                      <a16:colId xmlns:a16="http://schemas.microsoft.com/office/drawing/2014/main" val="1462949849"/>
                    </a:ext>
                  </a:extLst>
                </a:gridCol>
                <a:gridCol w="4234323">
                  <a:extLst>
                    <a:ext uri="{9D8B030D-6E8A-4147-A177-3AD203B41FA5}">
                      <a16:colId xmlns:a16="http://schemas.microsoft.com/office/drawing/2014/main" val="1914964681"/>
                    </a:ext>
                  </a:extLst>
                </a:gridCol>
              </a:tblGrid>
              <a:tr h="291863">
                <a:tc>
                  <a:txBody>
                    <a:bodyPr/>
                    <a:lstStyle/>
                    <a:p>
                      <a:r>
                        <a:rPr lang="en-US" sz="1400" dirty="0">
                          <a:latin typeface="Arial" panose="020B0604020202020204" pitchFamily="34" charset="0"/>
                          <a:cs typeface="Arial" panose="020B0604020202020204" pitchFamily="34" charset="0"/>
                        </a:rPr>
                        <a:t>PROJECT PHASE </a:t>
                      </a:r>
                    </a:p>
                  </a:txBody>
                  <a:tcPr/>
                </a:tc>
                <a:tc>
                  <a:txBody>
                    <a:bodyPr/>
                    <a:lstStyle/>
                    <a:p>
                      <a:r>
                        <a:rPr lang="en-US" sz="1400" dirty="0">
                          <a:latin typeface="Arial" panose="020B0604020202020204" pitchFamily="34" charset="0"/>
                          <a:cs typeface="Arial" panose="020B0604020202020204" pitchFamily="34" charset="0"/>
                        </a:rPr>
                        <a:t>SCOPE</a:t>
                      </a:r>
                    </a:p>
                  </a:txBody>
                  <a:tcPr/>
                </a:tc>
                <a:tc>
                  <a:txBody>
                    <a:bodyPr/>
                    <a:lstStyle/>
                    <a:p>
                      <a:r>
                        <a:rPr lang="en-US" sz="1400" dirty="0">
                          <a:latin typeface="Arial" panose="020B0604020202020204" pitchFamily="34" charset="0"/>
                          <a:cs typeface="Arial" panose="020B0604020202020204" pitchFamily="34" charset="0"/>
                        </a:rPr>
                        <a:t>DELIVERABLES</a:t>
                      </a:r>
                    </a:p>
                  </a:txBody>
                  <a:tcPr/>
                </a:tc>
                <a:extLst>
                  <a:ext uri="{0D108BD9-81ED-4DB2-BD59-A6C34878D82A}">
                    <a16:rowId xmlns:a16="http://schemas.microsoft.com/office/drawing/2014/main" val="3429219803"/>
                  </a:ext>
                </a:extLst>
              </a:tr>
              <a:tr h="904775">
                <a:tc>
                  <a:txBody>
                    <a:bodyPr/>
                    <a:lstStyle/>
                    <a:p>
                      <a:r>
                        <a:rPr lang="en-US" sz="1400" dirty="0">
                          <a:latin typeface="Arial" panose="020B0604020202020204" pitchFamily="34" charset="0"/>
                          <a:cs typeface="Arial" panose="020B0604020202020204" pitchFamily="34" charset="0"/>
                        </a:rPr>
                        <a:t>Planning </a:t>
                      </a: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Describe the project's scope.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Determine who the key project participants are.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Making a Project Schedule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Launch Project and goals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Establish a workspace for development.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71651204"/>
                  </a:ext>
                </a:extLst>
              </a:tr>
              <a:tr h="700471">
                <a:tc>
                  <a:txBody>
                    <a:bodyPr/>
                    <a:lstStyle/>
                    <a:p>
                      <a:r>
                        <a:rPr lang="en-US" sz="1400" dirty="0">
                          <a:latin typeface="Arial" panose="020B0604020202020204" pitchFamily="34" charset="0"/>
                          <a:cs typeface="Arial" panose="020B0604020202020204" pitchFamily="34" charset="0"/>
                        </a:rPr>
                        <a:t>Development</a:t>
                      </a: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Create and carry out the specifications and requirements for the unique OSINT application. </a:t>
                      </a: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Core feature-rich functional application prototype, or Minimum Viable Product (MVP).</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26788786"/>
                  </a:ext>
                </a:extLst>
              </a:tr>
              <a:tr h="904775">
                <a:tc>
                  <a:txBody>
                    <a:bodyPr/>
                    <a:lstStyle/>
                    <a:p>
                      <a:r>
                        <a:rPr lang="en-US" sz="1400" dirty="0">
                          <a:latin typeface="Arial" panose="020B0604020202020204" pitchFamily="34" charset="0"/>
                          <a:cs typeface="Arial" panose="020B0604020202020204" pitchFamily="34" charset="0"/>
                        </a:rPr>
                        <a:t>Testing</a:t>
                      </a: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Test the program thoroughly.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 and fix any flaws, inconsistencies, or defects.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Test results, bug tracking paperwork, and a program free of errors that is prepared for release.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78788683"/>
                  </a:ext>
                </a:extLst>
              </a:tr>
              <a:tr h="904775">
                <a:tc>
                  <a:txBody>
                    <a:bodyPr/>
                    <a:lstStyle/>
                    <a:p>
                      <a:r>
                        <a:rPr lang="en-US" sz="1400" dirty="0">
                          <a:latin typeface="Arial" panose="020B0604020202020204" pitchFamily="34" charset="0"/>
                          <a:cs typeface="Arial" panose="020B0604020202020204" pitchFamily="34" charset="0"/>
                        </a:rPr>
                        <a:t>Documentation</a:t>
                      </a: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Make thorough documentation, such as system architectural diagrams, user manuals, and technical requirements.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Documentation for APIs and user guides.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Technical documents and schematics of system architecture.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0603810"/>
                  </a:ext>
                </a:extLst>
              </a:tr>
              <a:tr h="1221475">
                <a:tc>
                  <a:txBody>
                    <a:bodyPr/>
                    <a:lstStyle/>
                    <a:p>
                      <a:r>
                        <a:rPr lang="en-US" sz="1400" dirty="0">
                          <a:latin typeface="Arial" panose="020B0604020202020204" pitchFamily="34" charset="0"/>
                          <a:cs typeface="Arial" panose="020B0604020202020204" pitchFamily="34" charset="0"/>
                        </a:rPr>
                        <a:t>Deployment</a:t>
                      </a: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Get the application ready for implementation.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Making sure the transfer goes smoothly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Best possible outcome.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Installed and configured the OSINT program successfully, making it usable by end users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Documentation required for upkeep or assistance.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46255003"/>
                  </a:ext>
                </a:extLst>
              </a:tr>
            </a:tbl>
          </a:graphicData>
        </a:graphic>
      </p:graphicFrame>
    </p:spTree>
    <p:extLst>
      <p:ext uri="{BB962C8B-B14F-4D97-AF65-F5344CB8AC3E}">
        <p14:creationId xmlns:p14="http://schemas.microsoft.com/office/powerpoint/2010/main" val="266968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3EED6667-6BE8-A2AB-422A-5A1D89727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D1D11-18EB-1EDC-2B8A-89B38C6DECB5}"/>
              </a:ext>
            </a:extLst>
          </p:cNvPr>
          <p:cNvSpPr>
            <a:spLocks noGrp="1"/>
          </p:cNvSpPr>
          <p:nvPr>
            <p:ph type="title"/>
          </p:nvPr>
        </p:nvSpPr>
        <p:spPr>
          <a:xfrm>
            <a:off x="589558" y="244742"/>
            <a:ext cx="7015498" cy="1235225"/>
          </a:xfrm>
        </p:spPr>
        <p:txBody>
          <a:bodyPr vert="horz" lIns="91440" tIns="45720" rIns="91440" bIns="45720" rtlCol="0" anchor="ctr">
            <a:normAutofit/>
          </a:bodyPr>
          <a:lstStyle/>
          <a:p>
            <a:r>
              <a:rPr lang="en-US" sz="3600" b="1" kern="1200" dirty="0">
                <a:solidFill>
                  <a:schemeClr val="tx1"/>
                </a:solidFill>
                <a:latin typeface="Arial" panose="020B0604020202020204" pitchFamily="34" charset="0"/>
                <a:cs typeface="Arial" panose="020B0604020202020204" pitchFamily="34" charset="0"/>
              </a:rPr>
              <a:t>Project Timeline</a:t>
            </a:r>
          </a:p>
        </p:txBody>
      </p:sp>
      <p:pic>
        <p:nvPicPr>
          <p:cNvPr id="4" name="image1.png" descr="A diagram of a diagram&#10;&#10;Description automatically generated">
            <a:extLst>
              <a:ext uri="{FF2B5EF4-FFF2-40B4-BE49-F238E27FC236}">
                <a16:creationId xmlns:a16="http://schemas.microsoft.com/office/drawing/2014/main" id="{28CB225A-DCEE-E605-0F81-464D1BA86E05}"/>
              </a:ext>
            </a:extLst>
          </p:cNvPr>
          <p:cNvPicPr>
            <a:picLocks noGrp="1"/>
          </p:cNvPicPr>
          <p:nvPr>
            <p:ph idx="1"/>
          </p:nvPr>
        </p:nvPicPr>
        <p:blipFill>
          <a:blip r:embed="rId2"/>
          <a:stretch>
            <a:fillRect/>
          </a:stretch>
        </p:blipFill>
        <p:spPr>
          <a:xfrm>
            <a:off x="761801" y="2617306"/>
            <a:ext cx="10668003" cy="3360422"/>
          </a:xfrm>
          <a:prstGeom prst="rect">
            <a:avLst/>
          </a:prstGeom>
          <a:effectLst/>
        </p:spPr>
      </p:pic>
    </p:spTree>
    <p:extLst>
      <p:ext uri="{BB962C8B-B14F-4D97-AF65-F5344CB8AC3E}">
        <p14:creationId xmlns:p14="http://schemas.microsoft.com/office/powerpoint/2010/main" val="362340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4DB1-6084-C43C-0055-3590B8982CBC}"/>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Project Budget</a:t>
            </a:r>
          </a:p>
        </p:txBody>
      </p:sp>
      <p:sp>
        <p:nvSpPr>
          <p:cNvPr id="3" name="Content Placeholder 2">
            <a:extLst>
              <a:ext uri="{FF2B5EF4-FFF2-40B4-BE49-F238E27FC236}">
                <a16:creationId xmlns:a16="http://schemas.microsoft.com/office/drawing/2014/main" id="{E2A33DDB-5AF0-0F67-A0B1-A380F89E2508}"/>
              </a:ext>
            </a:extLst>
          </p:cNvPr>
          <p:cNvSpPr>
            <a:spLocks noGrp="1"/>
          </p:cNvSpPr>
          <p:nvPr>
            <p:ph idx="1"/>
          </p:nvPr>
        </p:nvSpPr>
        <p:spPr/>
        <p:txBody>
          <a:bodyPr>
            <a:normAutofit/>
          </a:bodyPr>
          <a:lstStyle/>
          <a:p>
            <a:pPr algn="just">
              <a:lnSpc>
                <a:spcPct val="150000"/>
              </a:lnSpc>
            </a:pPr>
            <a:r>
              <a:rPr lang="en-US" sz="1600" dirty="0">
                <a:latin typeface="Arial" panose="020B0604020202020204" pitchFamily="34" charset="0"/>
                <a:cs typeface="Arial" panose="020B0604020202020204" pitchFamily="34" charset="0"/>
              </a:rPr>
              <a:t>Come up with ideas</a:t>
            </a:r>
          </a:p>
          <a:p>
            <a:pPr algn="just">
              <a:lnSpc>
                <a:spcPct val="150000"/>
              </a:lnSpc>
            </a:pPr>
            <a:r>
              <a:rPr lang="en-US" sz="1600" dirty="0">
                <a:latin typeface="Arial" panose="020B0604020202020204" pitchFamily="34" charset="0"/>
                <a:cs typeface="Arial" panose="020B0604020202020204" pitchFamily="34" charset="0"/>
              </a:rPr>
              <a:t>Plan for Project Management</a:t>
            </a:r>
          </a:p>
          <a:p>
            <a:pPr algn="just">
              <a:lnSpc>
                <a:spcPct val="150000"/>
              </a:lnSpc>
            </a:pPr>
            <a:r>
              <a:rPr lang="en-US" sz="1600" dirty="0">
                <a:latin typeface="Arial" panose="020B0604020202020204" pitchFamily="34" charset="0"/>
                <a:cs typeface="Arial" panose="020B0604020202020204" pitchFamily="34" charset="0"/>
              </a:rPr>
              <a:t>Development of Applications</a:t>
            </a:r>
          </a:p>
          <a:p>
            <a:pPr algn="just">
              <a:lnSpc>
                <a:spcPct val="150000"/>
              </a:lnSpc>
            </a:pPr>
            <a:r>
              <a:rPr lang="en-US" sz="1600" dirty="0">
                <a:latin typeface="Arial" panose="020B0604020202020204" pitchFamily="34" charset="0"/>
                <a:cs typeface="Arial" panose="020B0604020202020204" pitchFamily="34" charset="0"/>
              </a:rPr>
              <a:t>Plan for Risk Management</a:t>
            </a:r>
          </a:p>
          <a:p>
            <a:pPr algn="just">
              <a:lnSpc>
                <a:spcPct val="150000"/>
              </a:lnSpc>
            </a:pPr>
            <a:r>
              <a:rPr lang="en-US" sz="1600" dirty="0">
                <a:latin typeface="Arial" panose="020B0604020202020204" pitchFamily="34" charset="0"/>
                <a:cs typeface="Arial" panose="020B0604020202020204" pitchFamily="34" charset="0"/>
              </a:rPr>
              <a:t>Experimenting</a:t>
            </a:r>
          </a:p>
          <a:p>
            <a:pPr algn="just">
              <a:lnSpc>
                <a:spcPct val="150000"/>
              </a:lnSpc>
            </a:pPr>
            <a:r>
              <a:rPr lang="en-US" sz="1600" dirty="0">
                <a:latin typeface="Arial" panose="020B0604020202020204" pitchFamily="34" charset="0"/>
                <a:cs typeface="Arial" panose="020B0604020202020204" pitchFamily="34" charset="0"/>
              </a:rPr>
              <a:t>Examination</a:t>
            </a:r>
          </a:p>
          <a:p>
            <a:pPr algn="just">
              <a:lnSpc>
                <a:spcPct val="150000"/>
              </a:lnSpc>
            </a:pPr>
            <a:r>
              <a:rPr lang="en-US" sz="1600" dirty="0">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89438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F07B9-F853-D471-BEE1-0C9431BBA7B1}"/>
              </a:ext>
            </a:extLst>
          </p:cNvPr>
          <p:cNvSpPr>
            <a:spLocks noGrp="1"/>
          </p:cNvSpPr>
          <p:nvPr>
            <p:ph type="title"/>
          </p:nvPr>
        </p:nvSpPr>
        <p:spPr>
          <a:xfrm>
            <a:off x="630936" y="639520"/>
            <a:ext cx="3429000" cy="1719072"/>
          </a:xfrm>
        </p:spPr>
        <p:txBody>
          <a:bodyPr anchor="b">
            <a:normAutofit/>
          </a:bodyPr>
          <a:lstStyle/>
          <a:p>
            <a:r>
              <a:rPr lang="en-US" sz="3600" b="1" dirty="0">
                <a:latin typeface="Arial" panose="020B0604020202020204" pitchFamily="34" charset="0"/>
                <a:cs typeface="Arial" panose="020B0604020202020204" pitchFamily="34" charset="0"/>
              </a:rPr>
              <a:t>Project Risks</a:t>
            </a:r>
          </a:p>
        </p:txBody>
      </p:sp>
      <p:sp>
        <p:nvSpPr>
          <p:cNvPr id="205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EE697F-4F80-F225-5ED9-6B902717EDFD}"/>
              </a:ext>
            </a:extLst>
          </p:cNvPr>
          <p:cNvSpPr>
            <a:spLocks noGrp="1"/>
          </p:cNvSpPr>
          <p:nvPr>
            <p:ph idx="1"/>
          </p:nvPr>
        </p:nvSpPr>
        <p:spPr>
          <a:xfrm>
            <a:off x="630936" y="2807208"/>
            <a:ext cx="3429000" cy="3410712"/>
          </a:xfrm>
        </p:spPr>
        <p:txBody>
          <a:bodyPr anchor="t">
            <a:normAutofit fontScale="85000" lnSpcReduction="10000"/>
          </a:bodyPr>
          <a:lstStyle/>
          <a:p>
            <a:pPr algn="just">
              <a:lnSpc>
                <a:spcPct val="150000"/>
              </a:lnSpc>
            </a:pPr>
            <a:r>
              <a:rPr lang="en-US" sz="1800" dirty="0">
                <a:latin typeface="Arial" panose="020B0604020202020204" pitchFamily="34" charset="0"/>
                <a:cs typeface="Arial" panose="020B0604020202020204" pitchFamily="34" charset="0"/>
              </a:rPr>
              <a:t>A project's risk management is an essential component. It entails anticipating possible problems before they become serious, evaluating them, and creating strategies to lessen or eliminate them. This is an ongoing process that has to be reviewed on a frequent basis as the development cycle progresses.</a:t>
            </a:r>
          </a:p>
          <a:p>
            <a:pPr algn="just">
              <a:lnSpc>
                <a:spcPct val="150000"/>
              </a:lnSpc>
            </a:pPr>
            <a:endParaRPr lang="en-US" sz="1800" dirty="0">
              <a:latin typeface="Arial" panose="020B0604020202020204" pitchFamily="34" charset="0"/>
              <a:cs typeface="Arial" panose="020B0604020202020204" pitchFamily="34" charset="0"/>
            </a:endParaRPr>
          </a:p>
        </p:txBody>
      </p:sp>
      <p:pic>
        <p:nvPicPr>
          <p:cNvPr id="2052" name="Picture 4" descr="The Risk Management Process in Project Management - Explained">
            <a:extLst>
              <a:ext uri="{FF2B5EF4-FFF2-40B4-BE49-F238E27FC236}">
                <a16:creationId xmlns:a16="http://schemas.microsoft.com/office/drawing/2014/main" id="{88F5C4CE-4ECF-FEF8-1108-BA7796059B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41623"/>
            <a:ext cx="6903720" cy="557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9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678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OSINT APPLICATION</vt:lpstr>
      <vt:lpstr>Contents</vt:lpstr>
      <vt:lpstr>Scope</vt:lpstr>
      <vt:lpstr>Project Background</vt:lpstr>
      <vt:lpstr>Project Link</vt:lpstr>
      <vt:lpstr>Project, Scope and Deliverables</vt:lpstr>
      <vt:lpstr>Project Timeline</vt:lpstr>
      <vt:lpstr>Project Budget</vt:lpstr>
      <vt:lpstr>Project Risks</vt:lpstr>
      <vt:lpstr>List of Potential Risk</vt:lpstr>
      <vt:lpstr>Project Risks</vt:lpstr>
      <vt:lpstr>Risk Management Log</vt:lpstr>
      <vt:lpstr>Data Analysis</vt:lpstr>
      <vt:lpstr>Data Analysis</vt:lpstr>
      <vt:lpstr>Data Analysis</vt:lpstr>
      <vt:lpstr>Completion Phases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OSINT APPLICATION</dc:title>
  <dc:creator>Dipika Bhandari</dc:creator>
  <cp:lastModifiedBy>Dipika Bhandari</cp:lastModifiedBy>
  <cp:revision>5</cp:revision>
  <dcterms:created xsi:type="dcterms:W3CDTF">2024-05-01T05:57:14Z</dcterms:created>
  <dcterms:modified xsi:type="dcterms:W3CDTF">2024-05-01T07:42:23Z</dcterms:modified>
</cp:coreProperties>
</file>