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4"/>
  </p:notesMasterIdLst>
  <p:handoutMasterIdLst>
    <p:handoutMasterId r:id="rId55"/>
  </p:handoutMasterIdLst>
  <p:sldIdLst>
    <p:sldId id="271" r:id="rId5"/>
    <p:sldId id="361" r:id="rId6"/>
    <p:sldId id="417" r:id="rId7"/>
    <p:sldId id="382" r:id="rId8"/>
    <p:sldId id="418" r:id="rId9"/>
    <p:sldId id="375" r:id="rId10"/>
    <p:sldId id="414" r:id="rId11"/>
    <p:sldId id="427" r:id="rId12"/>
    <p:sldId id="381" r:id="rId13"/>
    <p:sldId id="426" r:id="rId14"/>
    <p:sldId id="376" r:id="rId15"/>
    <p:sldId id="419" r:id="rId16"/>
    <p:sldId id="416" r:id="rId17"/>
    <p:sldId id="423" r:id="rId18"/>
    <p:sldId id="425" r:id="rId19"/>
    <p:sldId id="422" r:id="rId20"/>
    <p:sldId id="424" r:id="rId21"/>
    <p:sldId id="421" r:id="rId22"/>
    <p:sldId id="420" r:id="rId23"/>
    <p:sldId id="428" r:id="rId24"/>
    <p:sldId id="380" r:id="rId25"/>
    <p:sldId id="379" r:id="rId26"/>
    <p:sldId id="415" r:id="rId27"/>
    <p:sldId id="378" r:id="rId28"/>
    <p:sldId id="397" r:id="rId29"/>
    <p:sldId id="362" r:id="rId30"/>
    <p:sldId id="360" r:id="rId31"/>
    <p:sldId id="363" r:id="rId32"/>
    <p:sldId id="398" r:id="rId33"/>
    <p:sldId id="399" r:id="rId34"/>
    <p:sldId id="431" r:id="rId35"/>
    <p:sldId id="432" r:id="rId36"/>
    <p:sldId id="433" r:id="rId37"/>
    <p:sldId id="373" r:id="rId38"/>
    <p:sldId id="392" r:id="rId39"/>
    <p:sldId id="393" r:id="rId40"/>
    <p:sldId id="368" r:id="rId41"/>
    <p:sldId id="371" r:id="rId42"/>
    <p:sldId id="434" r:id="rId43"/>
    <p:sldId id="372" r:id="rId44"/>
    <p:sldId id="438" r:id="rId45"/>
    <p:sldId id="439" r:id="rId46"/>
    <p:sldId id="436" r:id="rId47"/>
    <p:sldId id="437" r:id="rId48"/>
    <p:sldId id="440" r:id="rId49"/>
    <p:sldId id="441" r:id="rId50"/>
    <p:sldId id="442" r:id="rId51"/>
    <p:sldId id="443" r:id="rId52"/>
    <p:sldId id="444" r:id="rId53"/>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61"/>
            <p14:sldId id="417"/>
            <p14:sldId id="382"/>
            <p14:sldId id="418"/>
            <p14:sldId id="375"/>
            <p14:sldId id="414"/>
            <p14:sldId id="427"/>
            <p14:sldId id="381"/>
            <p14:sldId id="426"/>
            <p14:sldId id="376"/>
            <p14:sldId id="419"/>
            <p14:sldId id="416"/>
            <p14:sldId id="423"/>
            <p14:sldId id="425"/>
            <p14:sldId id="422"/>
            <p14:sldId id="424"/>
            <p14:sldId id="421"/>
            <p14:sldId id="420"/>
            <p14:sldId id="428"/>
            <p14:sldId id="380"/>
            <p14:sldId id="379"/>
            <p14:sldId id="415"/>
            <p14:sldId id="378"/>
            <p14:sldId id="397"/>
            <p14:sldId id="362"/>
            <p14:sldId id="360"/>
            <p14:sldId id="363"/>
            <p14:sldId id="398"/>
            <p14:sldId id="399"/>
            <p14:sldId id="431"/>
            <p14:sldId id="432"/>
            <p14:sldId id="433"/>
            <p14:sldId id="373"/>
            <p14:sldId id="392"/>
            <p14:sldId id="393"/>
            <p14:sldId id="368"/>
            <p14:sldId id="371"/>
            <p14:sldId id="434"/>
            <p14:sldId id="372"/>
            <p14:sldId id="438"/>
            <p14:sldId id="439"/>
            <p14:sldId id="436"/>
            <p14:sldId id="437"/>
            <p14:sldId id="440"/>
            <p14:sldId id="441"/>
            <p14:sldId id="442"/>
            <p14:sldId id="443"/>
            <p14:sldId id="4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7" autoAdjust="0"/>
    <p:restoredTop sz="80636" autoAdjust="0"/>
  </p:normalViewPr>
  <p:slideViewPr>
    <p:cSldViewPr>
      <p:cViewPr varScale="1">
        <p:scale>
          <a:sx n="74" d="100"/>
          <a:sy n="74" d="100"/>
        </p:scale>
        <p:origin x="2048" y="176"/>
      </p:cViewPr>
      <p:guideLst/>
    </p:cSldViewPr>
  </p:slideViewPr>
  <p:outlineViewPr>
    <p:cViewPr>
      <p:scale>
        <a:sx n="33" d="100"/>
        <a:sy n="33" d="100"/>
      </p:scale>
      <p:origin x="0" y="-20568"/>
    </p:cViewPr>
  </p:outlineViewPr>
  <p:notesTextViewPr>
    <p:cViewPr>
      <p:scale>
        <a:sx n="110" d="100"/>
        <a:sy n="110" d="100"/>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17/07/24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7/17/24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blog.marcosbarbero.com/integrating-vault-spring-cloud-confi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client.html"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docs.pivotal.io/spring-cloud-services/2-0/common/config-server/writing-client-applications.html"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ilience4j.readme.io/docs/getting-started-3#aspect-ord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71835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723298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79867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91840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95502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466966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636656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83401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433370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84248"/>
                </a:solidFill>
                <a:effectLst/>
                <a:latin typeface="Twemoji Country Flags"/>
              </a:rPr>
              <a:t>You can define a list of exceptions which should count as a failure. All other exceptions are then counted as a success, unless they are ignored. Exceptions can also be ignored so that they neither count as a failure nor success.</a:t>
            </a:r>
          </a:p>
          <a:p>
            <a:r>
              <a:rPr lang="en-IN" b="0" i="0" dirty="0">
                <a:solidFill>
                  <a:srgbClr val="384248"/>
                </a:solidFill>
                <a:effectLst/>
                <a:latin typeface="Twemoji Country Flags"/>
              </a:rPr>
              <a:t>The failure rate and slow call rate can only be calculated, if a minimum number of calls were recorded. For example, if the minimum number of required calls is 10, then at least 10 calls must be recorded, before the failure rate can be calculated. If only 9 calls have been evaluated the </a:t>
            </a:r>
            <a:r>
              <a:rPr lang="en-IN" b="0" i="0" dirty="0" err="1">
                <a:solidFill>
                  <a:srgbClr val="384248"/>
                </a:solidFill>
                <a:effectLst/>
                <a:latin typeface="Twemoji Country Flags"/>
              </a:rPr>
              <a:t>CircuitBreaker</a:t>
            </a:r>
            <a:r>
              <a:rPr lang="en-IN" b="0" i="0" dirty="0">
                <a:solidFill>
                  <a:srgbClr val="384248"/>
                </a:solidFill>
                <a:effectLst/>
                <a:latin typeface="Twemoji Country Flags"/>
              </a:rPr>
              <a:t> will not trip open even if all 9 calls have failed.</a:t>
            </a:r>
          </a:p>
          <a:p>
            <a:endParaRPr lang="en-IN" b="0" i="0" dirty="0">
              <a:solidFill>
                <a:srgbClr val="384248"/>
              </a:solidFill>
              <a:effectLst/>
              <a:latin typeface="Twemoji Country Flag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425366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513417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607373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8917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betterjavacode.com</a:t>
            </a:r>
            <a:r>
              <a:rPr lang="en-US" dirty="0"/>
              <a:t>/programming/spring-retry-vs-resilience4j-retry</a:t>
            </a:r>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79008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164562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383547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https://www.cars24.com/blog/</a:t>
            </a:r>
            <a:r>
              <a:rPr lang="en-US" dirty="0" err="1"/>
              <a:t>hystrix</a:t>
            </a:r>
            <a:r>
              <a:rPr lang="en-US" dirty="0"/>
              <a:t>-how-to-handle-cascading-failures-in-microservices/</a:t>
            </a:r>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1594304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26</a:t>
            </a:fld>
            <a:endParaRPr lang="en-US" altLang="en-US">
              <a:latin typeface="Times New Roman" charset="0"/>
            </a:endParaRPr>
          </a:p>
        </p:txBody>
      </p:sp>
    </p:spTree>
    <p:extLst>
      <p:ext uri="{BB962C8B-B14F-4D97-AF65-F5344CB8AC3E}">
        <p14:creationId xmlns:p14="http://schemas.microsoft.com/office/powerpoint/2010/main" val="108065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https://</a:t>
            </a:r>
            <a:r>
              <a:rPr lang="en-US" dirty="0" err="1"/>
              <a:t>www.devglan.com</a:t>
            </a:r>
            <a:r>
              <a:rPr lang="en-US" dirty="0"/>
              <a:t>/spring-cloud/spring-cloud-</a:t>
            </a:r>
            <a:r>
              <a:rPr lang="en-US" dirty="0" err="1"/>
              <a:t>hystrix</a:t>
            </a:r>
            <a:endParaRPr lang="en-US" dirty="0"/>
          </a:p>
          <a:p>
            <a:pPr marL="285750" indent="-285750">
              <a:buFont typeface="Arial" charset="0"/>
              <a:buChar char="•"/>
            </a:pPr>
            <a:endParaRPr lang="en-US" dirty="0"/>
          </a:p>
          <a:p>
            <a:pPr marL="285750" indent="-285750">
              <a:buFont typeface="Arial" charset="0"/>
              <a:buChar char="•"/>
            </a:pPr>
            <a:r>
              <a:rPr lang="en-US" dirty="0"/>
              <a:t>https://</a:t>
            </a:r>
            <a:r>
              <a:rPr lang="en-US" dirty="0" err="1"/>
              <a:t>dzone.com</a:t>
            </a:r>
            <a:r>
              <a:rPr lang="en-US" dirty="0"/>
              <a:t>/articles/microservices-part-4-spring-cloud-circuit-breaker</a:t>
            </a:r>
          </a:p>
          <a:p>
            <a:pPr marL="285750" indent="-285750">
              <a:buFont typeface="Arial" charset="0"/>
              <a:buChar char="•"/>
            </a:pPr>
            <a:endParaRPr lang="en-US" dirty="0"/>
          </a:p>
          <a:p>
            <a:pPr marL="285750" indent="-285750">
              <a:buFont typeface="Arial" charset="0"/>
              <a:buChar char="•"/>
            </a:pPr>
            <a:r>
              <a:rPr lang="en-US" dirty="0" err="1"/>
              <a:t>commandProperties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execution.isolation.thread.timeoutInMilliseconds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"30000"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circuitBreaker.requestVolumeThreshold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"2"</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circuitBreaker.sleepWindowInMilliseconds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"500"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 </a:t>
            </a:r>
            <a:r>
              <a:rPr lang="en-US" dirty="0" err="1"/>
              <a:t>threadPoolProperties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coreSize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a:t>
            </a:r>
          </a:p>
          <a:p>
            <a:pPr marL="285750" indent="-285750">
              <a:buFont typeface="Arial" charset="0"/>
              <a:buChar char="•"/>
            </a:pPr>
            <a:endParaRPr lang="en-US" dirty="0"/>
          </a:p>
          <a:p>
            <a:pPr marL="285750" indent="-285750">
              <a:buFont typeface="Arial" charset="0"/>
              <a:buChar char="•"/>
            </a:pPr>
            <a:r>
              <a:rPr lang="en-US" dirty="0"/>
              <a:t>Where </a:t>
            </a:r>
            <a:r>
              <a:rPr lang="en-US" dirty="0" err="1"/>
              <a:t>mykey</a:t>
            </a:r>
            <a:r>
              <a:rPr lang="en-US" dirty="0"/>
              <a:t> is set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a:t>
            </a:r>
            <a:r>
              <a:rPr lang="en-US" dirty="0"/>
              <a:t>(</a:t>
            </a:r>
            <a:r>
              <a:rPr lang="en-US" dirty="0" err="1"/>
              <a:t>fallbackMethod</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defaultDoSomething</a:t>
            </a:r>
            <a:r>
              <a:rPr lang="en-US" sz="1200" kern="1200" dirty="0">
                <a:solidFill>
                  <a:schemeClr val="tx1"/>
                </a:solidFill>
                <a:effectLst/>
                <a:latin typeface="+mn-lt"/>
                <a:ea typeface="+mn-ea"/>
                <a:cs typeface="+mn-cs"/>
              </a:rPr>
              <a:t>", </a:t>
            </a:r>
            <a:r>
              <a:rPr lang="en-US" dirty="0" err="1"/>
              <a:t>commandKey</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mykey</a:t>
            </a:r>
            <a:r>
              <a:rPr lang="en-US" sz="1200" kern="1200" dirty="0">
                <a:solidFill>
                  <a:schemeClr val="tx1"/>
                </a:solidFill>
                <a:effectLst/>
                <a:latin typeface="+mn-lt"/>
                <a:ea typeface="+mn-ea"/>
                <a:cs typeface="+mn-cs"/>
              </a:rPr>
              <a:t>"</a:t>
            </a:r>
            <a:r>
              <a:rPr lang="en-US" dirty="0"/>
              <a:t>)</a:t>
            </a:r>
          </a:p>
          <a:p>
            <a:pPr marL="285750" indent="-285750">
              <a:buFont typeface="Arial" charset="0"/>
              <a:buChar cha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hystrix.command.mykey.circuitBreaker.requestVolumeThreshold</a:t>
            </a:r>
            <a:r>
              <a:rPr lang="en-US" sz="1200" kern="1200" dirty="0">
                <a:solidFill>
                  <a:schemeClr val="tx1"/>
                </a:solidFill>
                <a:effectLst/>
                <a:latin typeface="+mn-lt"/>
                <a:ea typeface="+mn-ea"/>
                <a:cs typeface="+mn-cs"/>
              </a:rPr>
              <a:t>=20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hystrix.command.mykey.metrics.rollingStats.timeInMilliseconds</a:t>
            </a:r>
            <a:r>
              <a:rPr lang="en-US" sz="1200" kern="1200" dirty="0">
                <a:solidFill>
                  <a:schemeClr val="tx1"/>
                </a:solidFill>
                <a:effectLst/>
                <a:latin typeface="+mn-lt"/>
                <a:ea typeface="+mn-ea"/>
                <a:cs typeface="+mn-cs"/>
              </a:rPr>
              <a:t>=5000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#hystrix.command.default.circuitBreaker.errorThresholdPercentage=50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#hystrix.command.default.circuitBreaker.sleepWindowInMilliseconds=1000</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67603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28</a:t>
            </a:fld>
            <a:endParaRPr lang="en-US" altLang="en-US">
              <a:latin typeface="Times New Roman" charset="0"/>
            </a:endParaRPr>
          </a:p>
        </p:txBody>
      </p:sp>
    </p:spTree>
    <p:extLst>
      <p:ext uri="{BB962C8B-B14F-4D97-AF65-F5344CB8AC3E}">
        <p14:creationId xmlns:p14="http://schemas.microsoft.com/office/powerpoint/2010/main" val="1169995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the fallback method in the beginning is called because of the exception, but when more than 20 such calls made within 10 seconds and more than 50% calls failed during that time then the circuit breaker trips (opens) and further calls to the method is not made but instead the fallback method is called directly. After a time specified by </a:t>
            </a:r>
            <a:r>
              <a:rPr lang="en-US" dirty="0" err="1"/>
              <a:t>circuitBreaker.sleepWindowInMilliseconds</a:t>
            </a:r>
            <a:r>
              <a:rPr lang="en-US" sz="1200" b="0" i="0" kern="1200" dirty="0">
                <a:solidFill>
                  <a:schemeClr val="tx1"/>
                </a:solidFill>
                <a:effectLst/>
                <a:latin typeface="+mn-lt"/>
                <a:ea typeface="+mn-ea"/>
                <a:cs typeface="+mn-cs"/>
              </a:rPr>
              <a:t> (default 5 seconds), circuit is reset (closed) automatically and the service method is called again.</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A calls Service B which waits for 2000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thread.sleep</a:t>
            </a:r>
            <a:r>
              <a:rPr lang="en-US" sz="1200" b="0" i="0" kern="1200" dirty="0">
                <a:solidFill>
                  <a:schemeClr val="tx1"/>
                </a:solidFill>
                <a:effectLst/>
                <a:latin typeface="+mn-lt"/>
                <a:ea typeface="+mn-ea"/>
                <a:cs typeface="+mn-cs"/>
              </a:rPr>
              <a:t>(2000). Here we used </a:t>
            </a:r>
            <a:r>
              <a:rPr lang="en-US" dirty="0" err="1"/>
              <a:t>execution.isolation.thread.timeoutInMilliseconds</a:t>
            </a:r>
            <a:r>
              <a:rPr lang="en-US" sz="1200" b="0" i="0" kern="1200" dirty="0">
                <a:solidFill>
                  <a:schemeClr val="tx1"/>
                </a:solidFill>
                <a:effectLst/>
                <a:latin typeface="+mn-lt"/>
                <a:ea typeface="+mn-ea"/>
                <a:cs typeface="+mn-cs"/>
              </a:rPr>
              <a:t> attribute with value 1000 means the </a:t>
            </a:r>
            <a:r>
              <a:rPr lang="en-US" dirty="0" err="1"/>
              <a:t>RestTemplate</a:t>
            </a:r>
            <a:r>
              <a:rPr lang="en-US" dirty="0"/>
              <a:t> will</a:t>
            </a:r>
            <a:r>
              <a:rPr lang="en-US" sz="1200" b="0" i="0" kern="1200" dirty="0">
                <a:solidFill>
                  <a:schemeClr val="tx1"/>
                </a:solidFill>
                <a:effectLst/>
                <a:latin typeface="+mn-lt"/>
                <a:ea typeface="+mn-ea"/>
                <a:cs typeface="+mn-cs"/>
              </a:rPr>
              <a:t> wait for 1000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and once this time is over than it perform fallback logic, where it executes the fallback method - "</a:t>
            </a:r>
            <a:r>
              <a:rPr lang="en-US" sz="1200" b="0" i="0" kern="1200" dirty="0" err="1">
                <a:solidFill>
                  <a:schemeClr val="tx1"/>
                </a:solidFill>
                <a:effectLst/>
                <a:latin typeface="+mn-lt"/>
                <a:ea typeface="+mn-ea"/>
                <a:cs typeface="+mn-cs"/>
              </a:rPr>
              <a:t>getFallBackData</a:t>
            </a:r>
            <a:r>
              <a:rPr lang="en-US" sz="1200" b="0" i="0" kern="1200" dirty="0">
                <a:solidFill>
                  <a:schemeClr val="tx1"/>
                </a:solidFill>
                <a:effectLst/>
                <a:latin typeface="+mn-lt"/>
                <a:ea typeface="+mn-ea"/>
                <a:cs typeface="+mn-cs"/>
              </a:rPr>
              <a:t>".</a:t>
            </a:r>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29</a:t>
            </a:fld>
            <a:endParaRPr lang="en-US" altLang="en-US">
              <a:latin typeface="Times New Roman" charset="0"/>
            </a:endParaRPr>
          </a:p>
        </p:txBody>
      </p:sp>
    </p:spTree>
    <p:extLst>
      <p:ext uri="{BB962C8B-B14F-4D97-AF65-F5344CB8AC3E}">
        <p14:creationId xmlns:p14="http://schemas.microsoft.com/office/powerpoint/2010/main" val="87431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644896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stackabuse.com</a:t>
            </a:r>
            <a:r>
              <a:rPr lang="en-US" altLang="en-US" dirty="0">
                <a:latin typeface="Times New Roman" charset="0"/>
                <a:cs typeface="Arial" charset="0"/>
              </a:rPr>
              <a:t>/spring-cloud-turbine/</a:t>
            </a:r>
          </a:p>
          <a:p>
            <a:endParaRPr lang="en-US" altLang="en-US" dirty="0">
              <a:latin typeface="Times New Roman" charset="0"/>
              <a:cs typeface="Arial" charset="0"/>
            </a:endParaRPr>
          </a:p>
          <a:p>
            <a:r>
              <a:rPr lang="en-US" sz="1200" b="0" i="0" kern="1200" dirty="0">
                <a:solidFill>
                  <a:schemeClr val="tx1"/>
                </a:solidFill>
                <a:effectLst/>
                <a:latin typeface="+mn-lt"/>
                <a:ea typeface="+mn-ea"/>
                <a:cs typeface="+mn-cs"/>
              </a:rPr>
              <a:t>Here, we are telling Turbine the Eureka server location, applications whose /</a:t>
            </a:r>
            <a:r>
              <a:rPr lang="en-US" sz="1200" b="0" i="0" kern="1200" dirty="0" err="1">
                <a:solidFill>
                  <a:schemeClr val="tx1"/>
                </a:solidFill>
                <a:effectLst/>
                <a:latin typeface="+mn-lt"/>
                <a:ea typeface="+mn-ea"/>
                <a:cs typeface="+mn-cs"/>
              </a:rPr>
              <a:t>hystrix.stream</a:t>
            </a:r>
            <a:r>
              <a:rPr lang="en-US" sz="1200" b="0" i="0" kern="1200" dirty="0">
                <a:solidFill>
                  <a:schemeClr val="tx1"/>
                </a:solidFill>
                <a:effectLst/>
                <a:latin typeface="+mn-lt"/>
                <a:ea typeface="+mn-ea"/>
                <a:cs typeface="+mn-cs"/>
              </a:rPr>
              <a:t> it needs to fetch and </a:t>
            </a:r>
            <a:r>
              <a:rPr lang="en-US" sz="1200" b="0" i="0" kern="1200" dirty="0" err="1">
                <a:solidFill>
                  <a:schemeClr val="tx1"/>
                </a:solidFill>
                <a:effectLst/>
                <a:latin typeface="+mn-lt"/>
                <a:ea typeface="+mn-ea"/>
                <a:cs typeface="+mn-cs"/>
              </a:rPr>
              <a:t>turbine.clusterNameExpression</a:t>
            </a:r>
            <a:r>
              <a:rPr lang="en-US" sz="1200" b="0" i="0" kern="1200" dirty="0">
                <a:solidFill>
                  <a:schemeClr val="tx1"/>
                </a:solidFill>
                <a:effectLst/>
                <a:latin typeface="+mn-lt"/>
                <a:ea typeface="+mn-ea"/>
                <a:cs typeface="+mn-cs"/>
              </a:rPr>
              <a:t> as new String("default"), which gives the cluster name of "default".</a:t>
            </a:r>
          </a:p>
          <a:p>
            <a:r>
              <a:rPr lang="en-US" sz="1200" b="0" i="0" kern="1200" dirty="0">
                <a:solidFill>
                  <a:schemeClr val="tx1"/>
                </a:solidFill>
                <a:effectLst/>
                <a:latin typeface="+mn-lt"/>
                <a:ea typeface="+mn-ea"/>
                <a:cs typeface="+mn-cs"/>
              </a:rPr>
              <a:t>We can open up http://localhost:9090/</a:t>
            </a:r>
            <a:r>
              <a:rPr lang="en-US" sz="1200" b="0" i="0" kern="1200" dirty="0" err="1">
                <a:solidFill>
                  <a:schemeClr val="tx1"/>
                </a:solidFill>
                <a:effectLst/>
                <a:latin typeface="+mn-lt"/>
                <a:ea typeface="+mn-ea"/>
                <a:cs typeface="+mn-cs"/>
              </a:rPr>
              <a:t>turbine.stream?cluster</a:t>
            </a:r>
            <a:r>
              <a:rPr lang="en-US" sz="1200" b="0" i="0" kern="1200" dirty="0">
                <a:solidFill>
                  <a:schemeClr val="tx1"/>
                </a:solidFill>
                <a:effectLst/>
                <a:latin typeface="+mn-lt"/>
                <a:ea typeface="+mn-ea"/>
                <a:cs typeface="+mn-cs"/>
              </a:rPr>
              <a:t>=default to see the aggregate stream of both user-service and recommendation-service:</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30</a:t>
            </a:fld>
            <a:endParaRPr lang="en-US" altLang="en-US">
              <a:latin typeface="Times New Roman" charset="0"/>
            </a:endParaRPr>
          </a:p>
        </p:txBody>
      </p:sp>
    </p:spTree>
    <p:extLst>
      <p:ext uri="{BB962C8B-B14F-4D97-AF65-F5344CB8AC3E}">
        <p14:creationId xmlns:p14="http://schemas.microsoft.com/office/powerpoint/2010/main" val="2774987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medium.com</a:t>
            </a:r>
            <a:r>
              <a:rPr lang="en-IN" dirty="0"/>
              <a:t>/cloud-native-daily/spring-cloud-config-externalizing-the-configurations-from-your-microservice-284e319f7056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docs.spring.io</a:t>
            </a:r>
            <a:r>
              <a:rPr lang="en-IN" dirty="0"/>
              <a:t>/spring-cloud-config/docs/current/reference/html/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www.baeldung.com</a:t>
            </a:r>
            <a:r>
              <a:rPr lang="en-IN" dirty="0"/>
              <a:t>/spring-cloud-bus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662897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32</a:t>
            </a:fld>
            <a:endParaRPr lang="en-US" altLang="en-US">
              <a:latin typeface="Times New Roman" charset="0"/>
            </a:endParaRPr>
          </a:p>
        </p:txBody>
      </p:sp>
    </p:spTree>
    <p:extLst>
      <p:ext uri="{BB962C8B-B14F-4D97-AF65-F5344CB8AC3E}">
        <p14:creationId xmlns:p14="http://schemas.microsoft.com/office/powerpoint/2010/main" val="1684147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33</a:t>
            </a:fld>
            <a:endParaRPr lang="en-US" altLang="en-US">
              <a:latin typeface="Times New Roman" charset="0"/>
            </a:endParaRPr>
          </a:p>
        </p:txBody>
      </p:sp>
    </p:spTree>
    <p:extLst>
      <p:ext uri="{BB962C8B-B14F-4D97-AF65-F5344CB8AC3E}">
        <p14:creationId xmlns:p14="http://schemas.microsoft.com/office/powerpoint/2010/main" val="2701035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34</a:t>
            </a:fld>
            <a:endParaRPr lang="en-US" altLang="en-US">
              <a:latin typeface="Times New Roman" charset="0"/>
            </a:endParaRPr>
          </a:p>
        </p:txBody>
      </p:sp>
    </p:spTree>
    <p:extLst>
      <p:ext uri="{BB962C8B-B14F-4D97-AF65-F5344CB8AC3E}">
        <p14:creationId xmlns:p14="http://schemas.microsoft.com/office/powerpoint/2010/main" val="1210073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git repo but can be switched to remote got location by just changing this location.</a:t>
            </a:r>
          </a:p>
          <a:p>
            <a:endParaRPr lang="en-US" alt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git config --global </a:t>
            </a:r>
            <a:r>
              <a:rPr lang="en-US" sz="1200" b="0" i="0" kern="1200" dirty="0" err="1">
                <a:solidFill>
                  <a:schemeClr val="tx1"/>
                </a:solidFill>
                <a:effectLst/>
                <a:latin typeface="+mn-lt"/>
                <a:ea typeface="+mn-ea"/>
                <a:cs typeface="+mn-cs"/>
              </a:rPr>
              <a:t>user.name</a:t>
            </a:r>
            <a:r>
              <a:rPr lang="en-US" sz="1200" b="0" i="0" kern="1200" dirty="0">
                <a:solidFill>
                  <a:schemeClr val="tx1"/>
                </a:solidFill>
                <a:effectLst/>
                <a:latin typeface="+mn-lt"/>
                <a:ea typeface="+mn-ea"/>
                <a:cs typeface="+mn-cs"/>
              </a:rPr>
              <a:t> "&lt;Your-Full-Name&gt;"</a:t>
            </a:r>
          </a:p>
          <a:p>
            <a:r>
              <a:rPr lang="en-US" sz="1200" b="1" i="0" kern="1200" dirty="0">
                <a:solidFill>
                  <a:schemeClr val="tx1"/>
                </a:solidFill>
                <a:effectLst/>
                <a:latin typeface="+mn-lt"/>
                <a:ea typeface="+mn-ea"/>
                <a:cs typeface="+mn-cs"/>
              </a:rPr>
              <a:t>You can set up Git with your email</a:t>
            </a:r>
          </a:p>
          <a:p>
            <a:r>
              <a:rPr lang="en-US" sz="1200" b="0" i="0" kern="1200" dirty="0">
                <a:solidFill>
                  <a:schemeClr val="tx1"/>
                </a:solidFill>
                <a:effectLst/>
                <a:latin typeface="+mn-lt"/>
                <a:ea typeface="+mn-ea"/>
                <a:cs typeface="+mn-cs"/>
              </a:rPr>
              <a:t>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"&lt;your-email-address&gt;"</a:t>
            </a:r>
          </a:p>
          <a:p>
            <a:br>
              <a:rPr lang="en-US"/>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35</a:t>
            </a:fld>
            <a:endParaRPr lang="en-US" altLang="en-US">
              <a:latin typeface="Times New Roman" charset="0"/>
            </a:endParaRPr>
          </a:p>
        </p:txBody>
      </p:sp>
    </p:spTree>
    <p:extLst>
      <p:ext uri="{BB962C8B-B14F-4D97-AF65-F5344CB8AC3E}">
        <p14:creationId xmlns:p14="http://schemas.microsoft.com/office/powerpoint/2010/main" val="1996145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36</a:t>
            </a:fld>
            <a:endParaRPr lang="en-US" altLang="en-US">
              <a:latin typeface="Times New Roman" charset="0"/>
            </a:endParaRPr>
          </a:p>
        </p:txBody>
      </p:sp>
    </p:spTree>
    <p:extLst>
      <p:ext uri="{BB962C8B-B14F-4D97-AF65-F5344CB8AC3E}">
        <p14:creationId xmlns:p14="http://schemas.microsoft.com/office/powerpoint/2010/main" val="426075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Do any change in the value of any environment’s property and check-in that file and then run that specific environment’s endpoint, and verify that changed value should be reflected immediately without restarting the server – </a:t>
            </a:r>
            <a:r>
              <a:rPr lang="en-US" sz="1200" b="1" i="0" kern="1200" dirty="0">
                <a:solidFill>
                  <a:schemeClr val="tx1"/>
                </a:solidFill>
                <a:effectLst/>
                <a:latin typeface="+mn-lt"/>
                <a:ea typeface="+mn-ea"/>
                <a:cs typeface="+mn-cs"/>
              </a:rPr>
              <a:t>that is the magic of Spring Config Server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https://blog.marcosbarbero.com/integrating-vault-spring-cloud-config/</a:t>
            </a:r>
            <a:endParaRPr lang="en-US" dirty="0"/>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37</a:t>
            </a:fld>
            <a:endParaRPr lang="en-US" altLang="en-US">
              <a:latin typeface="Times New Roman" charset="0"/>
            </a:endParaRPr>
          </a:p>
        </p:txBody>
      </p:sp>
    </p:spTree>
    <p:extLst>
      <p:ext uri="{BB962C8B-B14F-4D97-AF65-F5344CB8AC3E}">
        <p14:creationId xmlns:p14="http://schemas.microsoft.com/office/powerpoint/2010/main" val="2076759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kern="1200" dirty="0">
                <a:solidFill>
                  <a:schemeClr val="tx1"/>
                </a:solidFill>
                <a:effectLst/>
                <a:latin typeface="+mn-lt"/>
                <a:ea typeface="+mn-ea"/>
                <a:cs typeface="+mn-cs"/>
              </a:rPr>
              <a:t>java -jar -</a:t>
            </a:r>
            <a:r>
              <a:rPr lang="en-US" sz="1200" kern="1200" dirty="0" err="1">
                <a:solidFill>
                  <a:schemeClr val="tx1"/>
                </a:solidFill>
                <a:effectLst/>
                <a:latin typeface="+mn-lt"/>
                <a:ea typeface="+mn-ea"/>
                <a:cs typeface="+mn-cs"/>
              </a:rPr>
              <a:t>Dspring.profiles.active</a:t>
            </a:r>
            <a:r>
              <a:rPr lang="en-US" sz="1200" kern="1200" dirty="0">
                <a:solidFill>
                  <a:schemeClr val="tx1"/>
                </a:solidFill>
                <a:effectLst/>
                <a:latin typeface="+mn-lt"/>
                <a:ea typeface="+mn-ea"/>
                <a:cs typeface="+mn-cs"/>
              </a:rPr>
              <a:t>=dev </a:t>
            </a:r>
            <a:r>
              <a:rPr lang="en-US" sz="1200" kern="1200" dirty="0" err="1">
                <a:solidFill>
                  <a:schemeClr val="tx1"/>
                </a:solidFill>
                <a:effectLst/>
                <a:latin typeface="+mn-lt"/>
                <a:ea typeface="+mn-ea"/>
                <a:cs typeface="+mn-cs"/>
              </a:rPr>
              <a:t>XXX.jar</a:t>
            </a:r>
            <a:endParaRPr 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r>
              <a:rPr lang="en-US" altLang="en-US" dirty="0">
                <a:latin typeface="Times New Roman" charset="0"/>
                <a:cs typeface="Arial" charset="0"/>
              </a:rPr>
              <a:t>https://</a:t>
            </a:r>
            <a:r>
              <a:rPr lang="en-US" altLang="en-US" dirty="0" err="1">
                <a:latin typeface="Times New Roman" charset="0"/>
                <a:cs typeface="Arial" charset="0"/>
              </a:rPr>
              <a:t>soshace.com</a:t>
            </a:r>
            <a:r>
              <a:rPr lang="en-US" altLang="en-US" dirty="0">
                <a:latin typeface="Times New Roman" charset="0"/>
                <a:cs typeface="Arial" charset="0"/>
              </a:rPr>
              <a:t>/spring-cloud-config-refresh-strategies/</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/analytics-</a:t>
            </a:r>
            <a:r>
              <a:rPr lang="en-US" altLang="en-US" dirty="0" err="1">
                <a:latin typeface="Times New Roman" charset="0"/>
                <a:cs typeface="Arial" charset="0"/>
              </a:rPr>
              <a:t>vidhya</a:t>
            </a:r>
            <a:r>
              <a:rPr lang="en-US" altLang="en-US" dirty="0">
                <a:latin typeface="Times New Roman" charset="0"/>
                <a:cs typeface="Arial" charset="0"/>
              </a:rPr>
              <a:t>/spring-cloud-config-server-and-good-practice-of-refresh-scope-usage-ef65d0fee379</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38</a:t>
            </a:fld>
            <a:endParaRPr lang="en-US" altLang="en-US">
              <a:latin typeface="Times New Roman" charset="0"/>
            </a:endParaRPr>
          </a:p>
        </p:txBody>
      </p:sp>
    </p:spTree>
    <p:extLst>
      <p:ext uri="{BB962C8B-B14F-4D97-AF65-F5344CB8AC3E}">
        <p14:creationId xmlns:p14="http://schemas.microsoft.com/office/powerpoint/2010/main" val="844012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39</a:t>
            </a:fld>
            <a:endParaRPr lang="en-US" altLang="en-US">
              <a:latin typeface="Times New Roman" charset="0"/>
            </a:endParaRPr>
          </a:p>
        </p:txBody>
      </p:sp>
    </p:spTree>
    <p:extLst>
      <p:ext uri="{BB962C8B-B14F-4D97-AF65-F5344CB8AC3E}">
        <p14:creationId xmlns:p14="http://schemas.microsoft.com/office/powerpoint/2010/main" val="104876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471363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reflectoring.io</a:t>
            </a:r>
            <a:r>
              <a:rPr lang="en-US" sz="1200" dirty="0"/>
              <a:t>/spring-boot-s3/</a:t>
            </a:r>
          </a:p>
          <a:p>
            <a:r>
              <a:rPr lang="en-US" dirty="0">
                <a:hlinkClick r:id="rId3"/>
              </a:rPr>
              <a:t>https://cloud.spring.io/spring-cloud-config/multi/multi__spring_cloud_config_client.html</a:t>
            </a:r>
            <a:endParaRPr lang="en-US" dirty="0"/>
          </a:p>
          <a:p>
            <a:endParaRPr lang="en-US" dirty="0"/>
          </a:p>
          <a:p>
            <a:r>
              <a:rPr lang="en-US" dirty="0">
                <a:hlinkClick r:id="rId4"/>
              </a:rPr>
              <a:t>https://docs.pivotal.io/spring-cloud-services/2-0/common/config-server/writing-client-applications.html</a:t>
            </a:r>
            <a:endParaRPr lang="en-US" altLang="en-US" dirty="0">
              <a:latin typeface="Times New Roman" charset="0"/>
              <a:cs typeface="Arial" charset="0"/>
            </a:endParaRP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/spring-cloud-config-server-composite-configuration-jdbc-redis-awss3-d849c4d94383</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/spring-cloud-config-bus-auto-refresh-properties-for-clients-d18fa4c036cb#:~:text=Every%20Config%20Client%20(application%20service,properties%20will%20be%20re%2Dfetched.</a:t>
            </a: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www.appsdeveloperblog.com</a:t>
            </a:r>
            <a:r>
              <a:rPr lang="en-US" altLang="en-US" dirty="0">
                <a:latin typeface="Times New Roman" charset="0"/>
                <a:cs typeface="Arial" charset="0"/>
              </a:rPr>
              <a:t>/spring-cloud-bus-refreshing-config-changes/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40</a:t>
            </a:fld>
            <a:endParaRPr lang="en-US" altLang="en-US">
              <a:latin typeface="Times New Roman" charset="0"/>
            </a:endParaRPr>
          </a:p>
        </p:txBody>
      </p:sp>
    </p:spTree>
    <p:extLst>
      <p:ext uri="{BB962C8B-B14F-4D97-AF65-F5344CB8AC3E}">
        <p14:creationId xmlns:p14="http://schemas.microsoft.com/office/powerpoint/2010/main" val="1566421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41</a:t>
            </a:fld>
            <a:endParaRPr lang="en-US" altLang="en-US">
              <a:latin typeface="Times New Roman" charset="0"/>
            </a:endParaRPr>
          </a:p>
        </p:txBody>
      </p:sp>
    </p:spTree>
    <p:extLst>
      <p:ext uri="{BB962C8B-B14F-4D97-AF65-F5344CB8AC3E}">
        <p14:creationId xmlns:p14="http://schemas.microsoft.com/office/powerpoint/2010/main" val="3503956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42</a:t>
            </a:fld>
            <a:endParaRPr lang="en-US" altLang="en-US">
              <a:latin typeface="Times New Roman" charset="0"/>
            </a:endParaRPr>
          </a:p>
        </p:txBody>
      </p:sp>
    </p:spTree>
    <p:extLst>
      <p:ext uri="{BB962C8B-B14F-4D97-AF65-F5344CB8AC3E}">
        <p14:creationId xmlns:p14="http://schemas.microsoft.com/office/powerpoint/2010/main" val="1256603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43</a:t>
            </a:fld>
            <a:endParaRPr lang="en-US" altLang="en-US">
              <a:latin typeface="Times New Roman" charset="0"/>
            </a:endParaRPr>
          </a:p>
        </p:txBody>
      </p:sp>
    </p:spTree>
    <p:extLst>
      <p:ext uri="{BB962C8B-B14F-4D97-AF65-F5344CB8AC3E}">
        <p14:creationId xmlns:p14="http://schemas.microsoft.com/office/powerpoint/2010/main" val="1817766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44</a:t>
            </a:fld>
            <a:endParaRPr lang="en-US" altLang="en-US">
              <a:latin typeface="Times New Roman" charset="0"/>
            </a:endParaRPr>
          </a:p>
        </p:txBody>
      </p:sp>
    </p:spTree>
    <p:extLst>
      <p:ext uri="{BB962C8B-B14F-4D97-AF65-F5344CB8AC3E}">
        <p14:creationId xmlns:p14="http://schemas.microsoft.com/office/powerpoint/2010/main" val="2997891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45</a:t>
            </a:fld>
            <a:endParaRPr lang="en-US" altLang="en-US">
              <a:latin typeface="Times New Roman" charset="0"/>
            </a:endParaRPr>
          </a:p>
        </p:txBody>
      </p:sp>
    </p:spTree>
    <p:extLst>
      <p:ext uri="{BB962C8B-B14F-4D97-AF65-F5344CB8AC3E}">
        <p14:creationId xmlns:p14="http://schemas.microsoft.com/office/powerpoint/2010/main" val="23187068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46</a:t>
            </a:fld>
            <a:endParaRPr lang="en-US" altLang="en-US">
              <a:latin typeface="Times New Roman" charset="0"/>
            </a:endParaRPr>
          </a:p>
        </p:txBody>
      </p:sp>
    </p:spTree>
    <p:extLst>
      <p:ext uri="{BB962C8B-B14F-4D97-AF65-F5344CB8AC3E}">
        <p14:creationId xmlns:p14="http://schemas.microsoft.com/office/powerpoint/2010/main" val="2981023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47</a:t>
            </a:fld>
            <a:endParaRPr lang="en-US" altLang="en-US">
              <a:latin typeface="Times New Roman" charset="0"/>
            </a:endParaRPr>
          </a:p>
        </p:txBody>
      </p:sp>
    </p:spTree>
    <p:extLst>
      <p:ext uri="{BB962C8B-B14F-4D97-AF65-F5344CB8AC3E}">
        <p14:creationId xmlns:p14="http://schemas.microsoft.com/office/powerpoint/2010/main" val="3827979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48</a:t>
            </a:fld>
            <a:endParaRPr lang="en-US" altLang="en-US">
              <a:latin typeface="Times New Roman" charset="0"/>
            </a:endParaRPr>
          </a:p>
        </p:txBody>
      </p:sp>
    </p:spTree>
    <p:extLst>
      <p:ext uri="{BB962C8B-B14F-4D97-AF65-F5344CB8AC3E}">
        <p14:creationId xmlns:p14="http://schemas.microsoft.com/office/powerpoint/2010/main" val="1977358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49</a:t>
            </a:fld>
            <a:endParaRPr lang="en-US" altLang="en-US">
              <a:latin typeface="Times New Roman" charset="0"/>
            </a:endParaRPr>
          </a:p>
        </p:txBody>
      </p:sp>
    </p:spTree>
    <p:extLst>
      <p:ext uri="{BB962C8B-B14F-4D97-AF65-F5344CB8AC3E}">
        <p14:creationId xmlns:p14="http://schemas.microsoft.com/office/powerpoint/2010/main" val="252923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376183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r>
              <a:rPr lang="en-US" dirty="0"/>
              <a:t>https://</a:t>
            </a:r>
            <a:r>
              <a:rPr lang="en-US" dirty="0" err="1"/>
              <a:t>www.baeldung.com</a:t>
            </a:r>
            <a:r>
              <a:rPr lang="en-US" dirty="0"/>
              <a:t>/spring-boot-resilience4j</a:t>
            </a:r>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13279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a:t>
            </a:r>
            <a:r>
              <a:rPr lang="en-US" dirty="0" err="1"/>
              <a:t>reflectoring.io</a:t>
            </a:r>
            <a:r>
              <a:rPr lang="en-US" dirty="0"/>
              <a:t>/retry-with-resilience4j/</a:t>
            </a:r>
          </a:p>
          <a:p>
            <a:endParaRPr lang="en-US" dirty="0"/>
          </a:p>
          <a:p>
            <a:r>
              <a:rPr lang="en-US" dirty="0"/>
              <a:t>https://</a:t>
            </a:r>
            <a:r>
              <a:rPr lang="en-US" dirty="0" err="1"/>
              <a:t>reflectoring.io</a:t>
            </a:r>
            <a:r>
              <a:rPr lang="en-US" dirty="0"/>
              <a:t>/</a:t>
            </a:r>
          </a:p>
          <a:p>
            <a:endParaRPr lang="en-US" dirty="0"/>
          </a:p>
          <a:p>
            <a:r>
              <a:rPr lang="en-US" dirty="0"/>
              <a:t>https://</a:t>
            </a:r>
            <a:r>
              <a:rPr lang="en-US" dirty="0" err="1"/>
              <a:t>reflectoring.io</a:t>
            </a:r>
            <a:r>
              <a:rPr lang="en-US" dirty="0"/>
              <a:t>/rate-limiting-with-springboot-resilience4j/</a:t>
            </a:r>
          </a:p>
          <a:p>
            <a:endParaRPr lang="en-US" dirty="0"/>
          </a:p>
          <a:p>
            <a:r>
              <a:rPr lang="en-US" dirty="0"/>
              <a:t>https://</a:t>
            </a:r>
            <a:r>
              <a:rPr lang="en-US" dirty="0" err="1"/>
              <a:t>reflectoring.io</a:t>
            </a:r>
            <a:r>
              <a:rPr lang="en-US" dirty="0"/>
              <a:t>/retry-with-springboot-resilience4j/</a:t>
            </a:r>
          </a:p>
          <a:p>
            <a:endParaRPr lang="en-US" dirty="0"/>
          </a:p>
          <a:p>
            <a:r>
              <a:rPr lang="en-US" dirty="0"/>
              <a:t>https://</a:t>
            </a:r>
            <a:r>
              <a:rPr lang="en-US" dirty="0" err="1"/>
              <a:t>reflectoring.io</a:t>
            </a:r>
            <a:r>
              <a:rPr lang="en-US" dirty="0"/>
              <a:t>/circuitbreaker-with-resilience4j/</a:t>
            </a:r>
          </a:p>
          <a:p>
            <a:endParaRPr lang="en-US" dirty="0"/>
          </a:p>
          <a:p>
            <a:r>
              <a:rPr lang="en-US" dirty="0"/>
              <a:t>https://</a:t>
            </a:r>
            <a:r>
              <a:rPr lang="en-US" dirty="0" err="1"/>
              <a:t>reflectoring.io</a:t>
            </a:r>
            <a:r>
              <a:rPr lang="en-US" dirty="0"/>
              <a:t>/bulkhead-with-resilience4j/</a:t>
            </a:r>
          </a:p>
          <a:p>
            <a:endParaRPr lang="en-US" dirty="0"/>
          </a:p>
          <a:p>
            <a:r>
              <a:rPr lang="en-US" dirty="0"/>
              <a:t>https://</a:t>
            </a:r>
            <a:r>
              <a:rPr lang="en-US" dirty="0" err="1"/>
              <a:t>reflectoring.io</a:t>
            </a:r>
            <a:r>
              <a:rPr lang="en-US" dirty="0"/>
              <a:t>/time-limiting-with-resilience4j/</a:t>
            </a:r>
          </a:p>
          <a:p>
            <a:endParaRPr lang="en-US" dirty="0"/>
          </a:p>
          <a:p>
            <a:r>
              <a:rPr lang="en-US" dirty="0"/>
              <a:t>https://</a:t>
            </a:r>
            <a:r>
              <a:rPr lang="en-US" dirty="0" err="1"/>
              <a:t>reflectoring.io</a:t>
            </a:r>
            <a:r>
              <a:rPr lang="en-US" dirty="0"/>
              <a:t>/rate-limiting-with-resilience4j/</a:t>
            </a:r>
          </a:p>
          <a:p>
            <a:endParaRPr lang="en-US" dirty="0"/>
          </a:p>
          <a:p>
            <a:r>
              <a:rPr lang="en-US" dirty="0"/>
              <a:t>https://</a:t>
            </a:r>
            <a:r>
              <a:rPr lang="en-US" dirty="0" err="1"/>
              <a:t>bootcamptoprod.com</a:t>
            </a:r>
            <a:r>
              <a:rPr lang="en-US" dirty="0"/>
              <a:t>/spring-boot-resilience4j-retry/</a:t>
            </a:r>
          </a:p>
          <a:p>
            <a:endParaRPr lang="en-US" dirty="0"/>
          </a:p>
          <a:p>
            <a:pPr algn="l" fontAlgn="base"/>
            <a:r>
              <a:rPr lang="en-IN" b="1" i="0" dirty="0">
                <a:solidFill>
                  <a:srgbClr val="0C0D0E"/>
                </a:solidFill>
                <a:effectLst/>
                <a:latin typeface="inherit"/>
              </a:rPr>
              <a:t>3</a:t>
            </a:r>
          </a:p>
          <a:p>
            <a:pPr algn="l" fontAlgn="base"/>
            <a:r>
              <a:rPr lang="en-IN" b="0" i="0" dirty="0">
                <a:solidFill>
                  <a:srgbClr val="0C0D0E"/>
                </a:solidFill>
                <a:effectLst/>
                <a:latin typeface="inherit"/>
              </a:rPr>
              <a:t>The default </a:t>
            </a:r>
            <a:r>
              <a:rPr lang="en-IN" b="0" i="0" u="sng" dirty="0">
                <a:solidFill>
                  <a:srgbClr val="0C0D0E"/>
                </a:solidFill>
                <a:effectLst/>
                <a:latin typeface="inherit"/>
                <a:hlinkClick r:id="rId3"/>
              </a:rPr>
              <a:t>Resilience4j aspect order</a:t>
            </a:r>
            <a:r>
              <a:rPr lang="en-IN" b="0" i="0" dirty="0">
                <a:solidFill>
                  <a:srgbClr val="0C0D0E"/>
                </a:solidFill>
                <a:effectLst/>
                <a:latin typeface="inherit"/>
              </a:rPr>
              <a:t> is</a:t>
            </a:r>
          </a:p>
          <a:p>
            <a:endParaRPr lang="en-US" dirty="0"/>
          </a:p>
          <a:p>
            <a:r>
              <a:rPr lang="en-IN" dirty="0"/>
              <a:t>Retry( </a:t>
            </a:r>
            <a:r>
              <a:rPr lang="en-IN" dirty="0" err="1"/>
              <a:t>CircuitBreaker</a:t>
            </a:r>
            <a:r>
              <a:rPr lang="en-IN" dirty="0"/>
              <a:t>( </a:t>
            </a:r>
            <a:r>
              <a:rPr lang="en-IN" dirty="0" err="1"/>
              <a:t>RateLimiter</a:t>
            </a:r>
            <a:r>
              <a:rPr lang="en-IN" dirty="0"/>
              <a:t>( </a:t>
            </a:r>
            <a:r>
              <a:rPr lang="en-IN" dirty="0" err="1"/>
              <a:t>TimeLimiter</a:t>
            </a:r>
            <a:r>
              <a:rPr lang="en-IN" dirty="0"/>
              <a:t>( Bulkhead( function)))))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40301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endParaRPr lang="en-US" dirty="0"/>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133153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673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spTree>
    <p:extLst>
      <p:ext uri="{BB962C8B-B14F-4D97-AF65-F5344CB8AC3E}">
        <p14:creationId xmlns:p14="http://schemas.microsoft.com/office/powerpoint/2010/main" val="78809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pPr algn="ctr" eaLnBrk="1" hangingPunct="1"/>
            <a:fld id="{FD790A4E-2EED-164B-A373-E9BCE305BB4C}" type="slidenum">
              <a:rPr lang="en-IN" altLang="en-US" sz="1200">
                <a:solidFill>
                  <a:schemeClr val="bg1"/>
                </a:solidFill>
                <a:latin typeface="Tahoma" charset="0"/>
                <a:ea typeface="Tahoma" charset="0"/>
                <a:cs typeface="Tahoma" charset="0"/>
              </a:rPr>
              <a:pPr algn="ctr" eaLnBrk="1" hangingPunct="1"/>
              <a:t>‹#›</a:t>
            </a:fld>
            <a:endParaRPr lang="en-IN" altLang="en-US" sz="1200">
              <a:solidFill>
                <a:schemeClr val="bg1"/>
              </a:solidFill>
              <a:latin typeface="Tahoma" charset="0"/>
              <a:ea typeface="Tahoma" charset="0"/>
              <a:cs typeface="Tahoma" charset="0"/>
            </a:endParaRPr>
          </a:p>
        </p:txBody>
      </p:sp>
      <p:sp>
        <p:nvSpPr>
          <p:cNvPr id="2"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a:t>Click to edit Master text styles</a:t>
            </a:r>
          </a:p>
        </p:txBody>
      </p:sp>
    </p:spTree>
    <p:extLst>
      <p:ext uri="{BB962C8B-B14F-4D97-AF65-F5344CB8AC3E}">
        <p14:creationId xmlns:p14="http://schemas.microsoft.com/office/powerpoint/2010/main" val="1514751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api/circuit-breaker"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localhost:8080/api/circuit-breaker/id/1" TargetMode="External"/><Relationship Id="rId4" Type="http://schemas.openxmlformats.org/officeDocument/2006/relationships/hyperlink" Target="http://localhost:8080/api/circuit-breaker/id/1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1/hystrix"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888/config-server-client/development"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hyperlink" Target="http://localhost:8888/config-server-client/default" TargetMode="External"/><Relationship Id="rId4" Type="http://schemas.openxmlformats.org/officeDocument/2006/relationships/hyperlink" Target="http://localhost:8888/config-server-client/production"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hyperlink" Target="http://localhost:8080/actuator/refresh"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mailto:ec2-user@3.82.117.12"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hyperlink" Target="http://ec2-3-82-117-12.compute-1.amazonaws.com:8888/config-server-client/production"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Microservice </a:t>
            </a:r>
            <a:r>
              <a:rPr lang="en-US" b="1"/>
              <a:t>– 02</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without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&gt;spring-boot-starter-actuator&lt;/</a:t>
            </a:r>
            <a:r>
              <a:rPr lang="en-US" sz="2200" dirty="0" err="1"/>
              <a:t>artifactId</a:t>
            </a:r>
            <a:r>
              <a:rPr lang="en-US" sz="2200" dirty="0"/>
              <a:t>&gt;</a:t>
            </a:r>
            <a:br>
              <a:rPr lang="en-US" sz="2200" dirty="0"/>
            </a:br>
            <a:r>
              <a:rPr lang="en-US" sz="2200" dirty="0"/>
              <a:t>&lt;/dependency&gt;</a:t>
            </a:r>
            <a:br>
              <a:rPr lang="en-US" sz="2200" dirty="0"/>
            </a:br>
            <a:r>
              <a:rPr lang="en-US" sz="2200" dirty="0"/>
              <a:t> &lt;dependency&gt;</a:t>
            </a:r>
            <a:br>
              <a:rPr lang="en-US" sz="2200" dirty="0"/>
            </a:br>
            <a:r>
              <a:rPr lang="en-US" sz="2200" dirty="0"/>
              <a:t>	&lt;</a:t>
            </a:r>
            <a:r>
              <a:rPr lang="en-US" sz="2200" dirty="0" err="1"/>
              <a:t>groupId</a:t>
            </a:r>
            <a:r>
              <a:rPr lang="en-US" sz="2200" dirty="0"/>
              <a:t>&gt;io.github.resilience4j&lt;/</a:t>
            </a:r>
            <a:r>
              <a:rPr lang="en-US" sz="2200" dirty="0" err="1"/>
              <a:t>groupId</a:t>
            </a:r>
            <a:r>
              <a:rPr lang="en-US" sz="2200" dirty="0"/>
              <a:t>&gt;</a:t>
            </a:r>
            <a:br>
              <a:rPr lang="en-US" sz="2200" dirty="0"/>
            </a:br>
            <a:r>
              <a:rPr lang="en-US" sz="2200" dirty="0"/>
              <a:t>	&lt;</a:t>
            </a:r>
            <a:r>
              <a:rPr lang="en-US" sz="2200" dirty="0" err="1"/>
              <a:t>artifactId</a:t>
            </a:r>
            <a:r>
              <a:rPr lang="en-US" sz="2200" dirty="0"/>
              <a:t>&gt;resilience4j-spring-boot2&lt;/</a:t>
            </a:r>
            <a:r>
              <a:rPr lang="en-US" sz="2200" dirty="0" err="1"/>
              <a:t>artifactId</a:t>
            </a:r>
            <a:r>
              <a:rPr lang="en-US" sz="2200" dirty="0"/>
              <a:t>&gt;</a:t>
            </a:r>
            <a:br>
              <a:rPr lang="en-US" sz="2200" dirty="0"/>
            </a:br>
            <a:r>
              <a:rPr lang="en-US" sz="2200" dirty="0"/>
              <a:t>	&lt;version&gt;1.1.0&lt;/version&gt;</a:t>
            </a:r>
            <a:br>
              <a:rPr lang="en-US" sz="2200" dirty="0"/>
            </a:br>
            <a:r>
              <a:rPr lang="en-US" sz="2200" dirty="0"/>
              <a:t>&lt;/dependency&gt;</a:t>
            </a:r>
            <a:br>
              <a:rPr lang="en-US" sz="2200" dirty="0"/>
            </a:br>
            <a:r>
              <a:rPr lang="en-US" sz="2200" dirty="0"/>
              <a:t>&lt;dependency&gt;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t>
            </a:r>
            <a:r>
              <a:rPr lang="en-US" sz="2200" dirty="0" err="1"/>
              <a:t>aop</a:t>
            </a:r>
            <a:r>
              <a:rPr lang="en-US" sz="2200" dirty="0"/>
              <a:t>&lt;/</a:t>
            </a:r>
            <a:r>
              <a:rPr lang="en-US" sz="2200" dirty="0" err="1"/>
              <a:t>artifactId</a:t>
            </a:r>
            <a:r>
              <a:rPr lang="en-US" sz="2200" dirty="0"/>
              <a:t>&gt;</a:t>
            </a:r>
            <a:br>
              <a:rPr lang="en-US" sz="2200" dirty="0"/>
            </a:br>
            <a:r>
              <a:rPr lang="en-US" sz="2200" dirty="0"/>
              <a:t>&lt;/dependency&gt;</a:t>
            </a:r>
          </a:p>
        </p:txBody>
      </p:sp>
    </p:spTree>
    <p:extLst>
      <p:ext uri="{BB962C8B-B14F-4D97-AF65-F5344CB8AC3E}">
        <p14:creationId xmlns:p14="http://schemas.microsoft.com/office/powerpoint/2010/main" val="397042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pic>
        <p:nvPicPr>
          <p:cNvPr id="1026" name="Picture 2">
            <a:extLst>
              <a:ext uri="{FF2B5EF4-FFF2-40B4-BE49-F238E27FC236}">
                <a16:creationId xmlns:a16="http://schemas.microsoft.com/office/drawing/2014/main" id="{89F22DCC-D18F-E223-7F7A-586D07FBE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438400"/>
            <a:ext cx="4470400" cy="4023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 y="762000"/>
            <a:ext cx="8638680" cy="1524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p:txBody>
      </p:sp>
    </p:spTree>
    <p:extLst>
      <p:ext uri="{BB962C8B-B14F-4D97-AF65-F5344CB8AC3E}">
        <p14:creationId xmlns:p14="http://schemas.microsoft.com/office/powerpoint/2010/main" val="17157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a:p>
            <a:pPr marL="285750" indent="-285750">
              <a:buFont typeface="Arial" charset="0"/>
              <a:buChar char="•"/>
            </a:pPr>
            <a:r>
              <a:rPr lang="en-US" sz="2200" dirty="0"/>
              <a:t>We can configure the following settings:</a:t>
            </a:r>
          </a:p>
          <a:p>
            <a:pPr marL="742950" lvl="1" indent="-285750">
              <a:buFont typeface="Arial" charset="0"/>
              <a:buChar char="•"/>
            </a:pPr>
            <a:r>
              <a:rPr lang="en-US" sz="2200" dirty="0"/>
              <a:t>the failure rate threshold above which the </a:t>
            </a:r>
            <a:r>
              <a:rPr lang="en-US" sz="2200" dirty="0" err="1"/>
              <a:t>CircuitBreaker</a:t>
            </a:r>
            <a:r>
              <a:rPr lang="en-US" sz="2200" dirty="0"/>
              <a:t> opens and starts short-circuiting calls</a:t>
            </a:r>
          </a:p>
          <a:p>
            <a:pPr marL="742950" lvl="1" indent="-285750">
              <a:buFont typeface="Arial" charset="0"/>
              <a:buChar char="•"/>
            </a:pPr>
            <a:r>
              <a:rPr lang="en-US" sz="2200" dirty="0"/>
              <a:t>the wait duration which defines how long the </a:t>
            </a:r>
            <a:r>
              <a:rPr lang="en-US" sz="2200" dirty="0" err="1"/>
              <a:t>CircuitBreaker</a:t>
            </a:r>
            <a:r>
              <a:rPr lang="en-US" sz="2200" dirty="0"/>
              <a:t> should stay open before it switches to half open</a:t>
            </a:r>
          </a:p>
          <a:p>
            <a:pPr marL="742950" lvl="1" indent="-285750">
              <a:buFont typeface="Arial" charset="0"/>
              <a:buChar char="•"/>
            </a:pPr>
            <a:r>
              <a:rPr lang="en-US" sz="2200" dirty="0"/>
              <a:t>the size of the ring buffer when the </a:t>
            </a:r>
            <a:r>
              <a:rPr lang="en-US" sz="2200" dirty="0" err="1"/>
              <a:t>CircuitBreaker</a:t>
            </a:r>
            <a:r>
              <a:rPr lang="en-US" sz="2200" dirty="0"/>
              <a:t> is half open or closed</a:t>
            </a:r>
          </a:p>
          <a:p>
            <a:pPr marL="742950" lvl="1" indent="-285750">
              <a:buFont typeface="Arial" charset="0"/>
              <a:buChar char="•"/>
            </a:pPr>
            <a:r>
              <a:rPr lang="en-US" sz="2200" dirty="0"/>
              <a:t>a custom </a:t>
            </a:r>
            <a:r>
              <a:rPr lang="en-US" sz="2200" dirty="0" err="1"/>
              <a:t>CircuitBreakerEventListener</a:t>
            </a:r>
            <a:r>
              <a:rPr lang="en-US" sz="2200" dirty="0"/>
              <a:t> which handles </a:t>
            </a:r>
            <a:r>
              <a:rPr lang="en-US" sz="2200" dirty="0" err="1"/>
              <a:t>CircuitBreaker</a:t>
            </a:r>
            <a:r>
              <a:rPr lang="en-US" sz="2200" dirty="0"/>
              <a:t> events</a:t>
            </a:r>
          </a:p>
          <a:p>
            <a:pPr marL="742950" lvl="1" indent="-285750">
              <a:buFont typeface="Arial" charset="0"/>
              <a:buChar char="•"/>
            </a:pPr>
            <a:r>
              <a:rPr lang="en-US" sz="2200" dirty="0"/>
              <a:t>a custom Predicate which evaluates if an exception should count as a failure and thus increase the failure rate</a:t>
            </a:r>
          </a:p>
        </p:txBody>
      </p:sp>
    </p:spTree>
    <p:extLst>
      <p:ext uri="{BB962C8B-B14F-4D97-AF65-F5344CB8AC3E}">
        <p14:creationId xmlns:p14="http://schemas.microsoft.com/office/powerpoint/2010/main" val="263123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Types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algn="l"/>
            <a:r>
              <a:rPr lang="en-IN" sz="2200" b="1" i="0" dirty="0">
                <a:solidFill>
                  <a:srgbClr val="242424"/>
                </a:solidFill>
                <a:effectLst/>
                <a:latin typeface="Calibri" panose="020F0502020204030204" pitchFamily="34" charset="0"/>
                <a:cs typeface="Calibri" panose="020F0502020204030204" pitchFamily="34" charset="0"/>
              </a:rPr>
              <a:t>Circuit Breaker Type</a:t>
            </a:r>
          </a:p>
          <a:p>
            <a:pPr algn="l"/>
            <a:r>
              <a:rPr lang="en-IN" sz="2200" b="0" i="0" dirty="0">
                <a:solidFill>
                  <a:srgbClr val="242424"/>
                </a:solidFill>
                <a:effectLst/>
                <a:latin typeface="Calibri" panose="020F0502020204030204" pitchFamily="34" charset="0"/>
                <a:cs typeface="Calibri" panose="020F0502020204030204" pitchFamily="34" charset="0"/>
              </a:rPr>
              <a:t>There are 2 types of circuit breaker patterns, </a:t>
            </a: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and </a:t>
            </a:r>
            <a:r>
              <a:rPr lang="en-IN" sz="2200" b="1" i="0" dirty="0">
                <a:solidFill>
                  <a:srgbClr val="242424"/>
                </a:solidFill>
                <a:effectLst/>
                <a:latin typeface="Calibri" panose="020F0502020204030204" pitchFamily="34" charset="0"/>
                <a:cs typeface="Calibri" panose="020F0502020204030204" pitchFamily="34" charset="0"/>
              </a:rPr>
              <a:t>Time-based.</a:t>
            </a:r>
            <a:endParaRPr lang="en-IN" sz="2200" b="0" i="0" dirty="0">
              <a:solidFill>
                <a:srgbClr val="242424"/>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requests have failed or timeout.</a:t>
            </a: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Time-based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time unit has failed or timeout</a:t>
            </a:r>
          </a:p>
          <a:p>
            <a:pPr algn="l">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0" i="0" dirty="0">
                <a:solidFill>
                  <a:srgbClr val="242424"/>
                </a:solidFill>
                <a:effectLst/>
                <a:latin typeface="Calibri" panose="020F0502020204030204" pitchFamily="34" charset="0"/>
                <a:cs typeface="Calibri" panose="020F0502020204030204" pitchFamily="34" charset="0"/>
              </a:rPr>
              <a:t>In both types of circuit breakers, we can determine what the threshold for failure or timeout is. Suppose we specify that the circuit breaker will trip and go to the </a:t>
            </a:r>
            <a:r>
              <a:rPr lang="en-IN" sz="2200" dirty="0">
                <a:solidFill>
                  <a:srgbClr val="242424"/>
                </a:solidFill>
                <a:latin typeface="Calibri" panose="020F0502020204030204" pitchFamily="34" charset="0"/>
                <a:cs typeface="Calibri" panose="020F0502020204030204" pitchFamily="34" charset="0"/>
              </a:rPr>
              <a:t>o</a:t>
            </a:r>
            <a:r>
              <a:rPr lang="en-IN" sz="2200" i="0" dirty="0">
                <a:solidFill>
                  <a:srgbClr val="242424"/>
                </a:solidFill>
                <a:effectLst/>
                <a:latin typeface="Calibri" panose="020F0502020204030204" pitchFamily="34" charset="0"/>
                <a:cs typeface="Calibri" panose="020F0502020204030204" pitchFamily="34" charset="0"/>
              </a:rPr>
              <a:t>pen state</a:t>
            </a:r>
            <a:r>
              <a:rPr lang="en-IN" sz="2200" b="0" i="0" dirty="0">
                <a:solidFill>
                  <a:srgbClr val="242424"/>
                </a:solidFill>
                <a:effectLst/>
                <a:latin typeface="Calibri" panose="020F0502020204030204" pitchFamily="34" charset="0"/>
                <a:cs typeface="Calibri" panose="020F0502020204030204" pitchFamily="34" charset="0"/>
              </a:rPr>
              <a:t> when 50% of the last 20 requests took more than 2s, or for a time-based, we can specify that 50% of the last 60 seconds of requests took more than 5s.</a:t>
            </a:r>
          </a:p>
        </p:txBody>
      </p:sp>
    </p:spTree>
    <p:extLst>
      <p:ext uri="{BB962C8B-B14F-4D97-AF65-F5344CB8AC3E}">
        <p14:creationId xmlns:p14="http://schemas.microsoft.com/office/powerpoint/2010/main" val="154834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3416320"/>
          </a:xfrm>
          <a:prstGeom prst="rect">
            <a:avLst/>
          </a:prstGeom>
          <a:noFill/>
        </p:spPr>
        <p:txBody>
          <a:bodyPr wrap="square">
            <a:spAutoFit/>
          </a:bodyPr>
          <a:lstStyle/>
          <a:p>
            <a:r>
              <a:rPr lang="en-IN" b="0" dirty="0">
                <a:solidFill>
                  <a:srgbClr val="569CD6"/>
                </a:solidFill>
                <a:effectLst/>
                <a:latin typeface="Menlo" panose="020B0609030804020204" pitchFamily="49" charset="0"/>
              </a:rPr>
              <a:t>resilience4j</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circuitbreaker</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instances</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example</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failureRateThreshold</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50</a:t>
            </a:r>
            <a:endParaRPr lang="en-IN" b="0" dirty="0">
              <a:solidFill>
                <a:srgbClr val="CCCCCC"/>
              </a:solidFill>
              <a:effectLst/>
              <a:latin typeface="Menlo" panose="020B0609030804020204" pitchFamily="49" charset="0"/>
            </a:endParaRP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waitDurationInOpenState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5s</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permittedNumberOfCallsInHalfOpenState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3</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minimumNumberOfCalls</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slidingWindowType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COUNT_BASED</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eventConsumerBufferSize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registerHealthIndicator</a:t>
            </a:r>
            <a:r>
              <a:rPr lang="en-IN" b="0" dirty="0">
                <a:solidFill>
                  <a:srgbClr val="CCCCCC"/>
                </a:solidFill>
                <a:effectLst/>
                <a:latin typeface="Menlo" panose="020B0609030804020204" pitchFamily="49" charset="0"/>
              </a:rPr>
              <a:t>: </a:t>
            </a:r>
            <a:r>
              <a:rPr lang="en-IN" b="0" dirty="0">
                <a:solidFill>
                  <a:srgbClr val="569CD6"/>
                </a:solidFill>
                <a:effectLst/>
                <a:latin typeface="Menlo" panose="020B0609030804020204" pitchFamily="49" charset="0"/>
              </a:rPr>
              <a:t>true</a:t>
            </a:r>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76206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 shared</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5078313"/>
          </a:xfrm>
          <a:prstGeom prst="rect">
            <a:avLst/>
          </a:prstGeom>
          <a:noFill/>
        </p:spPr>
        <p:txBody>
          <a:bodyPr wrap="square">
            <a:spAutoFit/>
          </a:bodyPr>
          <a:lstStyle/>
          <a:p>
            <a:r>
              <a:rPr lang="en-IN" b="0" i="0" dirty="0">
                <a:solidFill>
                  <a:srgbClr val="75438A"/>
                </a:solidFill>
                <a:effectLst/>
                <a:latin typeface="SFMono-Regular"/>
              </a:rPr>
              <a:t>resilience4j.circuitbreaker</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configs</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default</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100</a:t>
            </a:r>
            <a:r>
              <a:rPr lang="en-IN" b="0" i="0" dirty="0">
                <a:solidFill>
                  <a:srgbClr val="333333"/>
                </a:solidFill>
                <a:effectLst/>
                <a:latin typeface="SFMono-Regular"/>
              </a:rPr>
              <a:t> </a:t>
            </a:r>
            <a:br>
              <a:rPr lang="en-IN" b="0" i="0" dirty="0">
                <a:solidFill>
                  <a:srgbClr val="333333"/>
                </a:solidFill>
                <a:effectLst/>
                <a:latin typeface="SFMono-Regular"/>
              </a:rPr>
            </a:br>
            <a:r>
              <a:rPr lang="en-IN" b="0" i="0" dirty="0">
                <a:solidFill>
                  <a:srgbClr val="333333"/>
                </a:solidFill>
                <a:effectLst/>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10000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failureRateThreshold</a:t>
            </a:r>
            <a:r>
              <a:rPr lang="en-IN" b="0" i="0" dirty="0">
                <a:solidFill>
                  <a:srgbClr val="333333"/>
                </a:solidFill>
                <a:effectLst/>
                <a:latin typeface="SFMono-Regular"/>
              </a:rPr>
              <a:t>: </a:t>
            </a:r>
            <a:r>
              <a:rPr lang="en-IN" b="0" i="0" dirty="0">
                <a:solidFill>
                  <a:srgbClr val="75438A"/>
                </a:solidFill>
                <a:effectLst/>
                <a:latin typeface="SFMono-Regular"/>
              </a:rPr>
              <a:t>60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eventConsumerBufferSize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registerHealthIndicator</a:t>
            </a:r>
            <a:r>
              <a:rPr lang="en-IN" b="0" i="0" dirty="0">
                <a:solidFill>
                  <a:srgbClr val="333333"/>
                </a:solidFill>
                <a:effectLst/>
                <a:latin typeface="SFMono-Regular"/>
              </a:rPr>
              <a:t>: </a:t>
            </a:r>
            <a:r>
              <a:rPr lang="en-IN" b="0" i="0" dirty="0">
                <a:solidFill>
                  <a:srgbClr val="1D75B3"/>
                </a:solidFill>
                <a:effectLst/>
                <a:latin typeface="SFMono-Regular"/>
              </a:rPr>
              <a:t>true</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someShared</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50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instances</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a:solidFill>
                  <a:srgbClr val="75438A"/>
                </a:solidFill>
                <a:effectLst/>
                <a:latin typeface="SFMono-Regular"/>
              </a:rPr>
              <a:t>example</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default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5000</a:t>
            </a:r>
          </a:p>
          <a:p>
            <a:r>
              <a:rPr lang="en-IN" dirty="0">
                <a:solidFill>
                  <a:srgbClr val="75438A"/>
                </a:solidFill>
                <a:latin typeface="SFMono-Regular"/>
              </a:rPr>
              <a:t>      </a:t>
            </a:r>
            <a:r>
              <a:rPr lang="en-IN" b="0" i="0" dirty="0" err="1">
                <a:solidFill>
                  <a:srgbClr val="75438A"/>
                </a:solidFill>
                <a:effectLst/>
                <a:latin typeface="SFMono-Regular"/>
              </a:rPr>
              <a:t>backendB</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a:t>
            </a:r>
            <a:r>
              <a:rPr lang="en-IN" b="0" i="0" dirty="0" err="1">
                <a:solidFill>
                  <a:srgbClr val="333333"/>
                </a:solidFill>
                <a:effectLst/>
                <a:latin typeface="SFMono-Regular"/>
              </a:rPr>
              <a:t>someShared</a:t>
            </a:r>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40133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Configuration(properties)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Can create a shared config then apply to specific instance</a:t>
            </a:r>
          </a:p>
          <a:p>
            <a:pPr algn="l"/>
            <a:endParaRPr lang="en-IN" dirty="0">
              <a:solidFill>
                <a:srgbClr val="242424"/>
              </a:solidFill>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resilience4j.circuitbreaker.configs.shared.register-health-indicator=true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resilience4j.circuitbreaker.configs.shared.sliding-window-type=</a:t>
            </a:r>
            <a:r>
              <a:rPr lang="en-IN" b="0" i="0" dirty="0" err="1">
                <a:solidFill>
                  <a:srgbClr val="242424"/>
                </a:solidFill>
                <a:effectLst/>
                <a:latin typeface="Calibri" panose="020F0502020204030204" pitchFamily="34" charset="0"/>
                <a:cs typeface="Calibri" panose="020F0502020204030204" pitchFamily="34" charset="0"/>
              </a:rPr>
              <a:t>count_based</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resilience4j.circuitbreaker.configs.shared.sliding-window-size=3</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resilience4j.circuitbreaker.configs.shared.failure-rate-threshold=40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resilience4j.circuitbreaker.configs.shared.permitted-number-of-calls-in-half-open-state=1</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resilience4j.circuitbreaker.configs.shared.max-wait-duration-in-half-open-state=10s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resilience4j.circuitbreaker.configs.shared.wait-duration-in-open-state=10s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resilience4j.circuitbreaker.configs.shared.slow-call-duration-threshold=2s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resilience4j.circuitbreaker.configs.shared.writable-stack-trace-enabled=true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resilience4j.circuitbreaker.configs.shared.automatic-transition-from-open-to-half-open-enabled=true</a:t>
            </a:r>
          </a:p>
          <a:p>
            <a:pPr algn="l"/>
            <a:endParaRPr lang="en-IN" b="0" i="0" dirty="0">
              <a:solidFill>
                <a:srgbClr val="242424"/>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Below uses shared config for circuit breaker name “example”</a:t>
            </a: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resilience4j.circuitbreaker.instances.example.base-config=shared</a:t>
            </a:r>
          </a:p>
          <a:p>
            <a:pPr marL="285750" indent="-285750" algn="l">
              <a:buFont typeface="Arial" panose="020B0604020202020204" pitchFamily="34" charset="0"/>
              <a:buChar char="•"/>
            </a:pPr>
            <a:r>
              <a:rPr lang="en-IN" dirty="0">
                <a:solidFill>
                  <a:srgbClr val="242424"/>
                </a:solidFill>
                <a:latin typeface="Calibri" panose="020F0502020204030204" pitchFamily="34" charset="0"/>
                <a:cs typeface="Calibri" panose="020F0502020204030204" pitchFamily="34" charset="0"/>
              </a:rPr>
              <a:t>Can override the shared config properties as follows:</a:t>
            </a:r>
            <a:endParaRPr lang="en-IN" b="0" i="0" dirty="0">
              <a:solidFill>
                <a:srgbClr val="242424"/>
              </a:solidFill>
              <a:effectLst/>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#resilience4j.circuitbreaker.instances.example.slow-call-duration-threshold=1s</a:t>
            </a:r>
          </a:p>
          <a:p>
            <a:pPr algn="l"/>
            <a:endParaRPr lang="en-IN" b="0" i="0" dirty="0">
              <a:solidFill>
                <a:srgbClr val="24242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048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Expose actuator endpoints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n-IN" dirty="0" err="1">
                <a:solidFill>
                  <a:srgbClr val="083080"/>
                </a:solidFill>
                <a:effectLst/>
              </a:rPr>
              <a:t>management.endpoints.web.exposure.include</a:t>
            </a:r>
            <a:r>
              <a:rPr lang="en-IN" dirty="0">
                <a:solidFill>
                  <a:srgbClr val="080808"/>
                </a:solidFill>
                <a:effectLst/>
              </a:rPr>
              <a:t>=</a:t>
            </a:r>
            <a:r>
              <a:rPr lang="en-IN" dirty="0">
                <a:solidFill>
                  <a:srgbClr val="067D17"/>
                </a:solidFill>
                <a:effectLst/>
              </a:rPr>
              <a:t>*</a:t>
            </a:r>
            <a:br>
              <a:rPr lang="en-IN" dirty="0">
                <a:solidFill>
                  <a:srgbClr val="067D17"/>
                </a:solidFill>
                <a:effectLst/>
              </a:rPr>
            </a:br>
            <a:r>
              <a:rPr lang="en-IN" dirty="0" err="1">
                <a:solidFill>
                  <a:srgbClr val="083080"/>
                </a:solidFill>
                <a:effectLst/>
              </a:rPr>
              <a:t>management.endpoint.health.show</a:t>
            </a:r>
            <a:r>
              <a:rPr lang="en-IN" dirty="0">
                <a:solidFill>
                  <a:srgbClr val="083080"/>
                </a:solidFill>
                <a:effectLst/>
              </a:rPr>
              <a:t>-details</a:t>
            </a:r>
            <a:r>
              <a:rPr lang="en-IN" dirty="0">
                <a:solidFill>
                  <a:srgbClr val="080808"/>
                </a:solidFill>
                <a:effectLst/>
              </a:rPr>
              <a:t>=</a:t>
            </a:r>
            <a:r>
              <a:rPr lang="en-IN" dirty="0">
                <a:solidFill>
                  <a:srgbClr val="067D17"/>
                </a:solidFill>
                <a:effectLst/>
              </a:rPr>
              <a:t>always</a:t>
            </a:r>
            <a:br>
              <a:rPr lang="en-IN" dirty="0">
                <a:solidFill>
                  <a:srgbClr val="067D17"/>
                </a:solidFill>
                <a:effectLst/>
              </a:rPr>
            </a:br>
            <a:br>
              <a:rPr lang="en-IN" dirty="0">
                <a:solidFill>
                  <a:srgbClr val="067D17"/>
                </a:solidFill>
                <a:effectLst/>
              </a:rPr>
            </a:br>
            <a:r>
              <a:rPr lang="en-IN" dirty="0" err="1">
                <a:solidFill>
                  <a:srgbClr val="083080"/>
                </a:solidFill>
                <a:effectLst/>
              </a:rPr>
              <a:t>management.health.circuitbreakers.enabled</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err="1">
                <a:solidFill>
                  <a:srgbClr val="083080"/>
                </a:solidFill>
                <a:effectLst/>
              </a:rPr>
              <a:t>management.health.ratelimiters.enabled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br>
              <a:rPr lang="en-IN" dirty="0">
                <a:solidFill>
                  <a:srgbClr val="067D17"/>
                </a:solidFill>
                <a:effectLst/>
              </a:rPr>
            </a:br>
            <a:r>
              <a:rPr lang="en-IN" dirty="0">
                <a:solidFill>
                  <a:srgbClr val="083080"/>
                </a:solidFill>
                <a:effectLst/>
              </a:rPr>
              <a:t>resilience4j.retry.metrics.legacy.enabled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a:solidFill>
                  <a:srgbClr val="083080"/>
                </a:solidFill>
                <a:effectLst/>
              </a:rPr>
              <a:t>resilience4j.retry.metrics.enabled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400838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Properties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Sliding-window-type: specify count-based or time-based circuit breaker type. If count-based, the circuit will trip or move to an open state based on each incoming request.</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Sliding-window-size: use this parameter to record the last N requests to make the circuit breaker trip or open. Ex : 5 requests</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Failure-rate-threshold: it shows the percentage of the total sliding-window-size that fails and will cause the circuit breaker trips to open state. This means, with a configuration of 40%,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Slow-call-rate-threshold: it shows the percentage of the total sliding-window-size that fails which will cause the circuit breaker trips to open state. From the configuration above, it can be seen that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Slow-call-duration-threshold: is the time taken to indicate the received response exceeds this configuration time will be recorded as an error count.</a:t>
            </a:r>
          </a:p>
        </p:txBody>
      </p:sp>
    </p:spTree>
    <p:extLst>
      <p:ext uri="{BB962C8B-B14F-4D97-AF65-F5344CB8AC3E}">
        <p14:creationId xmlns:p14="http://schemas.microsoft.com/office/powerpoint/2010/main" val="341356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Failure rate and slow call rate thresholds</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state of 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changes from CLOSED to OPEN when the failure rate is equal or greater than a configurable threshold. For example when more than 50% of the recorded calls have failed.</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By default all exceptions count as a failure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failure-rate-threshold only counts for an exception that happened. For example runtime exception, business exception, etc.</a:t>
            </a:r>
          </a:p>
          <a:p>
            <a:pPr marL="342900" indent="-342900">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also changes from CLOSED to OPEN when the percentage of slow calls is equal or greater than a configurable threshold. For example when more than 50% of the recorded calls took longer than 5 seconds. This helps to reduce the load on an external system before it is actually unresponsive.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slow-call-rate threshold only count for the "process" that exceeds the limit. For example you set the boundary process to 2s, and the process took more than 2s.</a:t>
            </a:r>
          </a:p>
        </p:txBody>
      </p:sp>
    </p:spTree>
    <p:extLst>
      <p:ext uri="{BB962C8B-B14F-4D97-AF65-F5344CB8AC3E}">
        <p14:creationId xmlns:p14="http://schemas.microsoft.com/office/powerpoint/2010/main" val="257061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Circuit Breakers</a:t>
            </a:r>
          </a:p>
          <a:p>
            <a:pPr marL="742950" lvl="1" indent="-285750">
              <a:buFont typeface="Arial" charset="0"/>
              <a:buChar char="•"/>
            </a:pPr>
            <a:r>
              <a:rPr lang="en-US" sz="2200" dirty="0"/>
              <a:t>Resilience4j</a:t>
            </a:r>
          </a:p>
          <a:p>
            <a:pPr marL="742950" lvl="1" indent="-285750">
              <a:buFont typeface="Arial" charset="0"/>
              <a:buChar char="•"/>
            </a:pPr>
            <a:r>
              <a:rPr lang="en-US" sz="2200" dirty="0" err="1"/>
              <a:t>Hystrix</a:t>
            </a:r>
            <a:endParaRPr lang="en-US" sz="2200" dirty="0"/>
          </a:p>
          <a:p>
            <a:pPr marL="285750" indent="-285750">
              <a:buFont typeface="Arial" charset="0"/>
              <a:buChar char="•"/>
            </a:pPr>
            <a:r>
              <a:rPr lang="en-US" sz="2200" dirty="0"/>
              <a:t>Config Server and Client</a:t>
            </a:r>
          </a:p>
          <a:p>
            <a:pPr marL="285750" indent="-285750">
              <a:buFont typeface="Arial" charset="0"/>
              <a:buChar char="•"/>
            </a:pPr>
            <a:endParaRPr lang="en-US" sz="2200" dirty="0"/>
          </a:p>
        </p:txBody>
      </p:sp>
    </p:spTree>
    <p:extLst>
      <p:ext uri="{BB962C8B-B14F-4D97-AF65-F5344CB8AC3E}">
        <p14:creationId xmlns:p14="http://schemas.microsoft.com/office/powerpoint/2010/main" val="186954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URL To Test</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hlinkClick r:id="rId3"/>
              </a:rPr>
              <a:t>Normal</a:t>
            </a:r>
            <a:br>
              <a:rPr lang="en-IN" sz="2200" dirty="0">
                <a:solidFill>
                  <a:srgbClr val="242424"/>
                </a:solidFill>
                <a:latin typeface="Calibri" panose="020F0502020204030204" pitchFamily="34" charset="0"/>
                <a:cs typeface="Calibri" panose="020F0502020204030204" pitchFamily="34" charset="0"/>
                <a:hlinkClick r:id="rId3"/>
              </a:rPr>
            </a:br>
            <a:r>
              <a:rPr lang="en-IN" sz="2200" dirty="0">
                <a:solidFill>
                  <a:srgbClr val="242424"/>
                </a:solidFill>
                <a:latin typeface="Calibri" panose="020F0502020204030204" pitchFamily="34" charset="0"/>
                <a:cs typeface="Calibri" panose="020F0502020204030204" pitchFamily="34" charset="0"/>
                <a:hlinkClick r:id="rId3"/>
              </a:rPr>
              <a:t>http://localhost:8080/api/circuit-breaker</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Sliding window</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4"/>
              </a:rPr>
              <a:t>http://localhost:8080/api/circuit-breaker/id/10</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5"/>
              </a:rPr>
              <a:t>http://localhost:8080/api/circuit-breaker/id/1</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 Rate</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rPr>
              <a:t>http://localhost:8080/</a:t>
            </a:r>
            <a:r>
              <a:rPr lang="en-IN" sz="2200" dirty="0" err="1">
                <a:solidFill>
                  <a:srgbClr val="242424"/>
                </a:solidFill>
                <a:latin typeface="Calibri" panose="020F0502020204030204" pitchFamily="34" charset="0"/>
                <a:cs typeface="Calibri" panose="020F0502020204030204" pitchFamily="34" charset="0"/>
              </a:rPr>
              <a:t>api</a:t>
            </a:r>
            <a:r>
              <a:rPr lang="en-IN" sz="2200" dirty="0">
                <a:solidFill>
                  <a:srgbClr val="242424"/>
                </a:solidFill>
                <a:latin typeface="Calibri" panose="020F0502020204030204" pitchFamily="34" charset="0"/>
                <a:cs typeface="Calibri" panose="020F0502020204030204" pitchFamily="34" charset="0"/>
              </a:rPr>
              <a:t>/circuit-breaker/10</a:t>
            </a:r>
          </a:p>
        </p:txBody>
      </p:sp>
    </p:spTree>
    <p:extLst>
      <p:ext uri="{BB962C8B-B14F-4D97-AF65-F5344CB8AC3E}">
        <p14:creationId xmlns:p14="http://schemas.microsoft.com/office/powerpoint/2010/main" val="367942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amount of time spent calling a remote service using the </a:t>
            </a:r>
            <a:r>
              <a:rPr lang="en-US" sz="2200" dirty="0" err="1"/>
              <a:t>TimeLimiter</a:t>
            </a:r>
            <a:r>
              <a:rPr lang="en-US" sz="2200" dirty="0"/>
              <a:t>.</a:t>
            </a:r>
          </a:p>
          <a:p>
            <a:pPr marL="285750" indent="-285750">
              <a:buFont typeface="Arial" charset="0"/>
              <a:buChar char="•"/>
            </a:pPr>
            <a:r>
              <a:rPr lang="en-US" sz="2200" dirty="0"/>
              <a:t>Set a threshold timeout value for async calls made to external systems.</a:t>
            </a:r>
          </a:p>
          <a:p>
            <a:pPr marL="285750" indent="-285750">
              <a:buFont typeface="Arial" charset="0"/>
              <a:buChar char="•"/>
            </a:pPr>
            <a:r>
              <a:rPr lang="en-US" sz="2200" dirty="0" err="1"/>
              <a:t>Timelimiter</a:t>
            </a:r>
            <a:r>
              <a:rPr lang="en-US" sz="2200" dirty="0"/>
              <a:t> aspect is only applicable for reactive methods or Completable futures</a:t>
            </a:r>
          </a:p>
        </p:txBody>
      </p:sp>
      <p:sp>
        <p:nvSpPr>
          <p:cNvPr id="5" name="TextBox 4">
            <a:extLst>
              <a:ext uri="{FF2B5EF4-FFF2-40B4-BE49-F238E27FC236}">
                <a16:creationId xmlns:a16="http://schemas.microsoft.com/office/drawing/2014/main" id="{91CC83F4-4530-F0D4-8F40-5BC3C3434734}"/>
              </a:ext>
            </a:extLst>
          </p:cNvPr>
          <p:cNvSpPr txBox="1"/>
          <p:nvPr/>
        </p:nvSpPr>
        <p:spPr>
          <a:xfrm>
            <a:off x="1281360" y="3429000"/>
            <a:ext cx="6400800" cy="1477328"/>
          </a:xfrm>
          <a:prstGeom prst="rect">
            <a:avLst/>
          </a:prstGeom>
          <a:noFill/>
        </p:spPr>
        <p:txBody>
          <a:bodyPr wrap="square">
            <a:spAutoFit/>
          </a:bodyPr>
          <a:lstStyle/>
          <a:p>
            <a:r>
              <a:rPr lang="en-IN" dirty="0">
                <a:solidFill>
                  <a:srgbClr val="083080"/>
                </a:solidFill>
                <a:effectLst/>
              </a:rPr>
              <a:t>resilience4j.timelimiter.configs.shared.timeout-duration</a:t>
            </a:r>
            <a:r>
              <a:rPr lang="en-IN" dirty="0">
                <a:solidFill>
                  <a:srgbClr val="080808"/>
                </a:solidFill>
                <a:effectLst/>
              </a:rPr>
              <a:t>=</a:t>
            </a:r>
            <a:r>
              <a:rPr lang="en-IN" dirty="0">
                <a:solidFill>
                  <a:srgbClr val="067D17"/>
                </a:solidFill>
                <a:effectLst/>
              </a:rPr>
              <a:t>2s</a:t>
            </a:r>
            <a:br>
              <a:rPr lang="en-IN" dirty="0">
                <a:solidFill>
                  <a:srgbClr val="067D17"/>
                </a:solidFill>
                <a:effectLst/>
              </a:rPr>
            </a:br>
            <a:r>
              <a:rPr lang="en-IN" dirty="0">
                <a:solidFill>
                  <a:srgbClr val="083080"/>
                </a:solidFill>
                <a:effectLst/>
              </a:rPr>
              <a:t>resilience4j.timelimiter.configs.shared.cancel-running-future</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a:solidFill>
                  <a:srgbClr val="083080"/>
                </a:solidFill>
                <a:effectLst/>
              </a:rPr>
              <a:t>resilience4j.timelimiter.instances.example.base-config</a:t>
            </a:r>
            <a:r>
              <a:rPr lang="en-IN" dirty="0">
                <a:solidFill>
                  <a:srgbClr val="080808"/>
                </a:solidFill>
                <a:effectLst/>
              </a:rPr>
              <a:t>=</a:t>
            </a:r>
            <a:r>
              <a:rPr lang="en-IN" dirty="0">
                <a:solidFill>
                  <a:srgbClr val="067D17"/>
                </a:solidFill>
                <a:effectLst/>
              </a:rPr>
              <a:t>shared</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204552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We can automatically retry a failed call using the Retry API:</a:t>
            </a:r>
          </a:p>
          <a:p>
            <a:pPr marL="285750" indent="-285750">
              <a:buFont typeface="Arial" charset="0"/>
              <a:buChar char="•"/>
            </a:pPr>
            <a:r>
              <a:rPr lang="en-US" sz="2200" dirty="0"/>
              <a:t>We can also configure the following:</a:t>
            </a:r>
          </a:p>
          <a:p>
            <a:pPr marL="742950" lvl="1" indent="-285750">
              <a:buFont typeface="Arial" charset="0"/>
              <a:buChar char="•"/>
            </a:pPr>
            <a:r>
              <a:rPr lang="en-US" sz="2200" dirty="0"/>
              <a:t>the max attempts number</a:t>
            </a:r>
          </a:p>
          <a:p>
            <a:pPr marL="742950" lvl="1" indent="-285750">
              <a:buFont typeface="Arial" charset="0"/>
              <a:buChar char="•"/>
            </a:pPr>
            <a:r>
              <a:rPr lang="en-US" sz="2200" dirty="0"/>
              <a:t>the wait duration before retries</a:t>
            </a:r>
          </a:p>
          <a:p>
            <a:pPr marL="742950" lvl="1" indent="-285750">
              <a:buFont typeface="Arial" charset="0"/>
              <a:buChar char="•"/>
            </a:pPr>
            <a:r>
              <a:rPr lang="en-US" sz="2200" dirty="0"/>
              <a:t>a custom function to modify the waiting interval after a failure</a:t>
            </a:r>
          </a:p>
          <a:p>
            <a:pPr marL="742950" lvl="1" indent="-285750">
              <a:buFont typeface="Arial" charset="0"/>
              <a:buChar char="•"/>
            </a:pPr>
            <a:r>
              <a:rPr lang="en-US" sz="2200" dirty="0"/>
              <a:t>a custom Predicate which evaluates if an exception should result in retrying the call</a:t>
            </a:r>
          </a:p>
          <a:p>
            <a:pPr marL="285750" indent="-285750">
              <a:buFont typeface="Arial" charset="0"/>
              <a:buChar char="•"/>
            </a:pPr>
            <a:endParaRPr lang="en-US" sz="2200" dirty="0"/>
          </a:p>
        </p:txBody>
      </p:sp>
      <p:sp>
        <p:nvSpPr>
          <p:cNvPr id="7" name="TextBox 6">
            <a:extLst>
              <a:ext uri="{FF2B5EF4-FFF2-40B4-BE49-F238E27FC236}">
                <a16:creationId xmlns:a16="http://schemas.microsoft.com/office/drawing/2014/main" id="{C67FBCB3-AC1D-D067-97A2-614A2B3F9319}"/>
              </a:ext>
            </a:extLst>
          </p:cNvPr>
          <p:cNvSpPr txBox="1"/>
          <p:nvPr/>
        </p:nvSpPr>
        <p:spPr>
          <a:xfrm>
            <a:off x="2261940" y="3434443"/>
            <a:ext cx="4572000" cy="2862322"/>
          </a:xfrm>
          <a:prstGeom prst="rect">
            <a:avLst/>
          </a:prstGeom>
          <a:noFill/>
        </p:spPr>
        <p:txBody>
          <a:bodyPr wrap="square">
            <a:spAutoFit/>
          </a:bodyPr>
          <a:lstStyle/>
          <a:p>
            <a:r>
              <a:rPr lang="en-IN" dirty="0">
                <a:solidFill>
                  <a:srgbClr val="0033B3"/>
                </a:solidFill>
                <a:effectLst/>
              </a:rPr>
              <a:t>resilience4j</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retry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instances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retryApi</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maxAttempts</a:t>
            </a:r>
            <a:r>
              <a:rPr lang="en-IN" dirty="0">
                <a:solidFill>
                  <a:srgbClr val="080808"/>
                </a:solidFill>
                <a:effectLst/>
              </a:rPr>
              <a:t>: 3</a:t>
            </a:r>
            <a:br>
              <a:rPr lang="en-IN" dirty="0">
                <a:solidFill>
                  <a:srgbClr val="080808"/>
                </a:solidFill>
                <a:effectLst/>
              </a:rPr>
            </a:br>
            <a:r>
              <a:rPr lang="en-IN" dirty="0">
                <a:solidFill>
                  <a:srgbClr val="080808"/>
                </a:solidFill>
                <a:effectLst/>
              </a:rPr>
              <a:t>        </a:t>
            </a:r>
            <a:r>
              <a:rPr lang="en-IN" dirty="0" err="1">
                <a:solidFill>
                  <a:srgbClr val="0033B3"/>
                </a:solidFill>
                <a:effectLst/>
              </a:rPr>
              <a:t>waitDuration</a:t>
            </a:r>
            <a:r>
              <a:rPr lang="en-IN" dirty="0">
                <a:solidFill>
                  <a:srgbClr val="080808"/>
                </a:solidFill>
                <a:effectLst/>
              </a:rPr>
              <a:t>: 1s</a:t>
            </a:r>
            <a:br>
              <a:rPr lang="en-IN" dirty="0">
                <a:solidFill>
                  <a:srgbClr val="080808"/>
                </a:solidFill>
                <a:effectLst/>
              </a:rPr>
            </a:br>
            <a:r>
              <a:rPr lang="en-IN" dirty="0">
                <a:solidFill>
                  <a:srgbClr val="080808"/>
                </a:solidFill>
                <a:effectLst/>
              </a:rPr>
              <a:t>    </a:t>
            </a:r>
            <a:r>
              <a:rPr lang="en-IN" dirty="0">
                <a:solidFill>
                  <a:srgbClr val="0033B3"/>
                </a:solidFill>
                <a:effectLst/>
              </a:rPr>
              <a:t>metrics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br>
              <a:rPr lang="en-IN" dirty="0">
                <a:solidFill>
                  <a:srgbClr val="080808"/>
                </a:solidFill>
                <a:effectLst/>
              </a:rPr>
            </a:br>
            <a:r>
              <a:rPr lang="en-IN" dirty="0">
                <a:solidFill>
                  <a:srgbClr val="080808"/>
                </a:solidFill>
                <a:effectLst/>
              </a:rPr>
              <a:t>      </a:t>
            </a:r>
            <a:r>
              <a:rPr lang="en-IN" dirty="0">
                <a:solidFill>
                  <a:srgbClr val="0033B3"/>
                </a:solidFill>
                <a:effectLst/>
              </a:rPr>
              <a:t>legacy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p>
        </p:txBody>
      </p:sp>
    </p:spTree>
    <p:extLst>
      <p:ext uri="{BB962C8B-B14F-4D97-AF65-F5344CB8AC3E}">
        <p14:creationId xmlns:p14="http://schemas.microsoft.com/office/powerpoint/2010/main" val="1377373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this functionality allows limiting access to some service. </a:t>
            </a:r>
          </a:p>
          <a:p>
            <a:pPr marL="285750" indent="-285750">
              <a:buFont typeface="Arial" charset="0"/>
              <a:buChar char="•"/>
            </a:pPr>
            <a:r>
              <a:rPr lang="en-US" sz="2200" dirty="0"/>
              <a:t>Its API is very similar to </a:t>
            </a:r>
            <a:r>
              <a:rPr lang="en-US" sz="2200" dirty="0" err="1"/>
              <a:t>CircuitBreaker's</a:t>
            </a:r>
            <a:r>
              <a:rPr lang="en-US" sz="2200" dirty="0"/>
              <a:t> – there are Registry, </a:t>
            </a:r>
            <a:r>
              <a:rPr lang="en-US" sz="2200" dirty="0" err="1"/>
              <a:t>Config</a:t>
            </a:r>
            <a:r>
              <a:rPr lang="en-US" sz="2200" dirty="0"/>
              <a:t> and Limiter classes.</a:t>
            </a:r>
          </a:p>
          <a:p>
            <a:pPr marL="285750" indent="-285750">
              <a:buFont typeface="Arial" charset="0"/>
              <a:buChar char="•"/>
            </a:pPr>
            <a:r>
              <a:rPr lang="en-US" sz="2400" dirty="0"/>
              <a:t>We can configure parameters like:</a:t>
            </a:r>
          </a:p>
          <a:p>
            <a:pPr marL="742950" lvl="1" indent="-285750">
              <a:buFont typeface="Arial" charset="0"/>
              <a:buChar char="•"/>
            </a:pPr>
            <a:r>
              <a:rPr lang="en-US" sz="2400" dirty="0"/>
              <a:t>the period of the limit refresh</a:t>
            </a:r>
          </a:p>
          <a:p>
            <a:pPr marL="742950" lvl="1" indent="-285750">
              <a:buFont typeface="Arial" charset="0"/>
              <a:buChar char="•"/>
            </a:pPr>
            <a:r>
              <a:rPr lang="en-US" sz="2400" dirty="0"/>
              <a:t>the permissions limit for the refresh period</a:t>
            </a:r>
          </a:p>
          <a:p>
            <a:pPr marL="742950" lvl="1" indent="-285750">
              <a:buFont typeface="Arial" charset="0"/>
              <a:buChar char="•"/>
            </a:pPr>
            <a:r>
              <a:rPr lang="en-US" sz="2400" dirty="0"/>
              <a:t>the default wait for permission duration</a:t>
            </a:r>
          </a:p>
          <a:p>
            <a:pPr marL="285750" indent="-285750">
              <a:buFont typeface="Arial" charset="0"/>
              <a:buChar char="•"/>
            </a:pPr>
            <a:endParaRPr lang="en-US" sz="2200" dirty="0"/>
          </a:p>
        </p:txBody>
      </p:sp>
    </p:spTree>
    <p:extLst>
      <p:ext uri="{BB962C8B-B14F-4D97-AF65-F5344CB8AC3E}">
        <p14:creationId xmlns:p14="http://schemas.microsoft.com/office/powerpoint/2010/main" val="221316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BulkHead</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number of concurrent calls to a particular service.</a:t>
            </a:r>
          </a:p>
          <a:p>
            <a:pPr marL="285750" indent="-285750">
              <a:buFont typeface="Arial" charset="0"/>
              <a:buChar char="•"/>
            </a:pPr>
            <a:r>
              <a:rPr lang="en-US" sz="2200" dirty="0"/>
              <a:t>We can configure the following settings:</a:t>
            </a:r>
          </a:p>
          <a:p>
            <a:pPr marL="285750" indent="-285750">
              <a:buFont typeface="Arial" charset="0"/>
              <a:buChar char="•"/>
            </a:pPr>
            <a:r>
              <a:rPr lang="en-US" sz="2200" dirty="0"/>
              <a:t>the max amount of parallel executions allowed by the bulkhead</a:t>
            </a:r>
          </a:p>
          <a:p>
            <a:pPr marL="285750" indent="-285750">
              <a:buFont typeface="Arial" charset="0"/>
              <a:buChar char="•"/>
            </a:pPr>
            <a:r>
              <a:rPr lang="en-US" sz="2200" dirty="0"/>
              <a:t>the max amount of time a thread will wait for when attempting to enter a saturated bulkhead</a:t>
            </a:r>
          </a:p>
          <a:p>
            <a:pPr marL="285750" indent="-285750">
              <a:buFont typeface="Arial" charset="0"/>
              <a:buChar char="•"/>
            </a:pPr>
            <a:endParaRPr lang="en-US" sz="2200" dirty="0"/>
          </a:p>
        </p:txBody>
      </p:sp>
    </p:spTree>
    <p:extLst>
      <p:ext uri="{BB962C8B-B14F-4D97-AF65-F5344CB8AC3E}">
        <p14:creationId xmlns:p14="http://schemas.microsoft.com/office/powerpoint/2010/main" val="150710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Uses Circuit-Breaker pattern</a:t>
            </a:r>
          </a:p>
          <a:p>
            <a:pPr marL="742950" lvl="1" indent="-285750">
              <a:buFont typeface="Arial" charset="0"/>
              <a:buChar char="•"/>
            </a:pPr>
            <a:r>
              <a:rPr lang="en-US" sz="2200" dirty="0"/>
              <a:t>When to break circuit</a:t>
            </a:r>
          </a:p>
          <a:p>
            <a:pPr marL="742950" lvl="1" indent="-285750">
              <a:buFont typeface="Arial" charset="0"/>
              <a:buChar char="•"/>
            </a:pPr>
            <a:r>
              <a:rPr lang="en-US" sz="2200" dirty="0"/>
              <a:t>What to do when circuit breaks</a:t>
            </a:r>
          </a:p>
          <a:p>
            <a:pPr marL="742950" lvl="1" indent="-285750">
              <a:buFont typeface="Arial" charset="0"/>
              <a:buChar char="•"/>
            </a:pPr>
            <a:r>
              <a:rPr lang="en-US" sz="2200" dirty="0"/>
              <a:t>When to resume requests</a:t>
            </a:r>
          </a:p>
          <a:p>
            <a:pPr marL="285750" indent="-285750">
              <a:buFont typeface="Arial" charset="0"/>
              <a:buChar char="•"/>
            </a:pPr>
            <a:r>
              <a:rPr lang="en-US" sz="2200" dirty="0"/>
              <a:t>When we apply a circuit breaker to a method, </a:t>
            </a:r>
            <a:r>
              <a:rPr lang="en-US" sz="2200" dirty="0" err="1"/>
              <a:t>Hystrix</a:t>
            </a:r>
            <a:r>
              <a:rPr lang="en-US" sz="2200" dirty="0"/>
              <a:t> watches for failing calls to that method, and if failures build up to a threshold, </a:t>
            </a:r>
            <a:r>
              <a:rPr lang="en-US" sz="2200" dirty="0" err="1"/>
              <a:t>Hystrix</a:t>
            </a:r>
            <a:r>
              <a:rPr lang="en-US" sz="2200" dirty="0"/>
              <a:t> opens the circuit so that subsequent calls automatically fail. </a:t>
            </a:r>
          </a:p>
          <a:p>
            <a:pPr marL="285750" indent="-285750">
              <a:buFont typeface="Arial" charset="0"/>
              <a:buChar char="•"/>
            </a:pPr>
            <a:r>
              <a:rPr lang="en-US" sz="2200" dirty="0"/>
              <a:t>While the circuit is open, </a:t>
            </a:r>
            <a:r>
              <a:rPr lang="en-US" sz="2200" dirty="0" err="1"/>
              <a:t>Hystrix</a:t>
            </a:r>
            <a:r>
              <a:rPr lang="en-US" sz="2200" dirty="0"/>
              <a:t> redirects calls to the method, and they’re passed on to our specified fallback method.</a:t>
            </a:r>
          </a:p>
          <a:p>
            <a:pPr marL="285750" indent="-285750">
              <a:buFont typeface="Arial" charset="0"/>
              <a:buChar char="•"/>
            </a:pPr>
            <a:r>
              <a:rPr lang="en-US" sz="2200" dirty="0"/>
              <a:t>Looks for any method annotated with the @</a:t>
            </a:r>
            <a:r>
              <a:rPr lang="en-US" sz="2200" dirty="0" err="1"/>
              <a:t>HystrixCommand</a:t>
            </a:r>
            <a:r>
              <a:rPr lang="en-US" sz="2200" dirty="0"/>
              <a:t> annotation, and wraps that method in a proxy connected to a circuit breaker so that </a:t>
            </a:r>
            <a:r>
              <a:rPr lang="en-US" sz="2200" dirty="0" err="1"/>
              <a:t>Hystrix</a:t>
            </a:r>
            <a:r>
              <a:rPr lang="en-US" sz="2200" dirty="0"/>
              <a:t> can monitor it</a:t>
            </a:r>
          </a:p>
        </p:txBody>
      </p:sp>
    </p:spTree>
    <p:extLst>
      <p:ext uri="{BB962C8B-B14F-4D97-AF65-F5344CB8AC3E}">
        <p14:creationId xmlns:p14="http://schemas.microsoft.com/office/powerpoint/2010/main" val="3345486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Example</a:t>
            </a:r>
          </a:p>
        </p:txBody>
      </p:sp>
      <p:sp>
        <p:nvSpPr>
          <p:cNvPr id="45058" name="Content Placeholder 2"/>
          <p:cNvSpPr>
            <a:spLocks noGrp="1"/>
          </p:cNvSpPr>
          <p:nvPr>
            <p:ph idx="1"/>
          </p:nvPr>
        </p:nvSpPr>
        <p:spPr>
          <a:xfrm>
            <a:off x="360363" y="685800"/>
            <a:ext cx="8174037" cy="1447800"/>
          </a:xfrm>
        </p:spPr>
        <p:txBody>
          <a:bodyPr>
            <a:normAutofit fontScale="77500" lnSpcReduction="20000"/>
          </a:bodyPr>
          <a:lstStyle/>
          <a:p>
            <a:pPr marL="342900" indent="-342900">
              <a:buFont typeface="Arial" charset="0"/>
              <a:buChar char="•"/>
            </a:pPr>
            <a:r>
              <a:rPr lang="en-US" altLang="en-US" sz="2200" dirty="0"/>
              <a:t>Add </a:t>
            </a:r>
            <a:r>
              <a:rPr lang="en-US" altLang="en-US" sz="2200" dirty="0" err="1"/>
              <a:t>hystrix</a:t>
            </a:r>
            <a:r>
              <a:rPr lang="en-US" altLang="en-US" sz="2200" dirty="0"/>
              <a:t> dependency</a:t>
            </a:r>
          </a:p>
          <a:p>
            <a:pPr marL="342900" indent="-342900">
              <a:buFont typeface="Arial" charset="0"/>
              <a:buChar char="•"/>
            </a:pPr>
            <a:r>
              <a:rPr lang="en-US" altLang="en-US" sz="2200" dirty="0"/>
              <a:t>Add </a:t>
            </a:r>
            <a:r>
              <a:rPr lang="en-US" sz="2400" dirty="0"/>
              <a:t>@</a:t>
            </a:r>
            <a:r>
              <a:rPr lang="en-US" sz="2400" dirty="0" err="1"/>
              <a:t>EnableCircuitBreaker</a:t>
            </a:r>
            <a:r>
              <a:rPr lang="en-US" sz="2400" dirty="0"/>
              <a:t> to class with main()</a:t>
            </a:r>
          </a:p>
          <a:p>
            <a:pPr marL="342900" indent="-342900">
              <a:buFont typeface="Arial" charset="0"/>
              <a:buChar char="•"/>
            </a:pPr>
            <a:r>
              <a:rPr lang="en-US" sz="2400" dirty="0" err="1"/>
              <a:t>Feign.hystrix.enabled</a:t>
            </a:r>
            <a:r>
              <a:rPr lang="en-US" sz="2400" dirty="0"/>
              <a:t>=true =&gt; to use feign with </a:t>
            </a:r>
            <a:r>
              <a:rPr lang="en-US" sz="2400" dirty="0" err="1"/>
              <a:t>hystrix</a:t>
            </a:r>
            <a:r>
              <a:rPr lang="en-US" sz="2400" dirty="0"/>
              <a:t> and create </a:t>
            </a:r>
            <a:r>
              <a:rPr lang="en-US" sz="2400"/>
              <a:t>a class </a:t>
            </a:r>
            <a:r>
              <a:rPr lang="en-US" sz="2400" dirty="0"/>
              <a:t>that implements the interface and overrides the method to provide the fallback</a:t>
            </a:r>
          </a:p>
          <a:p>
            <a:pPr marL="342900" indent="-342900">
              <a:buFont typeface="Arial" charset="0"/>
              <a:buChar char="•"/>
            </a:pPr>
            <a:r>
              <a:rPr lang="en-US" altLang="en-US" sz="2400" dirty="0"/>
              <a:t>Create a service class as follows:</a:t>
            </a:r>
            <a:endParaRPr lang="en-US" altLang="en-US" sz="2200" dirty="0"/>
          </a:p>
        </p:txBody>
      </p:sp>
      <p:sp>
        <p:nvSpPr>
          <p:cNvPr id="3" name="Rectangle 2"/>
          <p:cNvSpPr/>
          <p:nvPr/>
        </p:nvSpPr>
        <p:spPr>
          <a:xfrm>
            <a:off x="360362" y="2027228"/>
            <a:ext cx="7848600" cy="3416320"/>
          </a:xfrm>
          <a:prstGeom prst="rect">
            <a:avLst/>
          </a:prstGeom>
        </p:spPr>
        <p:txBody>
          <a:bodyPr wrap="square">
            <a:spAutoFit/>
          </a:bodyPr>
          <a:lstStyle/>
          <a:p>
            <a:r>
              <a:rPr lang="en-US" dirty="0">
                <a:solidFill>
                  <a:srgbClr val="646464"/>
                </a:solidFill>
                <a:latin typeface="Calibri" charset="0"/>
                <a:ea typeface="Calibri" charset="0"/>
                <a:cs typeface="Calibri" charset="0"/>
              </a:rPr>
              <a:t>@Service</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GetEmployeeService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RestTemplate</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restTemplate</a:t>
            </a:r>
            <a:r>
              <a:rPr lang="en-US" b="1" u="sng" dirty="0">
                <a:solidFill>
                  <a:srgbClr val="000000"/>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HystrixCommand</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fallbackMethod</a:t>
            </a:r>
            <a:r>
              <a:rPr lang="en-US" dirty="0">
                <a:solidFill>
                  <a:srgbClr val="000000"/>
                </a:solidFill>
                <a:latin typeface="Calibri" charset="0"/>
                <a:ea typeface="Calibri" charset="0"/>
                <a:cs typeface="Calibri" charset="0"/>
              </a:rPr>
              <a:t> = </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consumeEmployeeFallback</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throw</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RuntimeException</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consumeEmployeeFallback</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Employee(0,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360362" y="5721225"/>
            <a:ext cx="3525838" cy="76200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r>
              <a:rPr lang="en-US" altLang="en-US" sz="2200" dirty="0"/>
              <a:t>Update </a:t>
            </a:r>
          </a:p>
          <a:p>
            <a:r>
              <a:rPr lang="en-US" altLang="en-US" sz="2200" dirty="0" err="1"/>
              <a:t>EmployeeConsumerResource</a:t>
            </a:r>
            <a:endParaRPr lang="en-US" altLang="en-US" sz="2200" dirty="0"/>
          </a:p>
        </p:txBody>
      </p:sp>
      <p:sp>
        <p:nvSpPr>
          <p:cNvPr id="4" name="Rectangle 3"/>
          <p:cNvSpPr/>
          <p:nvPr/>
        </p:nvSpPr>
        <p:spPr>
          <a:xfrm>
            <a:off x="3962400" y="5016570"/>
            <a:ext cx="4572000" cy="1754326"/>
          </a:xfrm>
          <a:prstGeom prst="rect">
            <a:avLst/>
          </a:prstGeom>
          <a:ln>
            <a:solidFill>
              <a:schemeClr val="accent1"/>
            </a:solidFill>
          </a:ln>
        </p:spPr>
        <p:txBody>
          <a:bodyPr>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u="sng" dirty="0" err="1">
                <a:solidFill>
                  <a:srgbClr val="000000"/>
                </a:solidFill>
                <a:latin typeface="Calibri" charset="0"/>
                <a:ea typeface="Calibri" charset="0"/>
                <a:cs typeface="Calibri" charset="0"/>
              </a:rPr>
              <a:t>GetEmployeeService</a:t>
            </a:r>
            <a:r>
              <a:rPr lang="en-US" b="1" u="sng"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a:solidFill>
                  <a:srgbClr val="000000"/>
                </a:solidFill>
                <a:latin typeface="Calibri" charset="0"/>
                <a:ea typeface="Calibri" charset="0"/>
                <a:cs typeface="Calibri" charset="0"/>
              </a:rPr>
              <a:t>;</a:t>
            </a: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err="1">
                <a:solidFill>
                  <a:srgbClr val="000000"/>
                </a:solidFill>
                <a:latin typeface="Calibri" charset="0"/>
                <a:ea typeface="Calibri" charset="0"/>
                <a:cs typeface="Calibri" charset="0"/>
              </a:rPr>
              <a:t>.consumeEmployee</a:t>
            </a:r>
            <a:r>
              <a:rPr lang="en-US" b="1" u="sng"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150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Properties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default timeout set to 500ms</a:t>
            </a:r>
          </a:p>
          <a:p>
            <a:pPr marL="285750" indent="-285750">
              <a:buFont typeface="Arial" charset="0"/>
              <a:buChar char="•"/>
            </a:pPr>
            <a:r>
              <a:rPr lang="en-US" sz="2200" dirty="0"/>
              <a:t>This timeout can be increased by adding custom </a:t>
            </a:r>
            <a:r>
              <a:rPr lang="en-US" sz="2200" dirty="0" err="1"/>
              <a:t>commandProperties</a:t>
            </a:r>
            <a:r>
              <a:rPr lang="en-US" sz="2200" dirty="0"/>
              <a:t>.</a:t>
            </a:r>
          </a:p>
          <a:p>
            <a:pPr marL="285750" indent="-285750">
              <a:buFont typeface="Arial" charset="0"/>
              <a:buChar char="•"/>
            </a:pP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"2000") })</a:t>
            </a:r>
          </a:p>
          <a:p>
            <a:pPr marL="285750" indent="-285750">
              <a:buFont typeface="Arial" charset="0"/>
              <a:buChar char="•"/>
            </a:pPr>
            <a:r>
              <a:rPr lang="en-US" sz="2200" dirty="0"/>
              <a:t>configure our </a:t>
            </a:r>
            <a:r>
              <a:rPr lang="en-US" sz="2200" dirty="0" err="1"/>
              <a:t>Hystrix</a:t>
            </a:r>
            <a:r>
              <a:rPr lang="en-US" sz="2200" dirty="0"/>
              <a:t> not to invoke the fallback method for some custom exceptions which needs to be propagated to the client.</a:t>
            </a:r>
            <a:br>
              <a:rPr lang="en-US" sz="2200" dirty="0"/>
            </a:b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"3000") }, </a:t>
            </a:r>
            <a:r>
              <a:rPr lang="en-US" sz="2200" dirty="0" err="1"/>
              <a:t>ignoreExceptions</a:t>
            </a:r>
            <a:r>
              <a:rPr lang="en-US" sz="2200" dirty="0"/>
              <a:t> = {</a:t>
            </a:r>
            <a:r>
              <a:rPr lang="en-US" sz="2200" dirty="0" err="1"/>
              <a:t>CustomException.class</a:t>
            </a:r>
            <a:r>
              <a:rPr lang="en-US" sz="2200" dirty="0"/>
              <a:t>})</a:t>
            </a:r>
          </a:p>
        </p:txBody>
      </p:sp>
      <p:sp>
        <p:nvSpPr>
          <p:cNvPr id="4" name="Rectangle 3">
            <a:extLst>
              <a:ext uri="{FF2B5EF4-FFF2-40B4-BE49-F238E27FC236}">
                <a16:creationId xmlns:a16="http://schemas.microsoft.com/office/drawing/2014/main" id="{11BF76F0-3738-5F41-8B04-0774C16F2776}"/>
              </a:ext>
            </a:extLst>
          </p:cNvPr>
          <p:cNvSpPr/>
          <p:nvPr/>
        </p:nvSpPr>
        <p:spPr>
          <a:xfrm>
            <a:off x="990600" y="5410200"/>
            <a:ext cx="5562600" cy="369332"/>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/wiki/Configuration</a:t>
            </a:r>
          </a:p>
        </p:txBody>
      </p:sp>
      <p:sp>
        <p:nvSpPr>
          <p:cNvPr id="5" name="Rectangle 4">
            <a:extLst>
              <a:ext uri="{FF2B5EF4-FFF2-40B4-BE49-F238E27FC236}">
                <a16:creationId xmlns:a16="http://schemas.microsoft.com/office/drawing/2014/main" id="{E8A5A602-26A4-F247-B276-0D41F854D8AC}"/>
              </a:ext>
            </a:extLst>
          </p:cNvPr>
          <p:cNvSpPr/>
          <p:nvPr/>
        </p:nvSpPr>
        <p:spPr>
          <a:xfrm>
            <a:off x="276720" y="5925234"/>
            <a:ext cx="8410079" cy="646331"/>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/tree/master/</a:t>
            </a:r>
            <a:r>
              <a:rPr lang="en-US" dirty="0" err="1"/>
              <a:t>hystrix-contrib</a:t>
            </a:r>
            <a:r>
              <a:rPr lang="en-US" dirty="0"/>
              <a:t>/</a:t>
            </a:r>
            <a:r>
              <a:rPr lang="en-US" dirty="0" err="1"/>
              <a:t>hystrix-javanica#configuration</a:t>
            </a:r>
            <a:endParaRPr lang="en-US" dirty="0"/>
          </a:p>
        </p:txBody>
      </p:sp>
    </p:spTree>
    <p:extLst>
      <p:ext uri="{BB962C8B-B14F-4D97-AF65-F5344CB8AC3E}">
        <p14:creationId xmlns:p14="http://schemas.microsoft.com/office/powerpoint/2010/main" val="1860728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err="1"/>
              <a:t>Hystrix</a:t>
            </a:r>
            <a:r>
              <a:rPr lang="en-US" dirty="0"/>
              <a:t> Dashboard</a:t>
            </a:r>
          </a:p>
        </p:txBody>
      </p:sp>
      <p:sp>
        <p:nvSpPr>
          <p:cNvPr id="43010" name="Content Placeholder 2"/>
          <p:cNvSpPr>
            <a:spLocks noGrp="1"/>
          </p:cNvSpPr>
          <p:nvPr>
            <p:ph idx="1"/>
          </p:nvPr>
        </p:nvSpPr>
        <p:spPr>
          <a:xfrm>
            <a:off x="360363" y="838200"/>
            <a:ext cx="8250237" cy="5562600"/>
          </a:xfrm>
        </p:spPr>
        <p:txBody>
          <a:bodyPr/>
          <a:lstStyle/>
          <a:p>
            <a:pPr marL="342900" indent="-342900">
              <a:buFont typeface="Arial" charset="0"/>
              <a:buChar char="•"/>
            </a:pPr>
            <a:r>
              <a:rPr lang="en-US" altLang="en-US" sz="2200" dirty="0" err="1"/>
              <a:t>Hystrix</a:t>
            </a:r>
            <a:r>
              <a:rPr lang="en-US" altLang="en-US" sz="2200" dirty="0"/>
              <a:t> provides with </a:t>
            </a:r>
            <a:r>
              <a:rPr lang="en-US" altLang="en-US" sz="2200" dirty="0" err="1"/>
              <a:t>hystrix</a:t>
            </a:r>
            <a:r>
              <a:rPr lang="en-US" altLang="en-US" sz="2200" dirty="0"/>
              <a:t> streams and </a:t>
            </a:r>
            <a:r>
              <a:rPr lang="en-US" altLang="en-US" sz="2200" dirty="0" err="1"/>
              <a:t>hystrix</a:t>
            </a:r>
            <a:r>
              <a:rPr lang="en-US" altLang="en-US" sz="2200" dirty="0"/>
              <a:t> dashboard</a:t>
            </a:r>
          </a:p>
          <a:p>
            <a:pPr marL="342900" indent="-342900">
              <a:buFont typeface="Arial" charset="0"/>
              <a:buChar char="•"/>
            </a:pPr>
            <a:r>
              <a:rPr lang="en-US" altLang="en-US" sz="2200" dirty="0"/>
              <a:t>Add </a:t>
            </a:r>
            <a:r>
              <a:rPr lang="en-US" altLang="en-US" sz="2200" dirty="0" err="1"/>
              <a:t>hystrix</a:t>
            </a:r>
            <a:r>
              <a:rPr lang="en-US" altLang="en-US" sz="2200" dirty="0"/>
              <a:t>-dashboard and actuator dependency</a:t>
            </a:r>
          </a:p>
          <a:p>
            <a:pPr marL="342900" indent="-342900">
              <a:buFont typeface="Arial" charset="0"/>
              <a:buChar char="•"/>
            </a:pPr>
            <a:r>
              <a:rPr lang="en-US" altLang="en-US" sz="2200" dirty="0"/>
              <a:t>It provides a web application that displays different circuit breakers, circuits open/closed, number of requests coming, timeouts </a:t>
            </a:r>
            <a:r>
              <a:rPr lang="en-US" altLang="en-US" sz="2200" dirty="0" err="1"/>
              <a:t>ets</a:t>
            </a:r>
            <a:r>
              <a:rPr lang="en-US" altLang="en-US" sz="2200" dirty="0"/>
              <a:t>.</a:t>
            </a:r>
          </a:p>
          <a:p>
            <a:pPr marL="342900" indent="-342900">
              <a:buFont typeface="Arial" charset="0"/>
              <a:buChar char="•"/>
            </a:pPr>
            <a:r>
              <a:rPr lang="en-US" altLang="en-US" sz="2200" dirty="0"/>
              <a:t>To enable dashboard, add @</a:t>
            </a:r>
            <a:r>
              <a:rPr lang="en-US" altLang="en-US" sz="2200" dirty="0" err="1"/>
              <a:t>EnableHystrixDashboard</a:t>
            </a:r>
            <a:r>
              <a:rPr lang="en-US" altLang="en-US" sz="2200" dirty="0"/>
              <a:t> on the </a:t>
            </a:r>
            <a:r>
              <a:rPr lang="en-US" altLang="en-US" sz="2200" dirty="0" err="1"/>
              <a:t>clas</a:t>
            </a:r>
            <a:r>
              <a:rPr lang="en-US" altLang="en-US" sz="2200" dirty="0"/>
              <a:t> with main()</a:t>
            </a:r>
          </a:p>
          <a:p>
            <a:pPr marL="342900" indent="-342900">
              <a:buFont typeface="Arial" charset="0"/>
              <a:buChar char="•"/>
            </a:pPr>
            <a:r>
              <a:rPr lang="en-US" altLang="en-US" sz="2200" dirty="0"/>
              <a:t>Under </a:t>
            </a:r>
            <a:r>
              <a:rPr lang="en-US" altLang="en-US" sz="2200" dirty="0" err="1"/>
              <a:t>application.properties</a:t>
            </a:r>
            <a:r>
              <a:rPr lang="en-US" altLang="en-US" sz="2200" dirty="0"/>
              <a:t> add :</a:t>
            </a:r>
            <a:br>
              <a:rPr lang="en-US" altLang="en-US" sz="2200" dirty="0"/>
            </a:br>
            <a:r>
              <a:rPr lang="en-US" sz="2400" dirty="0"/>
              <a:t> </a:t>
            </a:r>
            <a:r>
              <a:rPr lang="en-US" sz="2400" dirty="0" err="1"/>
              <a:t>management.endpoints.web.exposure.include</a:t>
            </a:r>
            <a:r>
              <a:rPr lang="en-US" sz="2400" dirty="0"/>
              <a:t>=*</a:t>
            </a:r>
            <a:br>
              <a:rPr lang="en-US" sz="2400" dirty="0"/>
            </a:br>
            <a:r>
              <a:rPr lang="en-US" sz="2400" dirty="0" err="1"/>
              <a:t>hystrix.dashboard.proxyStreamAllowList</a:t>
            </a:r>
            <a:r>
              <a:rPr lang="en-US" sz="2400" dirty="0"/>
              <a:t>=*</a:t>
            </a:r>
          </a:p>
          <a:p>
            <a:pPr marL="342900" indent="-342900">
              <a:buFont typeface="Arial" charset="0"/>
              <a:buChar char="•"/>
            </a:pPr>
            <a:r>
              <a:rPr lang="en-US" altLang="en-US" sz="2200" dirty="0"/>
              <a:t>Run the application and access the dashboard at</a:t>
            </a:r>
            <a:br>
              <a:rPr lang="en-US" altLang="en-US" sz="2200" dirty="0"/>
            </a:br>
            <a:r>
              <a:rPr lang="en-US" sz="2400" dirty="0">
                <a:hlinkClick r:id="rId3"/>
              </a:rPr>
              <a:t> http://localhost:8080/hystrix</a:t>
            </a:r>
            <a:endParaRPr lang="en-US" sz="2400" dirty="0"/>
          </a:p>
          <a:p>
            <a:pPr marL="342900" indent="-342900">
              <a:buFont typeface="Arial" charset="0"/>
              <a:buChar char="•"/>
            </a:pPr>
            <a:r>
              <a:rPr lang="en-US" altLang="en-US" sz="2400" dirty="0"/>
              <a:t>Provide the link to </a:t>
            </a:r>
            <a:r>
              <a:rPr lang="en-US" altLang="en-US" sz="2400" dirty="0" err="1"/>
              <a:t>hystrix</a:t>
            </a:r>
            <a:r>
              <a:rPr lang="en-US" altLang="en-US" sz="2400" dirty="0"/>
              <a:t> stream to this dashboard</a:t>
            </a:r>
            <a:br>
              <a:rPr lang="en-US" altLang="en-US" sz="2400" dirty="0"/>
            </a:br>
            <a:r>
              <a:rPr lang="en-US" altLang="en-US" sz="2400" dirty="0"/>
              <a:t> http://localhost:8080/actuator/</a:t>
            </a:r>
            <a:r>
              <a:rPr lang="en-US" altLang="en-US" sz="2400" dirty="0" err="1"/>
              <a:t>hystrix.stream</a:t>
            </a:r>
            <a:endParaRPr lang="en-US" altLang="en-US" sz="2200" dirty="0"/>
          </a:p>
        </p:txBody>
      </p:sp>
    </p:spTree>
    <p:extLst>
      <p:ext uri="{BB962C8B-B14F-4D97-AF65-F5344CB8AC3E}">
        <p14:creationId xmlns:p14="http://schemas.microsoft.com/office/powerpoint/2010/main" val="164962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Timeout Example</a:t>
            </a:r>
          </a:p>
        </p:txBody>
      </p:sp>
      <p:sp>
        <p:nvSpPr>
          <p:cNvPr id="6" name="Rectangle 5">
            <a:extLst>
              <a:ext uri="{FF2B5EF4-FFF2-40B4-BE49-F238E27FC236}">
                <a16:creationId xmlns:a16="http://schemas.microsoft.com/office/drawing/2014/main" id="{E420E019-4B5C-3845-977D-B3378C388F9E}"/>
              </a:ext>
            </a:extLst>
          </p:cNvPr>
          <p:cNvSpPr/>
          <p:nvPr/>
        </p:nvSpPr>
        <p:spPr>
          <a:xfrm>
            <a:off x="381001" y="797510"/>
            <a:ext cx="4343400" cy="6247864"/>
          </a:xfrm>
          <a:prstGeom prst="rect">
            <a:avLst/>
          </a:prstGeom>
        </p:spPr>
        <p:txBody>
          <a:bodyPr wrap="square">
            <a:spAutoFit/>
          </a:bodyPr>
          <a:lstStyle/>
          <a:p>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err="1">
                <a:solidFill>
                  <a:srgbClr val="FFC66D"/>
                </a:solidFill>
              </a:rPr>
              <a: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a:solidFill>
                  <a:srgbClr val="808080"/>
                </a:solidFill>
              </a:rPr>
              <a:t>//in case of exception </a:t>
            </a:r>
            <a:r>
              <a:rPr lang="en-US" sz="1600" dirty="0" err="1">
                <a:solidFill>
                  <a:srgbClr val="808080"/>
                </a:solidFill>
              </a:rPr>
              <a:t>fallbackMethod</a:t>
            </a:r>
            <a:r>
              <a:rPr lang="en-US" sz="1600" dirty="0">
                <a:solidFill>
                  <a:srgbClr val="808080"/>
                </a:solidFill>
              </a:rPr>
              <a:t> is called</a:t>
            </a:r>
            <a:br>
              <a:rPr lang="en-US" sz="1600" dirty="0">
                <a:solidFill>
                  <a:srgbClr val="808080"/>
                </a:solidFill>
              </a:rPr>
            </a:br>
            <a:r>
              <a:rPr lang="en-US" sz="1600" dirty="0">
                <a:solidFill>
                  <a:srgbClr val="808080"/>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CC7832"/>
                </a:solidFill>
              </a:rPr>
              <a:t>public void </a:t>
            </a:r>
            <a:r>
              <a:rPr lang="en-US" sz="1600" dirty="0" err="1">
                <a:solidFill>
                  <a:srgbClr val="FFC66D"/>
                </a:solidFill>
              </a:rPr>
              <a:t>defaultDoSomething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 default method, the input number: "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a:solidFill>
                  <a:srgbClr val="FFC66D"/>
                </a:solidFill>
              </a:rPr>
              <a:t>doSomething2</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a:solidFill>
                  <a:srgbClr val="CC7832"/>
                </a:solidFill>
              </a:rPr>
              <a:t>try </a:t>
            </a:r>
            <a:r>
              <a:rPr lang="en-US" sz="1600" dirty="0"/>
              <a:t>{</a:t>
            </a:r>
            <a:br>
              <a:rPr lang="en-US" sz="1600" dirty="0"/>
            </a:br>
            <a:r>
              <a:rPr lang="en-US" sz="1600" dirty="0"/>
              <a:t>        </a:t>
            </a:r>
            <a:r>
              <a:rPr lang="en-US" sz="1600" dirty="0" err="1"/>
              <a:t>TimeUnit.</a:t>
            </a:r>
            <a:r>
              <a:rPr lang="en-US" sz="1600" i="1" dirty="0" err="1">
                <a:solidFill>
                  <a:srgbClr val="9876AA"/>
                </a:solidFill>
              </a:rPr>
              <a:t>MILLISECONDS</a:t>
            </a:r>
            <a:r>
              <a:rPr lang="en-US" sz="1600" dirty="0" err="1"/>
              <a:t>.sleep</a:t>
            </a:r>
            <a:r>
              <a:rPr lang="en-US" sz="1600" dirty="0"/>
              <a:t>(</a:t>
            </a:r>
            <a:r>
              <a:rPr lang="en-US" sz="1600" dirty="0">
                <a:solidFill>
                  <a:srgbClr val="6897BB"/>
                </a:solidFill>
              </a:rPr>
              <a:t>1500</a:t>
            </a:r>
            <a:r>
              <a:rPr lang="en-US" sz="1600" dirty="0"/>
              <a:t>)</a:t>
            </a:r>
            <a:r>
              <a:rPr lang="en-US" sz="1600" dirty="0">
                <a:solidFill>
                  <a:srgbClr val="CC7832"/>
                </a:solidFill>
              </a:rPr>
              <a:t>;</a:t>
            </a:r>
            <a:r>
              <a:rPr lang="en-US" sz="1600" dirty="0">
                <a:solidFill>
                  <a:srgbClr val="808080"/>
                </a:solidFill>
              </a:rPr>
              <a:t>// timeout scenario</a:t>
            </a:r>
            <a:br>
              <a:rPr lang="en-US" sz="1600" dirty="0">
                <a:solidFill>
                  <a:srgbClr val="808080"/>
                </a:solidFill>
              </a:rPr>
            </a:br>
            <a:r>
              <a:rPr lang="en-US" sz="1600" dirty="0">
                <a:solidFill>
                  <a:srgbClr val="808080"/>
                </a:solidFill>
              </a:rPr>
              <a:t>    </a:t>
            </a:r>
            <a:r>
              <a:rPr lang="en-US" sz="1600" dirty="0"/>
              <a:t>} </a:t>
            </a:r>
            <a:r>
              <a:rPr lang="en-US" sz="1600" dirty="0">
                <a:solidFill>
                  <a:srgbClr val="CC7832"/>
                </a:solidFill>
              </a:rPr>
              <a:t>catch </a:t>
            </a:r>
            <a:r>
              <a:rPr lang="en-US" sz="1600" dirty="0"/>
              <a:t>(</a:t>
            </a:r>
            <a:r>
              <a:rPr lang="en-US" sz="1600" dirty="0" err="1"/>
              <a:t>InterruptedException</a:t>
            </a:r>
            <a:r>
              <a:rPr lang="en-US" sz="1600" dirty="0"/>
              <a:t> e) {</a:t>
            </a:r>
            <a:br>
              <a:rPr lang="en-US" sz="1600" dirty="0"/>
            </a:br>
            <a:r>
              <a:rPr lang="en-US" sz="1600" dirty="0"/>
              <a:t>        </a:t>
            </a:r>
            <a:r>
              <a:rPr lang="en-US" sz="1600" dirty="0">
                <a:solidFill>
                  <a:srgbClr val="CC7832"/>
                </a:solidFill>
              </a:rPr>
              <a:t>return;</a:t>
            </a:r>
            <a:br>
              <a:rPr lang="en-US" sz="1600" dirty="0">
                <a:solidFill>
                  <a:srgbClr val="CC7832"/>
                </a:solidFill>
              </a:rPr>
            </a:br>
            <a:r>
              <a:rPr lang="en-US" sz="1600" dirty="0">
                <a:solidFill>
                  <a:srgbClr val="CC7832"/>
                </a:solidFill>
              </a:rPr>
              <a:t>    </a:t>
            </a:r>
            <a:r>
              <a:rPr lang="en-US" sz="1600" dirty="0"/>
              <a:t>}</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p>
        </p:txBody>
      </p:sp>
      <p:sp>
        <p:nvSpPr>
          <p:cNvPr id="9" name="Rectangle 8">
            <a:extLst>
              <a:ext uri="{FF2B5EF4-FFF2-40B4-BE49-F238E27FC236}">
                <a16:creationId xmlns:a16="http://schemas.microsoft.com/office/drawing/2014/main" id="{F70A46A9-92D8-6C45-AB71-D82AB3639310}"/>
              </a:ext>
            </a:extLst>
          </p:cNvPr>
          <p:cNvSpPr/>
          <p:nvPr/>
        </p:nvSpPr>
        <p:spPr>
          <a:xfrm>
            <a:off x="4754381" y="914400"/>
            <a:ext cx="4572000" cy="4524315"/>
          </a:xfrm>
          <a:prstGeom prst="rect">
            <a:avLst/>
          </a:prstGeom>
        </p:spPr>
        <p:txBody>
          <a:bodyPr>
            <a:spAutoFit/>
          </a:bodyPr>
          <a:lstStyle/>
          <a:p>
            <a:r>
              <a:rPr lang="en-US" dirty="0" err="1"/>
              <a:t>MyService</a:t>
            </a:r>
            <a:r>
              <a:rPr lang="en-US" dirty="0"/>
              <a:t> </a:t>
            </a:r>
            <a:r>
              <a:rPr lang="en-US" dirty="0" err="1"/>
              <a:t>myService</a:t>
            </a:r>
            <a:r>
              <a:rPr lang="en-US" dirty="0"/>
              <a:t> = </a:t>
            </a:r>
            <a:r>
              <a:rPr lang="en-US" dirty="0" err="1"/>
              <a:t>ctx.getBean</a:t>
            </a:r>
            <a:r>
              <a:rPr lang="en-US" dirty="0"/>
              <a:t>(</a:t>
            </a:r>
            <a:r>
              <a:rPr lang="en-US" dirty="0" err="1"/>
              <a:t>MyService.</a:t>
            </a:r>
            <a:r>
              <a:rPr lang="en-US" dirty="0" err="1">
                <a:solidFill>
                  <a:srgbClr val="CC7832"/>
                </a:solidFill>
              </a:rPr>
              <a:t>class</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calling </a:t>
            </a:r>
            <a:r>
              <a:rPr lang="en-US" dirty="0" err="1">
                <a:solidFill>
                  <a:srgbClr val="6A8759"/>
                </a:solidFill>
              </a:rPr>
              <a:t>doSomething</a:t>
            </a:r>
            <a:r>
              <a:rPr lang="en-US" dirty="0">
                <a:solidFill>
                  <a:srgbClr val="6A8759"/>
                </a:solidFill>
              </a:rPr>
              <a:t>(1) 40 times --"</a:t>
            </a:r>
            <a:r>
              <a:rPr lang="en-US" dirty="0"/>
              <a:t>)</a:t>
            </a:r>
            <a:r>
              <a:rPr lang="en-US" dirty="0">
                <a:solidFill>
                  <a:srgbClr val="CC7832"/>
                </a:solidFill>
              </a:rPr>
              <a:t>;</a:t>
            </a:r>
            <a:br>
              <a:rPr lang="en-US" dirty="0">
                <a:solidFill>
                  <a:srgbClr val="CC7832"/>
                </a:solidFill>
              </a:rPr>
            </a:br>
            <a:r>
              <a:rPr lang="en-US" dirty="0" err="1">
                <a:solidFill>
                  <a:srgbClr val="CC7832"/>
                </a:solidFill>
              </a:rPr>
              <a:t>int</a:t>
            </a:r>
            <a:r>
              <a:rPr lang="en-US" dirty="0">
                <a:solidFill>
                  <a:srgbClr val="CC7832"/>
                </a:solidFill>
              </a:rPr>
              <a:t> </a:t>
            </a:r>
            <a:r>
              <a:rPr lang="en-US" dirty="0"/>
              <a:t>n = </a:t>
            </a:r>
            <a:r>
              <a:rPr lang="en-US" dirty="0">
                <a:solidFill>
                  <a:srgbClr val="6897BB"/>
                </a:solidFill>
              </a:rPr>
              <a:t>40</a:t>
            </a:r>
            <a:r>
              <a:rPr lang="en-US" dirty="0">
                <a:solidFill>
                  <a:srgbClr val="CC7832"/>
                </a:solidFill>
              </a:rPr>
              <a:t>;</a:t>
            </a:r>
            <a:br>
              <a:rPr lang="en-US" dirty="0">
                <a:solidFill>
                  <a:srgbClr val="CC7832"/>
                </a:solidFill>
              </a:rPr>
            </a:br>
            <a:r>
              <a:rPr lang="en-US" dirty="0">
                <a:solidFill>
                  <a:srgbClr val="CC7832"/>
                </a:solidFill>
              </a:rPr>
              <a:t>for </a:t>
            </a:r>
            <a:r>
              <a:rPr lang="en-US" dirty="0"/>
              <a:t>(</a:t>
            </a:r>
            <a:r>
              <a:rPr lang="en-US" dirty="0" err="1">
                <a:solidFill>
                  <a:srgbClr val="CC7832"/>
                </a:solidFill>
              </a:rPr>
              <a:t>int</a:t>
            </a:r>
            <a:r>
              <a:rPr lang="en-US" dirty="0">
                <a:solidFill>
                  <a:srgbClr val="CC7832"/>
                </a:solidFill>
              </a:rPr>
              <a:t> </a:t>
            </a:r>
            <a:r>
              <a:rPr lang="en-US" dirty="0" err="1"/>
              <a:t>i</a:t>
            </a:r>
            <a:r>
              <a:rPr lang="en-US" dirty="0"/>
              <a:t> = </a:t>
            </a:r>
            <a:r>
              <a:rPr lang="en-US" dirty="0">
                <a:solidFill>
                  <a:srgbClr val="6897BB"/>
                </a:solidFill>
              </a:rPr>
              <a:t>0</a:t>
            </a:r>
            <a:r>
              <a:rPr lang="en-US" dirty="0">
                <a:solidFill>
                  <a:srgbClr val="CC7832"/>
                </a:solidFill>
              </a:rPr>
              <a:t>; </a:t>
            </a:r>
            <a:r>
              <a:rPr lang="en-US" dirty="0" err="1"/>
              <a:t>i</a:t>
            </a:r>
            <a:r>
              <a:rPr lang="en-US" dirty="0"/>
              <a:t> &lt; n</a:t>
            </a:r>
            <a:r>
              <a:rPr lang="en-US" dirty="0">
                <a:solidFill>
                  <a:srgbClr val="CC7832"/>
                </a:solidFill>
              </a:rPr>
              <a:t>; </a:t>
            </a:r>
            <a:r>
              <a:rPr lang="en-US" dirty="0" err="1"/>
              <a:t>i</a:t>
            </a:r>
            <a:r>
              <a:rPr lang="en-US" dirty="0"/>
              <a:t>++) {</a:t>
            </a:r>
            <a:br>
              <a:rPr lang="en-US" dirty="0"/>
            </a:br>
            <a:r>
              <a:rPr lang="en-US" dirty="0"/>
              <a:t>   </a:t>
            </a: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a:t>
            </a:r>
            <a:r>
              <a:rPr lang="en-US" dirty="0"/>
              <a:t>+</a:t>
            </a:r>
            <a:r>
              <a:rPr lang="en-US" dirty="0" err="1"/>
              <a:t>i</a:t>
            </a:r>
            <a:r>
              <a:rPr lang="en-US" dirty="0"/>
              <a:t> +</a:t>
            </a:r>
            <a:r>
              <a:rPr lang="en-US" dirty="0">
                <a:solidFill>
                  <a:srgbClr val="6A8759"/>
                </a:solidFill>
              </a:rPr>
              <a:t>" **************"</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myService.doSomething</a:t>
            </a:r>
            <a:r>
              <a:rPr lang="en-US" dirty="0"/>
              <a:t>(</a:t>
            </a:r>
            <a:r>
              <a:rPr lang="en-US" dirty="0" err="1"/>
              <a:t>i</a:t>
            </a:r>
            <a:r>
              <a:rPr lang="en-US" dirty="0"/>
              <a:t> &lt; (n * </a:t>
            </a:r>
            <a:r>
              <a:rPr lang="en-US" dirty="0">
                <a:solidFill>
                  <a:srgbClr val="6897BB"/>
                </a:solidFill>
              </a:rPr>
              <a:t>0.6</a:t>
            </a:r>
            <a:r>
              <a:rPr lang="en-US" dirty="0"/>
              <a:t>) ? </a:t>
            </a:r>
            <a:r>
              <a:rPr lang="en-US" dirty="0">
                <a:solidFill>
                  <a:srgbClr val="6897BB"/>
                </a:solidFill>
              </a:rPr>
              <a:t>0 </a:t>
            </a:r>
            <a:r>
              <a:rPr lang="en-US" dirty="0"/>
              <a:t>: </a:t>
            </a:r>
            <a:r>
              <a:rPr lang="en-US" dirty="0">
                <a:solidFill>
                  <a:srgbClr val="6897BB"/>
                </a:solidFill>
              </a:rPr>
              <a:t>2</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TimeUnit.</a:t>
            </a:r>
            <a:r>
              <a:rPr lang="en-US" i="1" dirty="0" err="1">
                <a:solidFill>
                  <a:srgbClr val="9876AA"/>
                </a:solidFill>
              </a:rPr>
              <a:t>MILLISECONDS</a:t>
            </a:r>
            <a:r>
              <a:rPr lang="en-US" dirty="0" err="1"/>
              <a:t>.sleep</a:t>
            </a:r>
            <a:r>
              <a:rPr lang="en-US" dirty="0"/>
              <a:t>(</a:t>
            </a:r>
            <a:r>
              <a:rPr lang="en-US" dirty="0">
                <a:solidFill>
                  <a:srgbClr val="6897BB"/>
                </a:solidFill>
              </a:rPr>
              <a:t>100</a:t>
            </a:r>
            <a:r>
              <a:rPr lang="en-US" dirty="0"/>
              <a:t>)</a:t>
            </a:r>
            <a:r>
              <a:rPr lang="en-US" dirty="0">
                <a:solidFill>
                  <a:srgbClr val="CC7832"/>
                </a:solidFill>
              </a:rPr>
              <a:t>;</a:t>
            </a:r>
            <a:br>
              <a:rPr lang="en-US" dirty="0">
                <a:solidFill>
                  <a:srgbClr val="CC7832"/>
                </a:solidFill>
              </a:rPr>
            </a:br>
            <a:r>
              <a:rPr lang="en-US" dirty="0"/>
              <a:t>}</a:t>
            </a:r>
            <a:br>
              <a:rPr lang="en-US" dirty="0"/>
            </a:br>
            <a:r>
              <a:rPr lang="en-US" dirty="0" err="1"/>
              <a:t>TimeUnit.</a:t>
            </a:r>
            <a:r>
              <a:rPr lang="en-US" i="1" dirty="0" err="1">
                <a:solidFill>
                  <a:srgbClr val="9876AA"/>
                </a:solidFill>
              </a:rPr>
              <a:t>SECONDS</a:t>
            </a:r>
            <a:r>
              <a:rPr lang="en-US" dirty="0" err="1"/>
              <a:t>.sleep</a:t>
            </a:r>
            <a:r>
              <a:rPr lang="en-US" dirty="0"/>
              <a:t>(</a:t>
            </a:r>
            <a:r>
              <a:rPr lang="en-US" dirty="0">
                <a:solidFill>
                  <a:srgbClr val="6897BB"/>
                </a:solidFill>
              </a:rPr>
              <a:t>6</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final call --"</a:t>
            </a:r>
            <a:r>
              <a:rPr lang="en-US" dirty="0"/>
              <a:t>)</a:t>
            </a:r>
            <a:r>
              <a:rPr lang="en-US" dirty="0">
                <a:solidFill>
                  <a:srgbClr val="CC7832"/>
                </a:solidFill>
              </a:rPr>
              <a:t>;</a:t>
            </a:r>
            <a:br>
              <a:rPr lang="en-US" dirty="0">
                <a:solidFill>
                  <a:srgbClr val="CC7832"/>
                </a:solidFill>
              </a:rPr>
            </a:br>
            <a:r>
              <a:rPr lang="en-US" dirty="0" err="1"/>
              <a:t>myService.doSomething</a:t>
            </a:r>
            <a:r>
              <a:rPr lang="en-US" dirty="0"/>
              <a:t>(</a:t>
            </a:r>
            <a:r>
              <a:rPr lang="en-US" dirty="0">
                <a:solidFill>
                  <a:srgbClr val="6897BB"/>
                </a:solidFill>
              </a:rPr>
              <a:t>2</a:t>
            </a:r>
            <a:r>
              <a:rPr lang="en-US" dirty="0"/>
              <a:t>)</a:t>
            </a:r>
            <a:r>
              <a:rPr lang="en-US" dirty="0">
                <a:solidFill>
                  <a:srgbClr val="CC7832"/>
                </a:solidFill>
              </a:rPr>
              <a:t>;</a:t>
            </a:r>
            <a:endParaRPr lang="en-US" dirty="0"/>
          </a:p>
        </p:txBody>
      </p:sp>
    </p:spTree>
    <p:extLst>
      <p:ext uri="{BB962C8B-B14F-4D97-AF65-F5344CB8AC3E}">
        <p14:creationId xmlns:p14="http://schemas.microsoft.com/office/powerpoint/2010/main" val="417161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Circuit Breakers</a:t>
            </a:r>
            <a:endParaRPr lang="en-IN" b="1" dirty="0"/>
          </a:p>
        </p:txBody>
      </p:sp>
    </p:spTree>
    <p:extLst>
      <p:ext uri="{BB962C8B-B14F-4D97-AF65-F5344CB8AC3E}">
        <p14:creationId xmlns:p14="http://schemas.microsoft.com/office/powerpoint/2010/main" val="321133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a:t>Turbine</a:t>
            </a:r>
          </a:p>
        </p:txBody>
      </p:sp>
      <p:sp>
        <p:nvSpPr>
          <p:cNvPr id="43010" name="Content Placeholder 2"/>
          <p:cNvSpPr>
            <a:spLocks noGrp="1"/>
          </p:cNvSpPr>
          <p:nvPr>
            <p:ph idx="1"/>
          </p:nvPr>
        </p:nvSpPr>
        <p:spPr>
          <a:xfrm>
            <a:off x="360363" y="838200"/>
            <a:ext cx="8250237" cy="5562600"/>
          </a:xfrm>
        </p:spPr>
        <p:txBody>
          <a:bodyPr>
            <a:normAutofit fontScale="92500" lnSpcReduction="10000"/>
          </a:bodyPr>
          <a:lstStyle/>
          <a:p>
            <a:pPr marL="342900" indent="-342900">
              <a:buFont typeface="Arial" charset="0"/>
              <a:buChar char="•"/>
            </a:pPr>
            <a:r>
              <a:rPr lang="en-US" altLang="en-US" sz="2200" dirty="0"/>
              <a:t>It aggregates multiple </a:t>
            </a:r>
            <a:r>
              <a:rPr lang="en-US" altLang="en-US" sz="2200" dirty="0" err="1"/>
              <a:t>Hystrix</a:t>
            </a:r>
            <a:r>
              <a:rPr lang="en-US" altLang="en-US" sz="2200" dirty="0"/>
              <a:t> Metrics Streams into one, so that it could be displayed into a single dashboard view.</a:t>
            </a:r>
          </a:p>
          <a:p>
            <a:pPr marL="342900" indent="-342900">
              <a:buFont typeface="Arial" charset="0"/>
              <a:buChar char="•"/>
            </a:pPr>
            <a:r>
              <a:rPr lang="en-US" altLang="en-US" sz="2200" dirty="0"/>
              <a:t>Turbine is an open-source tool from Netflix for aggregating multiple streams into a single stream. Spring provided a nice wrapper around it to be easily used in the Spring ecosystem.</a:t>
            </a:r>
          </a:p>
          <a:p>
            <a:pPr marL="342900" indent="-342900">
              <a:buFont typeface="Arial" charset="0"/>
              <a:buChar char="•"/>
            </a:pPr>
            <a:r>
              <a:rPr lang="en-US" altLang="en-US" sz="2200" dirty="0"/>
              <a:t>Add turbine , actuator and  </a:t>
            </a:r>
            <a:r>
              <a:rPr lang="en-US" altLang="en-US" sz="2200" dirty="0" err="1"/>
              <a:t>hystrix</a:t>
            </a:r>
            <a:r>
              <a:rPr lang="en-US" altLang="en-US" sz="2200" dirty="0"/>
              <a:t> dependency</a:t>
            </a:r>
          </a:p>
          <a:p>
            <a:pPr marL="342900" indent="-342900">
              <a:buFont typeface="Arial" charset="0"/>
              <a:buChar char="•"/>
            </a:pPr>
            <a:r>
              <a:rPr lang="en-US" altLang="en-US" sz="2200" dirty="0"/>
              <a:t>Update properties file as follows:</a:t>
            </a:r>
            <a:br>
              <a:rPr lang="en-US" altLang="en-US" sz="2200" dirty="0"/>
            </a:br>
            <a:r>
              <a:rPr lang="en-US" dirty="0" err="1"/>
              <a:t>management.endpoints.web.exposure.include</a:t>
            </a:r>
            <a:r>
              <a:rPr lang="en-US" dirty="0"/>
              <a:t>=*</a:t>
            </a:r>
            <a:br>
              <a:rPr lang="en-US" dirty="0"/>
            </a:br>
            <a:r>
              <a:rPr lang="en-US" dirty="0" err="1"/>
              <a:t>hystrix.dashboard.proxyStreamAllowList</a:t>
            </a:r>
            <a:r>
              <a:rPr lang="en-US" dirty="0"/>
              <a:t>=*</a:t>
            </a:r>
            <a:br>
              <a:rPr lang="en-US" dirty="0"/>
            </a:br>
            <a:r>
              <a:rPr lang="en-US" dirty="0" err="1"/>
              <a:t>server.port</a:t>
            </a:r>
            <a:r>
              <a:rPr lang="en-US" dirty="0"/>
              <a:t>=9090</a:t>
            </a:r>
            <a:br>
              <a:rPr lang="en-US" dirty="0"/>
            </a:br>
            <a:r>
              <a:rPr lang="en-US" dirty="0" err="1"/>
              <a:t>spring.application.name</a:t>
            </a:r>
            <a:r>
              <a:rPr lang="en-US" dirty="0"/>
              <a:t>=TURBINE</a:t>
            </a:r>
            <a:br>
              <a:rPr lang="en-US" dirty="0"/>
            </a:br>
            <a:r>
              <a:rPr lang="en-US" dirty="0" err="1"/>
              <a:t>turbine.appConfig</a:t>
            </a:r>
            <a:r>
              <a:rPr lang="en-US" dirty="0"/>
              <a:t>= book-catalog-service, circuit-breaker</a:t>
            </a:r>
            <a:br>
              <a:rPr lang="en-US" dirty="0"/>
            </a:br>
            <a:br>
              <a:rPr lang="en-US" dirty="0"/>
            </a:br>
            <a:r>
              <a:rPr lang="en-US" dirty="0" err="1"/>
              <a:t>turbine.clusterNameExpression</a:t>
            </a:r>
            <a:r>
              <a:rPr lang="en-US" dirty="0"/>
              <a:t>= new String("default")</a:t>
            </a:r>
          </a:p>
          <a:p>
            <a:pPr marL="342900" indent="-342900">
              <a:buFont typeface="Arial" charset="0"/>
              <a:buChar char="•"/>
            </a:pPr>
            <a:r>
              <a:rPr lang="en-US" altLang="en-US" sz="2200" dirty="0"/>
              <a:t>Add following annotations:</a:t>
            </a:r>
            <a:br>
              <a:rPr lang="en-US" altLang="en-US" sz="2200" dirty="0"/>
            </a:br>
            <a:r>
              <a:rPr lang="en-US" dirty="0"/>
              <a:t>@</a:t>
            </a:r>
            <a:r>
              <a:rPr lang="en-US" dirty="0" err="1"/>
              <a:t>EnableEurekaClient</a:t>
            </a:r>
            <a:br>
              <a:rPr lang="en-US" dirty="0"/>
            </a:br>
            <a:r>
              <a:rPr lang="en-US" dirty="0"/>
              <a:t>@</a:t>
            </a:r>
            <a:r>
              <a:rPr lang="en-US" dirty="0" err="1"/>
              <a:t>EnableTurbine</a:t>
            </a:r>
            <a:br>
              <a:rPr lang="en-US" dirty="0"/>
            </a:br>
            <a:r>
              <a:rPr lang="en-US" dirty="0"/>
              <a:t>@</a:t>
            </a:r>
            <a:r>
              <a:rPr lang="en-US" dirty="0" err="1"/>
              <a:t>EnableHystrixDashboard</a:t>
            </a:r>
            <a:endParaRPr lang="en-US" dirty="0"/>
          </a:p>
          <a:p>
            <a:pPr marL="342900" indent="-342900">
              <a:buFont typeface="Arial" charset="0"/>
              <a:buChar char="•"/>
            </a:pPr>
            <a:r>
              <a:rPr lang="en-US" altLang="en-US" sz="2200" dirty="0"/>
              <a:t>On </a:t>
            </a:r>
            <a:r>
              <a:rPr lang="en-US" altLang="en-US" sz="2200" dirty="0" err="1"/>
              <a:t>hystrix</a:t>
            </a:r>
            <a:r>
              <a:rPr lang="en-US" altLang="en-US" sz="2200" dirty="0"/>
              <a:t> stream monitor</a:t>
            </a:r>
            <a:br>
              <a:rPr lang="en-US" altLang="en-US" sz="2200" dirty="0"/>
            </a:br>
            <a:r>
              <a:rPr lang="en-US" sz="2400" dirty="0">
                <a:solidFill>
                  <a:schemeClr val="tx1"/>
                </a:solidFill>
              </a:rPr>
              <a:t>http://localhost:9090/</a:t>
            </a:r>
            <a:r>
              <a:rPr lang="en-US" sz="2400" dirty="0" err="1">
                <a:solidFill>
                  <a:schemeClr val="tx1"/>
                </a:solidFill>
              </a:rPr>
              <a:t>turbine.stream?cluster</a:t>
            </a:r>
            <a:r>
              <a:rPr lang="en-US" sz="2400" dirty="0">
                <a:solidFill>
                  <a:schemeClr val="tx1"/>
                </a:solidFill>
              </a:rPr>
              <a:t>=default</a:t>
            </a:r>
            <a:endParaRPr lang="en-US" altLang="en-US" sz="2200" dirty="0"/>
          </a:p>
        </p:txBody>
      </p:sp>
    </p:spTree>
    <p:extLst>
      <p:ext uri="{BB962C8B-B14F-4D97-AF65-F5344CB8AC3E}">
        <p14:creationId xmlns:p14="http://schemas.microsoft.com/office/powerpoint/2010/main" val="898087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Cloud Config </a:t>
            </a:r>
            <a:endParaRPr lang="en-IN" b="1" dirty="0"/>
          </a:p>
        </p:txBody>
      </p:sp>
    </p:spTree>
    <p:extLst>
      <p:ext uri="{BB962C8B-B14F-4D97-AF65-F5344CB8AC3E}">
        <p14:creationId xmlns:p14="http://schemas.microsoft.com/office/powerpoint/2010/main" val="32747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B8AC1F-682D-DC3D-D519-8CFD9F19E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6888"/>
            <a:ext cx="9144000" cy="58642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81EEBAB-3F61-9000-FFD1-EFA76605A3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2691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Cloud Config</a:t>
            </a:r>
          </a:p>
        </p:txBody>
      </p:sp>
      <p:sp>
        <p:nvSpPr>
          <p:cNvPr id="43010" name="Content Placeholder 2"/>
          <p:cNvSpPr>
            <a:spLocks noGrp="1"/>
          </p:cNvSpPr>
          <p:nvPr>
            <p:ph idx="1"/>
          </p:nvPr>
        </p:nvSpPr>
        <p:spPr>
          <a:xfrm>
            <a:off x="360363" y="732472"/>
            <a:ext cx="8820150" cy="5896928"/>
          </a:xfrm>
        </p:spPr>
        <p:txBody>
          <a:bodyPr>
            <a:noAutofit/>
          </a:bodyPr>
          <a:lstStyle/>
          <a:p>
            <a:pPr marL="342900" indent="-342900">
              <a:buFont typeface="Arial" charset="0"/>
              <a:buChar char="•"/>
            </a:pPr>
            <a:r>
              <a:rPr lang="en-US" altLang="en-US" sz="2200" dirty="0"/>
              <a:t>A configuration is anything that varies between multiple environments, like the DEV, TEST, UAT, and PROD environments. This includes your database credentials, external API URLs, and app-specific configurations.</a:t>
            </a:r>
          </a:p>
          <a:p>
            <a:r>
              <a:rPr lang="en-US" altLang="en-US" sz="2200" dirty="0"/>
              <a:t>Spring Cloud Config</a:t>
            </a:r>
          </a:p>
          <a:p>
            <a:pPr marL="342900" indent="-342900">
              <a:buFont typeface="Arial" charset="0"/>
              <a:buChar char="•"/>
            </a:pPr>
            <a:r>
              <a:rPr lang="en-US" altLang="en-US" sz="2200" dirty="0"/>
              <a:t>Spring Cloud Config enables you to externalize the configurations of your application in a distributed ecosystem. </a:t>
            </a:r>
          </a:p>
          <a:p>
            <a:pPr marL="342900" indent="-342900">
              <a:buFont typeface="Arial" charset="0"/>
              <a:buChar char="•"/>
            </a:pPr>
            <a:r>
              <a:rPr lang="en-US" altLang="en-US" sz="2200" dirty="0"/>
              <a:t>It has server and client modules. </a:t>
            </a:r>
          </a:p>
          <a:p>
            <a:pPr marL="342900" indent="-342900">
              <a:buFont typeface="Arial" charset="0"/>
              <a:buChar char="•"/>
            </a:pPr>
            <a:r>
              <a:rPr lang="en-US" altLang="en-US" sz="2200" dirty="0"/>
              <a:t>With the Config server, you have a central place to manage all your application configurations across multiple environments.</a:t>
            </a:r>
          </a:p>
          <a:p>
            <a:pPr marL="342900" indent="-342900">
              <a:buFont typeface="Arial" charset="0"/>
              <a:buChar char="•"/>
            </a:pPr>
            <a:r>
              <a:rPr lang="en-US" altLang="en-US" sz="2200" dirty="0"/>
              <a:t>Spring cloud config supports file systems, git, AWS </a:t>
            </a:r>
            <a:r>
              <a:rPr lang="en-US" altLang="en-US" sz="2200" dirty="0" err="1"/>
              <a:t>CodeCommit</a:t>
            </a:r>
            <a:r>
              <a:rPr lang="en-US" altLang="en-US" sz="2200" dirty="0"/>
              <a:t>, and Google Cloud Store</a:t>
            </a:r>
          </a:p>
          <a:p>
            <a:pPr marL="342900" indent="-342900">
              <a:buFont typeface="Arial" charset="0"/>
              <a:buChar char="•"/>
            </a:pPr>
            <a:r>
              <a:rPr lang="en-US" altLang="en-US" sz="2200" dirty="0"/>
              <a:t>Spring Cloud Config server also supports Vault</a:t>
            </a:r>
          </a:p>
          <a:p>
            <a:pPr marL="342900" indent="-342900">
              <a:buFont typeface="Arial" charset="0"/>
              <a:buChar char="•"/>
            </a:pPr>
            <a:r>
              <a:rPr lang="en-US" altLang="en-US" sz="2200" dirty="0"/>
              <a:t>Spring Cloud Config also supports JDBC compatible database, Subversion, </a:t>
            </a:r>
            <a:r>
              <a:rPr lang="en-US" altLang="en-US" sz="2200" dirty="0" err="1"/>
              <a:t>Hashicorp</a:t>
            </a:r>
            <a:r>
              <a:rPr lang="en-US" altLang="en-US" sz="2200" dirty="0"/>
              <a:t> Vault, </a:t>
            </a:r>
            <a:r>
              <a:rPr lang="en-US" altLang="en-US" sz="2200" dirty="0" err="1"/>
              <a:t>Credhub</a:t>
            </a:r>
            <a:r>
              <a:rPr lang="en-US" altLang="en-US" sz="2200" dirty="0"/>
              <a:t> and local filesystems, REDIS, and AWS Buckets as backends to store the configurations.</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33530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Config</a:t>
            </a:r>
            <a:r>
              <a:rPr lang="en-US" dirty="0"/>
              <a:t> Environment </a:t>
            </a:r>
            <a:r>
              <a:rPr lang="en-US" dirty="0" err="1"/>
              <a:t>SetUp</a:t>
            </a:r>
            <a:endParaRPr lang="en-US" dirty="0"/>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Create a folder </a:t>
            </a:r>
            <a:r>
              <a:rPr lang="en-US" altLang="en-US" sz="2000" dirty="0" err="1"/>
              <a:t>config</a:t>
            </a:r>
            <a:r>
              <a:rPr lang="en-US" altLang="en-US" sz="2000" dirty="0"/>
              <a:t>-server-repo under desktop and create 3 properties file within this folder as follows:</a:t>
            </a:r>
          </a:p>
          <a:p>
            <a:endParaRPr lang="en-US" altLang="en-US" sz="2000" dirty="0"/>
          </a:p>
          <a:p>
            <a:pPr marL="342900" indent="-342900">
              <a:buFont typeface="Arial" charset="0"/>
              <a:buChar char="•"/>
            </a:pPr>
            <a:r>
              <a:rPr lang="en-US" altLang="en-US" sz="2000" dirty="0" err="1"/>
              <a:t>config</a:t>
            </a:r>
            <a:r>
              <a:rPr lang="en-US" altLang="en-US" sz="2000" dirty="0"/>
              <a:t>-server-</a:t>
            </a:r>
            <a:r>
              <a:rPr lang="en-US" altLang="en-US" sz="2000" dirty="0" err="1"/>
              <a:t>client.properties</a:t>
            </a:r>
            <a:r>
              <a:rPr lang="en-US" altLang="en-US" sz="2000" dirty="0"/>
              <a:t> =&gt; add following in this file</a:t>
            </a:r>
            <a:br>
              <a:rPr lang="en-US" altLang="en-US" sz="2000" dirty="0"/>
            </a:br>
            <a:r>
              <a:rPr lang="en-US" altLang="en-US" sz="2000" dirty="0" err="1"/>
              <a:t>msg</a:t>
            </a:r>
            <a:r>
              <a:rPr lang="en-US" altLang="en-US" sz="2000" dirty="0"/>
              <a:t>=hello from default</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err="1"/>
              <a:t>config</a:t>
            </a:r>
            <a:r>
              <a:rPr lang="en-US" altLang="en-US" sz="2000" dirty="0"/>
              <a:t>-server-client-</a:t>
            </a:r>
            <a:r>
              <a:rPr lang="en-US" altLang="en-US" sz="2000" dirty="0" err="1"/>
              <a:t>production.properties</a:t>
            </a:r>
            <a:r>
              <a:rPr lang="en-US" altLang="en-US" sz="2000" dirty="0"/>
              <a:t> =&gt; add following in this file</a:t>
            </a:r>
            <a:br>
              <a:rPr lang="en-US" altLang="en-US" sz="2000" dirty="0"/>
            </a:br>
            <a:r>
              <a:rPr lang="en-US" altLang="en-US" sz="2000" dirty="0" err="1"/>
              <a:t>msg</a:t>
            </a:r>
            <a:r>
              <a:rPr lang="en-US" altLang="en-US" sz="2000" dirty="0"/>
              <a:t>=hello from production</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err="1"/>
              <a:t>config</a:t>
            </a:r>
            <a:r>
              <a:rPr lang="en-US" altLang="en-US" sz="2000" dirty="0"/>
              <a:t>-server-client-</a:t>
            </a:r>
            <a:r>
              <a:rPr lang="en-US" altLang="en-US" sz="2000" dirty="0" err="1"/>
              <a:t>development.properties</a:t>
            </a:r>
            <a:r>
              <a:rPr lang="en-US" altLang="en-US" sz="2000" dirty="0"/>
              <a:t> =&gt; add following in this file</a:t>
            </a:r>
            <a:br>
              <a:rPr lang="en-US" altLang="en-US" sz="2000" dirty="0"/>
            </a:br>
            <a:r>
              <a:rPr lang="en-US" altLang="en-US" sz="2000" dirty="0" err="1"/>
              <a:t>msg</a:t>
            </a:r>
            <a:r>
              <a:rPr lang="en-US" altLang="en-US" sz="2000" dirty="0"/>
              <a:t>=hello from development</a:t>
            </a:r>
            <a:endParaRPr 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p:txBody>
      </p:sp>
      <p:sp>
        <p:nvSpPr>
          <p:cNvPr id="3" name="Rectangle 2">
            <a:extLst>
              <a:ext uri="{FF2B5EF4-FFF2-40B4-BE49-F238E27FC236}">
                <a16:creationId xmlns:a16="http://schemas.microsoft.com/office/drawing/2014/main" id="{366BBCCE-D81E-7945-95D0-2962C82EC192}"/>
              </a:ext>
            </a:extLst>
          </p:cNvPr>
          <p:cNvSpPr/>
          <p:nvPr/>
        </p:nvSpPr>
        <p:spPr>
          <a:xfrm>
            <a:off x="349477" y="5479197"/>
            <a:ext cx="8839200" cy="646331"/>
          </a:xfrm>
          <a:prstGeom prst="rect">
            <a:avLst/>
          </a:prstGeom>
        </p:spPr>
        <p:txBody>
          <a:bodyPr wrap="square">
            <a:spAutoFit/>
          </a:bodyPr>
          <a:lstStyle/>
          <a:p>
            <a:r>
              <a:rPr lang="en-US" dirty="0"/>
              <a:t>https://</a:t>
            </a:r>
            <a:r>
              <a:rPr lang="en-US" dirty="0" err="1"/>
              <a:t>docs.spring.io</a:t>
            </a:r>
            <a:r>
              <a:rPr lang="en-US" dirty="0"/>
              <a:t>/spring-cloud/docs/current/reference/</a:t>
            </a:r>
            <a:r>
              <a:rPr lang="en-US" dirty="0" err="1"/>
              <a:t>htmlsingle</a:t>
            </a:r>
            <a:r>
              <a:rPr lang="en-US" dirty="0"/>
              <a:t>/</a:t>
            </a:r>
            <a:r>
              <a:rPr lang="en-US" dirty="0" err="1"/>
              <a:t>index.html#config-data-import</a:t>
            </a:r>
            <a:endParaRPr lang="en-US" dirty="0"/>
          </a:p>
        </p:txBody>
      </p:sp>
    </p:spTree>
    <p:extLst>
      <p:ext uri="{BB962C8B-B14F-4D97-AF65-F5344CB8AC3E}">
        <p14:creationId xmlns:p14="http://schemas.microsoft.com/office/powerpoint/2010/main" val="1521211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Git</a:t>
            </a:r>
            <a:r>
              <a:rPr lang="en-US" dirty="0"/>
              <a:t> Commands</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Open command prompt/ terminal and change the path till the </a:t>
            </a:r>
            <a:r>
              <a:rPr lang="en-US" altLang="en-US" sz="2000" dirty="0" err="1"/>
              <a:t>config</a:t>
            </a:r>
            <a:r>
              <a:rPr lang="en-US" altLang="en-US" sz="2000" dirty="0"/>
              <a:t>-server-repo folder that we created with 3 properties file</a:t>
            </a:r>
          </a:p>
          <a:p>
            <a:pPr marL="342900" indent="-342900">
              <a:buFont typeface="Arial" charset="0"/>
              <a:buChar char="•"/>
            </a:pPr>
            <a:r>
              <a:rPr lang="en-US" altLang="en-US" sz="2000" dirty="0"/>
              <a:t>To create a local </a:t>
            </a:r>
            <a:r>
              <a:rPr lang="en-US" altLang="en-US" sz="2000" dirty="0" err="1"/>
              <a:t>git</a:t>
            </a:r>
            <a:r>
              <a:rPr lang="en-US" altLang="en-US" sz="2000" dirty="0"/>
              <a:t> repository </a:t>
            </a:r>
            <a:r>
              <a:rPr lang="en-US" altLang="en-US" sz="2000" dirty="0" err="1"/>
              <a:t>excecute</a:t>
            </a:r>
            <a:r>
              <a:rPr lang="en-US" altLang="en-US" sz="2000" dirty="0"/>
              <a:t> the following commands from the command prompt:</a:t>
            </a:r>
            <a:br>
              <a:rPr lang="en-US" altLang="en-US" sz="2000" dirty="0"/>
            </a:br>
            <a:r>
              <a:rPr lang="en-US" altLang="en-US" sz="2000" dirty="0" err="1"/>
              <a:t>git</a:t>
            </a:r>
            <a:r>
              <a:rPr lang="en-US" altLang="en-US" sz="2000" dirty="0"/>
              <a:t> </a:t>
            </a:r>
            <a:r>
              <a:rPr lang="en-US" altLang="en-US" sz="2000" dirty="0" err="1"/>
              <a:t>init</a:t>
            </a:r>
            <a:br>
              <a:rPr lang="en-US" altLang="en-US" sz="2000" dirty="0"/>
            </a:br>
            <a:r>
              <a:rPr lang="en-US" altLang="en-US" sz="2000" dirty="0" err="1"/>
              <a:t>git</a:t>
            </a:r>
            <a:r>
              <a:rPr lang="en-US" altLang="en-US" sz="2000" dirty="0"/>
              <a:t> add .</a:t>
            </a:r>
            <a:br>
              <a:rPr lang="en-US" altLang="en-US" sz="2000" dirty="0"/>
            </a:br>
            <a:r>
              <a:rPr lang="en-US" altLang="en-US" sz="2000" dirty="0" err="1"/>
              <a:t>git</a:t>
            </a:r>
            <a:r>
              <a:rPr lang="en-US" altLang="en-US" sz="2000" dirty="0"/>
              <a:t> commit </a:t>
            </a:r>
            <a:r>
              <a:rPr lang="mr-IN" altLang="en-US" sz="2000" dirty="0"/>
              <a:t>–</a:t>
            </a:r>
            <a:r>
              <a:rPr lang="en-US" altLang="en-US" sz="2000" dirty="0"/>
              <a:t>m “Initial change”</a:t>
            </a:r>
          </a:p>
          <a:p>
            <a:pPr marL="342900" indent="-342900">
              <a:buFont typeface="Arial" charset="0"/>
              <a:buChar char="•"/>
            </a:pPr>
            <a:r>
              <a:rPr lang="en-US" altLang="en-US" sz="2000" dirty="0"/>
              <a:t>The local git repo is created</a:t>
            </a:r>
          </a:p>
          <a:p>
            <a:pPr marL="342900" indent="-342900">
              <a:buFont typeface="Arial" charset="0"/>
              <a:buChar char="•"/>
            </a:pPr>
            <a:r>
              <a:rPr lang="en-US" altLang="en-US" sz="2000" dirty="0"/>
              <a:t>Then you can choose to push to remote repo as well</a:t>
            </a:r>
          </a:p>
          <a:p>
            <a:pPr marL="342900" indent="-342900">
              <a:buFont typeface="Arial" charset="0"/>
              <a:buChar char="•"/>
            </a:pPr>
            <a:endParaRPr lang="en-US" altLang="en-US" sz="2000" dirty="0"/>
          </a:p>
          <a:p>
            <a:pPr marL="342900" indent="-342900">
              <a:buFont typeface="Arial" charset="0"/>
              <a:buChar char="•"/>
            </a:pPr>
            <a:endParaRPr 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72804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Config</a:t>
            </a:r>
            <a:r>
              <a:rPr lang="en-US" dirty="0"/>
              <a:t> Server Application</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Create a Spring starter project </a:t>
            </a:r>
            <a:r>
              <a:rPr lang="en-US" altLang="en-US" sz="2000" dirty="0" err="1"/>
              <a:t>ConfigServerDemo</a:t>
            </a:r>
            <a:r>
              <a:rPr lang="en-US" altLang="en-US" sz="2000" dirty="0"/>
              <a:t>. Add below dependency</a:t>
            </a:r>
            <a:br>
              <a:rPr lang="en-US" altLang="en-US" sz="2000" dirty="0"/>
            </a:br>
            <a:r>
              <a:rPr lang="en-US" altLang="en-US" sz="2000" dirty="0"/>
              <a:t> config-server as a dependency</a:t>
            </a:r>
          </a:p>
          <a:p>
            <a:pPr marL="342900" indent="-342900">
              <a:buFont typeface="Arial" charset="0"/>
              <a:buChar char="•"/>
            </a:pPr>
            <a:r>
              <a:rPr lang="en-US" altLang="en-US" sz="2000" dirty="0"/>
              <a:t>Add @</a:t>
            </a:r>
            <a:r>
              <a:rPr lang="en-US" altLang="en-US" sz="2000" dirty="0" err="1"/>
              <a:t>EnableConfigServer</a:t>
            </a:r>
            <a:r>
              <a:rPr lang="en-US" altLang="en-US" sz="2000" dirty="0"/>
              <a:t> on class with main() method</a:t>
            </a:r>
          </a:p>
          <a:p>
            <a:pPr marL="342900" indent="-342900">
              <a:buFont typeface="Arial" charset="0"/>
              <a:buChar char="•"/>
            </a:pPr>
            <a:r>
              <a:rPr lang="en-US" altLang="en-US" sz="2000" dirty="0"/>
              <a:t>Add the following in </a:t>
            </a:r>
            <a:r>
              <a:rPr lang="en-US" altLang="en-US" sz="2000" dirty="0" err="1"/>
              <a:t>application.properties</a:t>
            </a:r>
            <a:r>
              <a:rPr lang="en-US" altLang="en-US" sz="2000" dirty="0"/>
              <a:t> of </a:t>
            </a:r>
            <a:r>
              <a:rPr lang="en-US" altLang="en-US" sz="2000" dirty="0" err="1"/>
              <a:t>ConfigServerDemo</a:t>
            </a:r>
            <a:endParaRPr lang="en-US" altLang="en-US" sz="2000" dirty="0"/>
          </a:p>
          <a:p>
            <a:pPr marL="342900" indent="-342900">
              <a:buFont typeface="Arial" charset="0"/>
              <a:buChar char="•"/>
            </a:pPr>
            <a:r>
              <a:rPr lang="en-US" sz="2000" dirty="0"/>
              <a:t>Remote Repo</a:t>
            </a:r>
            <a:br>
              <a:rPr lang="en-US" sz="2000" dirty="0"/>
            </a:br>
            <a:r>
              <a:rPr lang="en-IN" sz="2000" dirty="0" err="1">
                <a:solidFill>
                  <a:srgbClr val="083080"/>
                </a:solidFill>
                <a:effectLst/>
              </a:rPr>
              <a:t>spring.cloud.config.server.git.uri</a:t>
            </a:r>
            <a:r>
              <a:rPr lang="en-IN" sz="2000" dirty="0">
                <a:solidFill>
                  <a:srgbClr val="080808"/>
                </a:solidFill>
                <a:effectLst/>
              </a:rPr>
              <a:t>=</a:t>
            </a:r>
            <a:r>
              <a:rPr lang="en-IN" sz="2000" dirty="0">
                <a:solidFill>
                  <a:srgbClr val="067D17"/>
                </a:solidFill>
                <a:effectLst/>
              </a:rPr>
              <a:t>https://</a:t>
            </a:r>
            <a:r>
              <a:rPr lang="en-IN" sz="2000" dirty="0" err="1">
                <a:solidFill>
                  <a:srgbClr val="067D17"/>
                </a:solidFill>
                <a:effectLst/>
              </a:rPr>
              <a:t>github.com</a:t>
            </a:r>
            <a:r>
              <a:rPr lang="en-IN" sz="2000" dirty="0">
                <a:solidFill>
                  <a:srgbClr val="067D17"/>
                </a:solidFill>
                <a:effectLst/>
              </a:rPr>
              <a:t>/shalini06mittal/</a:t>
            </a:r>
            <a:r>
              <a:rPr lang="en-IN" sz="2000" dirty="0" err="1">
                <a:solidFill>
                  <a:srgbClr val="067D17"/>
                </a:solidFill>
                <a:effectLst/>
              </a:rPr>
              <a:t>CloudConfigRepo.git</a:t>
            </a:r>
            <a:br>
              <a:rPr lang="en-IN" sz="2000" dirty="0">
                <a:solidFill>
                  <a:srgbClr val="067D17"/>
                </a:solidFill>
                <a:effectLst/>
              </a:rPr>
            </a:br>
            <a:r>
              <a:rPr lang="en-IN" sz="2000" dirty="0" err="1">
                <a:solidFill>
                  <a:srgbClr val="083080"/>
                </a:solidFill>
                <a:effectLst/>
              </a:rPr>
              <a:t>server.port</a:t>
            </a:r>
            <a:r>
              <a:rPr lang="en-IN" sz="2000" dirty="0">
                <a:solidFill>
                  <a:srgbClr val="080808"/>
                </a:solidFill>
                <a:effectLst/>
              </a:rPr>
              <a:t>=</a:t>
            </a:r>
            <a:r>
              <a:rPr lang="en-IN" sz="2000" dirty="0">
                <a:solidFill>
                  <a:srgbClr val="067D17"/>
                </a:solidFill>
                <a:effectLst/>
              </a:rPr>
              <a:t>8888</a:t>
            </a:r>
          </a:p>
          <a:p>
            <a:pPr marL="342900" indent="-342900">
              <a:buFont typeface="Arial" charset="0"/>
              <a:buChar char="•"/>
            </a:pPr>
            <a:endParaRPr lang="en-US" sz="2000" dirty="0"/>
          </a:p>
          <a:p>
            <a:pPr marL="342900" indent="-342900">
              <a:buFont typeface="Arial" charset="0"/>
              <a:buChar char="•"/>
            </a:pPr>
            <a:r>
              <a:rPr lang="en-US" sz="2000" dirty="0"/>
              <a:t>Local Repo</a:t>
            </a:r>
            <a:br>
              <a:rPr lang="en-US" sz="2000" dirty="0"/>
            </a:br>
            <a:r>
              <a:rPr lang="en-US" sz="2000" dirty="0" err="1"/>
              <a:t>spring.cloud.config.server.git.uri</a:t>
            </a:r>
            <a:r>
              <a:rPr lang="en-US" sz="2000" dirty="0"/>
              <a:t>=</a:t>
            </a:r>
            <a:br>
              <a:rPr lang="en-US" sz="2000" dirty="0"/>
            </a:br>
            <a:r>
              <a:rPr lang="en-US" sz="2000" dirty="0"/>
              <a:t>WINDOW USERS =&gt; ${USERPROFILE}\\Desktop\\config-server-repo </a:t>
            </a:r>
          </a:p>
          <a:p>
            <a:r>
              <a:rPr lang="en-US" sz="2000" dirty="0"/>
              <a:t>	D:\\MS\\cloud-config-repo</a:t>
            </a:r>
          </a:p>
          <a:p>
            <a:pPr marL="342900" indent="-342900">
              <a:buFont typeface="Arial" charset="0"/>
              <a:buChar char="•"/>
            </a:pPr>
            <a:r>
              <a:rPr lang="en-US" sz="2000" dirty="0"/>
              <a:t>#Disable security of the Management endpoint </a:t>
            </a:r>
            <a:r>
              <a:rPr lang="en-US" sz="2000" dirty="0" err="1"/>
              <a:t>management.security.enabled</a:t>
            </a:r>
            <a:r>
              <a:rPr lang="en-US" sz="2000" dirty="0"/>
              <a:t>=</a:t>
            </a:r>
            <a:r>
              <a:rPr lang="en-US" sz="2000" b="1" dirty="0"/>
              <a:t>false </a:t>
            </a:r>
            <a:endParaRPr lang="en-US" sz="2000" dirty="0"/>
          </a:p>
          <a:p>
            <a:endParaRPr lang="en-US" alt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785958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Server side Configuration</a:t>
            </a:r>
          </a:p>
        </p:txBody>
      </p:sp>
      <p:sp>
        <p:nvSpPr>
          <p:cNvPr id="43010" name="Content Placeholder 2"/>
          <p:cNvSpPr>
            <a:spLocks noGrp="1"/>
          </p:cNvSpPr>
          <p:nvPr>
            <p:ph idx="1"/>
          </p:nvPr>
        </p:nvSpPr>
        <p:spPr>
          <a:xfrm>
            <a:off x="360363" y="732471"/>
            <a:ext cx="8643937" cy="6125529"/>
          </a:xfrm>
        </p:spPr>
        <p:txBody>
          <a:bodyPr>
            <a:normAutofit/>
          </a:bodyPr>
          <a:lstStyle/>
          <a:p>
            <a:pPr marL="342900" indent="-342900">
              <a:buFont typeface="Arial" charset="0"/>
              <a:buChar char="•"/>
            </a:pPr>
            <a:r>
              <a:rPr lang="en-US" altLang="en-US" sz="2200" dirty="0"/>
              <a:t>Run the application</a:t>
            </a:r>
          </a:p>
          <a:p>
            <a:pPr marL="342900" indent="-342900">
              <a:buFont typeface="Arial" charset="0"/>
              <a:buChar char="•"/>
            </a:pPr>
            <a:r>
              <a:rPr lang="en-US" altLang="en-US" sz="2200" dirty="0"/>
              <a:t>Open browser and test the following </a:t>
            </a:r>
            <a:r>
              <a:rPr lang="en-US" altLang="en-US" sz="2200" dirty="0" err="1"/>
              <a:t>urls</a:t>
            </a:r>
            <a:r>
              <a:rPr lang="en-US" altLang="en-US" sz="2200" dirty="0"/>
              <a:t>:</a:t>
            </a:r>
            <a:br>
              <a:rPr lang="en-US" altLang="en-US" sz="2200" dirty="0"/>
            </a:br>
            <a:r>
              <a:rPr lang="en-US" sz="2200" dirty="0">
                <a:hlinkClick r:id="rId3"/>
              </a:rPr>
              <a:t>http://localhost:8888/config-server-client/development</a:t>
            </a:r>
            <a:r>
              <a:rPr lang="en-US" sz="2200" dirty="0"/>
              <a:t> </a:t>
            </a:r>
            <a:br>
              <a:rPr lang="en-US" sz="2200" dirty="0"/>
            </a:br>
            <a:r>
              <a:rPr lang="en-US" sz="2200" dirty="0">
                <a:hlinkClick r:id="rId4"/>
              </a:rPr>
              <a:t>http://localhost:8888/config-server-client/production</a:t>
            </a:r>
            <a:br>
              <a:rPr lang="en-US" sz="2200" dirty="0"/>
            </a:br>
            <a:r>
              <a:rPr lang="en-US" sz="2200" dirty="0">
                <a:hlinkClick r:id="rId5"/>
              </a:rPr>
              <a:t>http://localhost:8888/config-server-client/default</a:t>
            </a:r>
            <a:r>
              <a:rPr lang="en-US" sz="2200" dirty="0"/>
              <a:t> </a:t>
            </a:r>
          </a:p>
          <a:p>
            <a:pPr marL="342900" indent="-342900">
              <a:buFont typeface="Arial" charset="0"/>
              <a:buChar char="•"/>
            </a:pPr>
            <a:r>
              <a:rPr lang="en-US" sz="2200" dirty="0"/>
              <a:t>Check if any runtime change in the property file is reflected by the server without restart</a:t>
            </a:r>
          </a:p>
          <a:p>
            <a:pPr marL="342900" indent="-342900">
              <a:buFont typeface="Arial" charset="0"/>
              <a:buChar char="•"/>
            </a:pPr>
            <a:endParaRPr lang="en-US" altLang="en-US" sz="2200" dirty="0"/>
          </a:p>
          <a:p>
            <a:pPr marL="342900" indent="-342900">
              <a:buFont typeface="Arial" charset="0"/>
              <a:buChar char="•"/>
            </a:pPr>
            <a:r>
              <a:rPr lang="en-US" altLang="en-US" sz="2200" dirty="0"/>
              <a:t>To do the git check in, after doing the change and save the file by any text editor, run the command from config-server-repo directory in the desktop.</a:t>
            </a:r>
            <a:br>
              <a:rPr lang="en-US" altLang="en-US" sz="2200" dirty="0"/>
            </a:br>
            <a:r>
              <a:rPr lang="en-US" altLang="en-US" sz="2200" dirty="0" err="1"/>
              <a:t>git</a:t>
            </a:r>
            <a:r>
              <a:rPr lang="en-US" altLang="en-US" sz="2200" dirty="0"/>
              <a:t> add . </a:t>
            </a:r>
            <a:br>
              <a:rPr lang="en-US" altLang="en-US" sz="2200" dirty="0"/>
            </a:br>
            <a:r>
              <a:rPr lang="en-US" altLang="en-US" sz="2200" dirty="0" err="1"/>
              <a:t>git</a:t>
            </a:r>
            <a:r>
              <a:rPr lang="en-US" altLang="en-US" sz="2200" dirty="0"/>
              <a:t> commit -m "test" </a:t>
            </a:r>
          </a:p>
        </p:txBody>
      </p:sp>
    </p:spTree>
    <p:extLst>
      <p:ext uri="{BB962C8B-B14F-4D97-AF65-F5344CB8AC3E}">
        <p14:creationId xmlns:p14="http://schemas.microsoft.com/office/powerpoint/2010/main" val="526293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err="1"/>
              <a:t>Config</a:t>
            </a:r>
            <a:r>
              <a:rPr lang="en-US" b="0" dirty="0"/>
              <a:t> Server Client</a:t>
            </a:r>
          </a:p>
        </p:txBody>
      </p:sp>
      <p:sp>
        <p:nvSpPr>
          <p:cNvPr id="43010" name="Content Placeholder 2"/>
          <p:cNvSpPr>
            <a:spLocks noGrp="1"/>
          </p:cNvSpPr>
          <p:nvPr>
            <p:ph idx="1"/>
          </p:nvPr>
        </p:nvSpPr>
        <p:spPr>
          <a:xfrm>
            <a:off x="360363" y="732471"/>
            <a:ext cx="8643937" cy="3458529"/>
          </a:xfrm>
        </p:spPr>
        <p:txBody>
          <a:bodyPr>
            <a:normAutofit/>
          </a:bodyPr>
          <a:lstStyle/>
          <a:p>
            <a:pPr marL="342900" indent="-342900">
              <a:buFont typeface="Arial" charset="0"/>
              <a:buChar char="•"/>
            </a:pPr>
            <a:r>
              <a:rPr lang="en-US" altLang="en-US" sz="2200" dirty="0"/>
              <a:t>Create a new project </a:t>
            </a:r>
            <a:r>
              <a:rPr lang="en-US" altLang="en-US" sz="2200" dirty="0" err="1"/>
              <a:t>ConfigServerClient</a:t>
            </a:r>
            <a:r>
              <a:rPr lang="en-US" altLang="en-US" sz="2200" dirty="0"/>
              <a:t> with following dependencies:</a:t>
            </a:r>
            <a:br>
              <a:rPr lang="en-US" altLang="en-US" sz="2200" dirty="0"/>
            </a:br>
            <a:r>
              <a:rPr lang="en-US" altLang="en-US" sz="2200" dirty="0"/>
              <a:t>Actuator</a:t>
            </a:r>
            <a:br>
              <a:rPr lang="en-US" altLang="en-US" sz="2200" dirty="0"/>
            </a:br>
            <a:r>
              <a:rPr lang="en-US" altLang="en-US" sz="2200" dirty="0"/>
              <a:t>Config Client</a:t>
            </a:r>
            <a:br>
              <a:rPr lang="en-US" altLang="en-US" sz="2200" dirty="0"/>
            </a:br>
            <a:r>
              <a:rPr lang="en-US" altLang="en-US" sz="2200" dirty="0"/>
              <a:t>Web and Rest Repositories as dependencies</a:t>
            </a:r>
          </a:p>
          <a:p>
            <a:pPr marL="342900" indent="-342900">
              <a:buFont typeface="Arial" charset="0"/>
              <a:buChar char="•"/>
            </a:pPr>
            <a:r>
              <a:rPr lang="en-US" altLang="en-US" sz="2200" dirty="0"/>
              <a:t>To bind with config server add the following in properties file:</a:t>
            </a:r>
            <a:br>
              <a:rPr lang="en-US" altLang="en-US" sz="2200" dirty="0"/>
            </a:br>
            <a:r>
              <a:rPr lang="en-US" altLang="en-US" sz="2200" dirty="0" err="1"/>
              <a:t>spring.application.name</a:t>
            </a:r>
            <a:r>
              <a:rPr lang="en-US" altLang="en-US" sz="2200" dirty="0"/>
              <a:t>=config-server-client</a:t>
            </a:r>
            <a:br>
              <a:rPr lang="en-US" altLang="en-US" sz="2200" dirty="0"/>
            </a:br>
            <a:r>
              <a:rPr lang="en-US" altLang="en-US" sz="2200" dirty="0" err="1"/>
              <a:t>management.endpoints.web.exposure.include</a:t>
            </a:r>
            <a:r>
              <a:rPr lang="en-US" altLang="en-US" sz="2200" dirty="0"/>
              <a:t>=refresh</a:t>
            </a:r>
          </a:p>
          <a:p>
            <a:pPr marL="342900" indent="-342900">
              <a:buFont typeface="Arial" charset="0"/>
              <a:buChar char="•"/>
            </a:pPr>
            <a:r>
              <a:rPr lang="en-US" altLang="en-US" sz="2200" dirty="0"/>
              <a:t>Create a Rest Resource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
        <p:nvSpPr>
          <p:cNvPr id="3" name="Rectangle 2"/>
          <p:cNvSpPr/>
          <p:nvPr/>
        </p:nvSpPr>
        <p:spPr>
          <a:xfrm>
            <a:off x="1237382" y="3894985"/>
            <a:ext cx="7068418" cy="2585323"/>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RestController</a:t>
            </a:r>
            <a:endParaRPr lang="en-US" dirty="0">
              <a:solidFill>
                <a:srgbClr val="646464"/>
              </a:solidFill>
              <a:latin typeface="Calibri" charset="0"/>
              <a:ea typeface="Calibri" charset="0"/>
              <a:cs typeface="Calibri" charset="0"/>
            </a:endParaRP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RefreshScope</a:t>
            </a:r>
            <a:endParaRPr lang="en-US" dirty="0">
              <a:solidFill>
                <a:srgbClr val="646464"/>
              </a:solidFill>
              <a:latin typeface="Calibri" charset="0"/>
              <a:ea typeface="Calibri" charset="0"/>
              <a:cs typeface="Calibri" charset="0"/>
            </a:endParaRPr>
          </a:p>
          <a:p>
            <a:r>
              <a:rPr lang="en-US" dirty="0">
                <a:solidFill>
                  <a:srgbClr val="7F0055"/>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MessageRestController</a:t>
            </a:r>
            <a:r>
              <a:rPr lang="en-US" dirty="0">
                <a:solidFill>
                  <a:srgbClr val="000000"/>
                </a:solidFill>
                <a:latin typeface="Calibri" charset="0"/>
                <a:ea typeface="Calibri" charset="0"/>
                <a:cs typeface="Calibri" charset="0"/>
              </a:rPr>
              <a:t> {</a:t>
            </a:r>
          </a:p>
          <a:p>
            <a:r>
              <a:rPr lang="en-US" dirty="0">
                <a:solidFill>
                  <a:srgbClr val="646464"/>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msg</a:t>
            </a:r>
            <a:r>
              <a:rPr lang="en-US" dirty="0">
                <a:solidFill>
                  <a:srgbClr val="2A00FF"/>
                </a:solidFill>
                <a:latin typeface="Calibri" charset="0"/>
                <a:ea typeface="Calibri" charset="0"/>
                <a:cs typeface="Calibri" charset="0"/>
              </a:rPr>
              <a:t>: - </a:t>
            </a:r>
            <a:r>
              <a:rPr lang="en-US" dirty="0" err="1">
                <a:solidFill>
                  <a:srgbClr val="2A00FF"/>
                </a:solidFill>
                <a:latin typeface="Calibri" charset="0"/>
                <a:ea typeface="Calibri" charset="0"/>
                <a:cs typeface="Calibri" charset="0"/>
              </a:rPr>
              <a:t>Config</a:t>
            </a:r>
            <a:r>
              <a:rPr lang="en-US" dirty="0">
                <a:solidFill>
                  <a:srgbClr val="2A00FF"/>
                </a:solidFill>
                <a:latin typeface="Calibri" charset="0"/>
                <a:ea typeface="Calibri" charset="0"/>
                <a:cs typeface="Calibri" charset="0"/>
              </a:rPr>
              <a:t> Server is not </a:t>
            </a:r>
            <a:r>
              <a:rPr lang="en-US" dirty="0" err="1">
                <a:solidFill>
                  <a:srgbClr val="2A00FF"/>
                </a:solidFill>
                <a:latin typeface="Calibri" charset="0"/>
                <a:ea typeface="Calibri" charset="0"/>
                <a:cs typeface="Calibri" charset="0"/>
              </a:rPr>
              <a:t>working..please</a:t>
            </a:r>
            <a:r>
              <a:rPr lang="en-US" dirty="0">
                <a:solidFill>
                  <a:srgbClr val="2A00FF"/>
                </a:solidFill>
                <a:latin typeface="Calibri" charset="0"/>
                <a:ea typeface="Calibri" charset="0"/>
                <a:cs typeface="Calibri" charset="0"/>
              </a:rPr>
              <a:t> check}"</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private</a:t>
            </a:r>
            <a:r>
              <a:rPr lang="en-US" dirty="0">
                <a:solidFill>
                  <a:srgbClr val="000000"/>
                </a:solidFill>
                <a:latin typeface="Calibri" charset="0"/>
                <a:ea typeface="Calibri" charset="0"/>
                <a:cs typeface="Calibri" charset="0"/>
              </a:rPr>
              <a:t> String </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msg</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String </a:t>
            </a:r>
            <a:r>
              <a:rPr lang="en-US" dirty="0" err="1">
                <a:solidFill>
                  <a:srgbClr val="000000"/>
                </a:solidFill>
                <a:latin typeface="Calibri" charset="0"/>
                <a:ea typeface="Calibri" charset="0"/>
                <a:cs typeface="Calibri" charset="0"/>
              </a:rPr>
              <a:t>getMsg</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err="1">
                <a:solidFill>
                  <a:srgbClr val="7F0055"/>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r>
              <a:rPr lang="mr-IN"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569478" y="3310647"/>
            <a:ext cx="7068418" cy="116867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endParaRPr lang="en-US" altLang="en-US" sz="2000" dirty="0"/>
          </a:p>
        </p:txBody>
      </p:sp>
    </p:spTree>
    <p:extLst>
      <p:ext uri="{BB962C8B-B14F-4D97-AF65-F5344CB8AC3E}">
        <p14:creationId xmlns:p14="http://schemas.microsoft.com/office/powerpoint/2010/main" val="1803057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 Server Client Properties</a:t>
            </a:r>
          </a:p>
        </p:txBody>
      </p:sp>
      <p:sp>
        <p:nvSpPr>
          <p:cNvPr id="4" name="Rectangle 3"/>
          <p:cNvSpPr/>
          <p:nvPr/>
        </p:nvSpPr>
        <p:spPr>
          <a:xfrm>
            <a:off x="304800" y="1066800"/>
            <a:ext cx="7869237" cy="4401205"/>
          </a:xfrm>
          <a:prstGeom prst="rect">
            <a:avLst/>
          </a:prstGeom>
        </p:spPr>
        <p:txBody>
          <a:bodyPr wrap="square">
            <a:spAutoFit/>
          </a:bodyPr>
          <a:lstStyle/>
          <a:p>
            <a:pPr marL="342900" indent="-342900">
              <a:buFont typeface="Arial" charset="0"/>
              <a:buChar char="•"/>
            </a:pPr>
            <a:r>
              <a:rPr lang="en-US" altLang="en-US" sz="2000" dirty="0"/>
              <a:t>#Active Profile - will relate to development properties file in the server.</a:t>
            </a:r>
            <a:br>
              <a:rPr lang="en-US" altLang="en-US" sz="2000" dirty="0"/>
            </a:br>
            <a:br>
              <a:rPr lang="en-US" altLang="en-US" sz="2000" dirty="0"/>
            </a:br>
            <a:r>
              <a:rPr lang="en-US" altLang="en-US" sz="2000" dirty="0" err="1"/>
              <a:t>spring.profiles.active</a:t>
            </a:r>
            <a:r>
              <a:rPr lang="en-US" altLang="en-US" sz="2000" dirty="0"/>
              <a:t>=development</a:t>
            </a:r>
            <a:br>
              <a:rPr lang="en-US" altLang="en-US" sz="2000" dirty="0"/>
            </a:br>
            <a:endParaRPr lang="en-US" altLang="en-US" sz="2000" dirty="0"/>
          </a:p>
          <a:p>
            <a:pPr marL="342900" indent="-342900">
              <a:buFont typeface="Arial" charset="0"/>
              <a:buChar char="•"/>
            </a:pPr>
            <a:r>
              <a:rPr lang="en-US" altLang="en-US" sz="2000" dirty="0"/>
              <a:t>Add below</a:t>
            </a:r>
            <a:br>
              <a:rPr lang="en-US" altLang="en-US" sz="2000" dirty="0"/>
            </a:br>
            <a:r>
              <a:rPr lang="en-US" altLang="en-US" sz="2000" dirty="0" err="1"/>
              <a:t>spring.config.import</a:t>
            </a:r>
            <a:r>
              <a:rPr lang="en-US" altLang="en-US" sz="2000" dirty="0"/>
              <a:t>=</a:t>
            </a:r>
            <a:r>
              <a:rPr lang="en-US" altLang="en-US" sz="2000" dirty="0" err="1"/>
              <a:t>optional:configserver:http</a:t>
            </a:r>
            <a:r>
              <a:rPr lang="en-US" altLang="en-US" sz="2000" dirty="0"/>
              <a:t>://localhost:8888/</a:t>
            </a:r>
          </a:p>
          <a:p>
            <a:pPr marL="342900" indent="-342900">
              <a:buFont typeface="Arial" charset="0"/>
              <a:buChar char="•"/>
            </a:pPr>
            <a:endParaRPr lang="en-US" altLang="en-US" sz="2000" dirty="0"/>
          </a:p>
          <a:p>
            <a:pPr marL="342900" indent="-342900">
              <a:buFont typeface="Arial" charset="0"/>
              <a:buChar char="•"/>
            </a:pPr>
            <a:r>
              <a:rPr lang="en-US" altLang="en-US" sz="2000" dirty="0"/>
              <a:t>If properties file name and Config-client application name is different using following property to point to the server properties file :</a:t>
            </a:r>
            <a:br>
              <a:rPr lang="en-US" altLang="en-US" sz="2000" dirty="0"/>
            </a:br>
            <a:br>
              <a:rPr lang="en-US" altLang="en-US" sz="2000" dirty="0"/>
            </a:br>
            <a:r>
              <a:rPr lang="en-US" sz="2000" dirty="0" err="1"/>
              <a:t>spring.cloud.config.name</a:t>
            </a:r>
            <a:r>
              <a:rPr lang="en-US" sz="2000" dirty="0"/>
              <a:t>=config-server-client</a:t>
            </a:r>
          </a:p>
          <a:p>
            <a:pPr marL="342900" indent="-342900">
              <a:buFont typeface="Arial" charset="0"/>
              <a:buChar char="•"/>
            </a:pPr>
            <a:endParaRPr lang="en-US" altLang="en-US" sz="2000" dirty="0"/>
          </a:p>
          <a:p>
            <a:pPr marL="342900" indent="-342900">
              <a:buFont typeface="Arial" charset="0"/>
              <a:buChar char="•"/>
            </a:pPr>
            <a:r>
              <a:rPr lang="en-US" altLang="en-US" sz="2000" dirty="0"/>
              <a:t>Where &lt;</a:t>
            </a:r>
            <a:r>
              <a:rPr lang="en-US" sz="2000" dirty="0"/>
              <a:t>config-server-client&gt; should be same as name of properties file</a:t>
            </a:r>
            <a:endParaRPr lang="en-US" altLang="en-US" sz="2000" dirty="0"/>
          </a:p>
        </p:txBody>
      </p:sp>
    </p:spTree>
    <p:extLst>
      <p:ext uri="{BB962C8B-B14F-4D97-AF65-F5344CB8AC3E}">
        <p14:creationId xmlns:p14="http://schemas.microsoft.com/office/powerpoint/2010/main" val="185752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typical distributed system consists of many services collaborating together.</a:t>
            </a:r>
          </a:p>
          <a:p>
            <a:pPr marL="285750" indent="-285750">
              <a:buFont typeface="Arial" charset="0"/>
              <a:buChar char="•"/>
            </a:pPr>
            <a:r>
              <a:rPr lang="en-US" sz="2200" dirty="0"/>
              <a:t>These services are prone to failure or delayed responses. </a:t>
            </a:r>
          </a:p>
          <a:p>
            <a:pPr marL="285750" indent="-285750">
              <a:buFont typeface="Arial" charset="0"/>
              <a:buChar char="•"/>
            </a:pPr>
            <a:r>
              <a:rPr lang="en-US" sz="2200" dirty="0"/>
              <a:t>If a service fails it may impact on other services affecting performance and possibly making other parts of application inaccessible or in the worst case bring down the whole application.</a:t>
            </a:r>
          </a:p>
          <a:p>
            <a:pPr marL="285750" indent="-285750">
              <a:buFont typeface="Arial" charset="0"/>
              <a:buChar char="•"/>
            </a:pPr>
            <a:r>
              <a:rPr lang="en-US" sz="2200" dirty="0"/>
              <a:t>When a microservice encounters an error, it will have an impact on other microservices that call it, and will also have a domino effect</a:t>
            </a:r>
          </a:p>
          <a:p>
            <a:pPr marL="285750" indent="-285750">
              <a:buFont typeface="Arial" charset="0"/>
              <a:buChar char="•"/>
            </a:pPr>
            <a:r>
              <a:rPr lang="en-US" sz="2200" dirty="0"/>
              <a:t>A fallback is require for the service that fails.</a:t>
            </a:r>
          </a:p>
          <a:p>
            <a:pPr marL="285750" indent="-285750">
              <a:buFont typeface="Arial" charset="0"/>
              <a:buChar char="•"/>
            </a:pPr>
            <a:r>
              <a:rPr lang="en-US" sz="2200" dirty="0"/>
              <a:t>Possible solutions:</a:t>
            </a:r>
          </a:p>
          <a:p>
            <a:pPr marL="742950" lvl="1" indent="-285750">
              <a:buFont typeface="Arial" charset="0"/>
              <a:buChar char="•"/>
            </a:pPr>
            <a:r>
              <a:rPr lang="en-US" sz="2200" dirty="0"/>
              <a:t>Throw an error</a:t>
            </a:r>
          </a:p>
          <a:p>
            <a:pPr marL="742950" lvl="1" indent="-285750">
              <a:buFont typeface="Arial" charset="0"/>
              <a:buChar char="•"/>
            </a:pPr>
            <a:r>
              <a:rPr lang="en-US" sz="2200" dirty="0"/>
              <a:t>Return fallback default response</a:t>
            </a:r>
          </a:p>
          <a:p>
            <a:pPr marL="742950" lvl="1" indent="-285750">
              <a:buFont typeface="Arial" charset="0"/>
              <a:buChar char="•"/>
            </a:pPr>
            <a:r>
              <a:rPr lang="en-US" sz="2200" dirty="0"/>
              <a:t>Cache previous responses and use that as fallback response</a:t>
            </a:r>
          </a:p>
        </p:txBody>
      </p:sp>
    </p:spTree>
    <p:extLst>
      <p:ext uri="{BB962C8B-B14F-4D97-AF65-F5344CB8AC3E}">
        <p14:creationId xmlns:p14="http://schemas.microsoft.com/office/powerpoint/2010/main" val="2115951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a:t>
            </a:r>
            <a:r>
              <a:rPr lang="en-US" dirty="0" err="1"/>
              <a:t>Config</a:t>
            </a:r>
            <a:r>
              <a:rPr lang="en-US" dirty="0"/>
              <a:t> Client</a:t>
            </a:r>
          </a:p>
        </p:txBody>
      </p:sp>
      <p:sp>
        <p:nvSpPr>
          <p:cNvPr id="43010" name="Content Placeholder 2"/>
          <p:cNvSpPr>
            <a:spLocks noGrp="1"/>
          </p:cNvSpPr>
          <p:nvPr>
            <p:ph idx="1"/>
          </p:nvPr>
        </p:nvSpPr>
        <p:spPr>
          <a:xfrm>
            <a:off x="360363" y="732471"/>
            <a:ext cx="8402637" cy="4144329"/>
          </a:xfrm>
        </p:spPr>
        <p:txBody>
          <a:bodyPr>
            <a:noAutofit/>
          </a:bodyPr>
          <a:lstStyle/>
          <a:p>
            <a:pPr marL="342900" indent="-342900">
              <a:buFont typeface="Arial" charset="0"/>
              <a:buChar char="•"/>
            </a:pPr>
            <a:r>
              <a:rPr lang="en-US" altLang="en-US" sz="2200" dirty="0"/>
              <a:t>Run the application and test on browser:</a:t>
            </a:r>
            <a:br>
              <a:rPr lang="en-US" altLang="en-US" sz="2200" dirty="0"/>
            </a:br>
            <a:r>
              <a:rPr lang="en-US" altLang="en-US" sz="2200" dirty="0">
                <a:hlinkClick r:id="rId3"/>
              </a:rPr>
              <a:t>http://localhost:8080/msg</a:t>
            </a:r>
            <a:endParaRPr lang="en-US" altLang="en-US" sz="2200" dirty="0"/>
          </a:p>
          <a:p>
            <a:pPr marL="342900" indent="-342900">
              <a:buFont typeface="Arial" charset="0"/>
              <a:buChar char="•"/>
            </a:pPr>
            <a:r>
              <a:rPr lang="en-US" altLang="en-US" sz="2200" dirty="0"/>
              <a:t>If it does not displays the development profile just refresh by making a </a:t>
            </a:r>
            <a:r>
              <a:rPr lang="en-US" altLang="en-US" sz="2200" b="1" dirty="0"/>
              <a:t>POST </a:t>
            </a:r>
            <a:r>
              <a:rPr lang="en-US" altLang="en-US" sz="2200" dirty="0"/>
              <a:t>request on the following </a:t>
            </a:r>
            <a:r>
              <a:rPr lang="en-US" altLang="en-US" sz="2200" dirty="0" err="1"/>
              <a:t>url</a:t>
            </a:r>
            <a:r>
              <a:rPr lang="en-US" altLang="en-US" sz="2200" dirty="0"/>
              <a:t>:</a:t>
            </a:r>
            <a:br>
              <a:rPr lang="en-US" altLang="en-US" sz="2200" dirty="0"/>
            </a:br>
            <a:r>
              <a:rPr lang="en-US" altLang="en-US" sz="2200" dirty="0">
                <a:hlinkClick r:id="rId4"/>
              </a:rPr>
              <a:t>http://localhost:8080/actuator/refresh</a:t>
            </a:r>
            <a:endParaRPr lang="en-US" altLang="en-US" sz="2200" dirty="0"/>
          </a:p>
          <a:p>
            <a:pPr marL="342900" indent="-342900">
              <a:buFont typeface="Arial" charset="0"/>
              <a:buChar char="•"/>
            </a:pPr>
            <a:r>
              <a:rPr lang="en-US" altLang="en-US" sz="2200" dirty="0"/>
              <a:t>Change the profile in properties file, refresh and test it again</a:t>
            </a:r>
          </a:p>
          <a:p>
            <a:pPr marL="342900" indent="-342900">
              <a:buFont typeface="Arial" charset="0"/>
              <a:buChar char="•"/>
            </a:pPr>
            <a:r>
              <a:rPr lang="en-US" altLang="en-US" sz="2200" dirty="0"/>
              <a:t>@</a:t>
            </a:r>
            <a:r>
              <a:rPr lang="en-US" altLang="en-US" sz="2200" dirty="0" err="1"/>
              <a:t>RefreshScope</a:t>
            </a:r>
            <a:r>
              <a:rPr lang="en-US" altLang="en-US" sz="2200" dirty="0"/>
              <a:t> is required on the controller</a:t>
            </a:r>
          </a:p>
          <a:p>
            <a:pPr marL="342900" indent="-342900">
              <a:buFont typeface="Arial" charset="0"/>
              <a:buChar char="•"/>
            </a:pPr>
            <a:r>
              <a:rPr lang="en-US" altLang="en-US" sz="2200" dirty="0"/>
              <a:t>It is tedious to refresh </a:t>
            </a:r>
            <a:r>
              <a:rPr lang="en-US" altLang="en-US" sz="2200" dirty="0" err="1"/>
              <a:t>everytime</a:t>
            </a:r>
            <a:r>
              <a:rPr lang="en-US" altLang="en-US" sz="2200" dirty="0"/>
              <a:t> for all the services running.</a:t>
            </a:r>
          </a:p>
          <a:p>
            <a:pPr marL="342900" indent="-342900">
              <a:buFont typeface="Arial" charset="0"/>
              <a:buChar char="•"/>
            </a:pPr>
            <a:r>
              <a:rPr lang="en-US" altLang="en-US" sz="2200" dirty="0"/>
              <a:t>Let’s look at the new Spring Cloud Bus project. </a:t>
            </a:r>
          </a:p>
          <a:p>
            <a:pPr marL="342900" indent="-342900">
              <a:buFont typeface="Arial" charset="0"/>
              <a:buChar char="•"/>
            </a:pPr>
            <a:r>
              <a:rPr lang="en-US" altLang="en-US" sz="2200" dirty="0"/>
              <a:t>Spring Cloud Bus uses lightweight message broker to link distributed system nodes. The primary usage is to broadcast configuration changes or other management information.</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928318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Server for Broker</a:t>
            </a:r>
          </a:p>
        </p:txBody>
      </p:sp>
      <p:sp>
        <p:nvSpPr>
          <p:cNvPr id="43010" name="Content Placeholder 2"/>
          <p:cNvSpPr>
            <a:spLocks noGrp="1"/>
          </p:cNvSpPr>
          <p:nvPr>
            <p:ph idx="1"/>
          </p:nvPr>
        </p:nvSpPr>
        <p:spPr>
          <a:xfrm>
            <a:off x="360363" y="732471"/>
            <a:ext cx="8402637" cy="6430329"/>
          </a:xfrm>
        </p:spPr>
        <p:txBody>
          <a:bodyPr>
            <a:normAutofit/>
          </a:bodyPr>
          <a:lstStyle/>
          <a:p>
            <a:pPr marL="342900" indent="-342900">
              <a:buFont typeface="Arial" charset="0"/>
              <a:buChar char="•"/>
            </a:pPr>
            <a:r>
              <a:rPr lang="en-US" altLang="en-US" sz="2200" dirty="0"/>
              <a:t>Add below dependency in </a:t>
            </a:r>
            <a:r>
              <a:rPr lang="en-US" altLang="en-US" sz="2200" dirty="0" err="1"/>
              <a:t>ConfigServerDemo</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file</a:t>
            </a:r>
            <a:br>
              <a:rPr lang="en-US" altLang="en-US" sz="2200" dirty="0"/>
            </a:br>
            <a:endParaRPr lang="en-US" altLang="en-US" sz="2200" dirty="0"/>
          </a:p>
          <a:p>
            <a:pPr marL="342900" indent="-342900">
              <a:buFont typeface="Arial" charset="0"/>
              <a:buChar char="•"/>
            </a:pPr>
            <a:endParaRPr lang="en-US" altLang="en-US" sz="2200" dirty="0"/>
          </a:p>
        </p:txBody>
      </p:sp>
      <p:sp>
        <p:nvSpPr>
          <p:cNvPr id="5" name="TextBox 4">
            <a:extLst>
              <a:ext uri="{FF2B5EF4-FFF2-40B4-BE49-F238E27FC236}">
                <a16:creationId xmlns:a16="http://schemas.microsoft.com/office/drawing/2014/main" id="{93B4CB71-CB7A-7637-2C9A-6997A39F0141}"/>
              </a:ext>
            </a:extLst>
          </p:cNvPr>
          <p:cNvSpPr txBox="1"/>
          <p:nvPr/>
        </p:nvSpPr>
        <p:spPr>
          <a:xfrm>
            <a:off x="1479549" y="1219200"/>
            <a:ext cx="6164263" cy="2862322"/>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&gt;spring-cloud-config-monitor&lt;/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&gt;spring-cloud-starter-stream-rabbit&lt;/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p>
        </p:txBody>
      </p:sp>
      <p:sp>
        <p:nvSpPr>
          <p:cNvPr id="9" name="TextBox 8">
            <a:extLst>
              <a:ext uri="{FF2B5EF4-FFF2-40B4-BE49-F238E27FC236}">
                <a16:creationId xmlns:a16="http://schemas.microsoft.com/office/drawing/2014/main" id="{CC970904-3D2A-0D88-D2E4-299692241960}"/>
              </a:ext>
            </a:extLst>
          </p:cNvPr>
          <p:cNvSpPr txBox="1"/>
          <p:nvPr/>
        </p:nvSpPr>
        <p:spPr>
          <a:xfrm>
            <a:off x="2057400" y="4568251"/>
            <a:ext cx="4572000" cy="1200329"/>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endParaRPr lang="en-IN" dirty="0">
              <a:solidFill>
                <a:srgbClr val="080808"/>
              </a:solidFill>
              <a:effectLst/>
            </a:endParaRPr>
          </a:p>
        </p:txBody>
      </p:sp>
    </p:spTree>
    <p:extLst>
      <p:ext uri="{BB962C8B-B14F-4D97-AF65-F5344CB8AC3E}">
        <p14:creationId xmlns:p14="http://schemas.microsoft.com/office/powerpoint/2010/main" val="1678880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Client for Broker</a:t>
            </a:r>
          </a:p>
        </p:txBody>
      </p:sp>
      <p:sp>
        <p:nvSpPr>
          <p:cNvPr id="43010" name="Content Placeholder 2"/>
          <p:cNvSpPr>
            <a:spLocks noGrp="1"/>
          </p:cNvSpPr>
          <p:nvPr>
            <p:ph idx="1"/>
          </p:nvPr>
        </p:nvSpPr>
        <p:spPr>
          <a:xfrm>
            <a:off x="360363" y="732471"/>
            <a:ext cx="8402637" cy="5992179"/>
          </a:xfrm>
        </p:spPr>
        <p:txBody>
          <a:bodyPr>
            <a:normAutofit/>
          </a:bodyPr>
          <a:lstStyle/>
          <a:p>
            <a:pPr marL="342900" indent="-342900">
              <a:buFont typeface="Arial" charset="0"/>
              <a:buChar char="•"/>
            </a:pPr>
            <a:r>
              <a:rPr lang="en-US" altLang="en-US" sz="2200" dirty="0"/>
              <a:t>Add below dependency in </a:t>
            </a:r>
            <a:r>
              <a:rPr lang="en-US" altLang="en-US" sz="2200" dirty="0" err="1"/>
              <a:t>ConfigServerCLient</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file</a:t>
            </a:r>
            <a:br>
              <a:rPr lang="en-US" altLang="en-US" sz="2200" dirty="0"/>
            </a:br>
            <a:endParaRPr lang="en-US" altLang="en-US" sz="2200" dirty="0"/>
          </a:p>
          <a:p>
            <a:pPr marL="342900" indent="-342900">
              <a:buFont typeface="Arial" charset="0"/>
              <a:buChar char="•"/>
            </a:pPr>
            <a:endParaRPr lang="en-US" altLang="en-US" sz="2200" dirty="0"/>
          </a:p>
        </p:txBody>
      </p:sp>
      <p:sp>
        <p:nvSpPr>
          <p:cNvPr id="4" name="TextBox 3">
            <a:extLst>
              <a:ext uri="{FF2B5EF4-FFF2-40B4-BE49-F238E27FC236}">
                <a16:creationId xmlns:a16="http://schemas.microsoft.com/office/drawing/2014/main" id="{8CDC5D9E-EDD3-E49D-E64A-C05D55CD3879}"/>
              </a:ext>
            </a:extLst>
          </p:cNvPr>
          <p:cNvSpPr txBox="1"/>
          <p:nvPr/>
        </p:nvSpPr>
        <p:spPr>
          <a:xfrm>
            <a:off x="1524000" y="1271039"/>
            <a:ext cx="6096000" cy="1754326"/>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&gt;spring-cloud-starter-bus-</a:t>
            </a:r>
            <a:r>
              <a:rPr lang="en-IN" dirty="0" err="1">
                <a:solidFill>
                  <a:srgbClr val="080808"/>
                </a:solidFill>
                <a:effectLst/>
              </a:rPr>
              <a:t>amqp</a:t>
            </a:r>
            <a:r>
              <a:rPr lang="en-IN" dirty="0">
                <a:solidFill>
                  <a:srgbClr val="080808"/>
                </a:solidFill>
                <a:effectLst/>
              </a:rPr>
              <a: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endParaRPr lang="en-IN" dirty="0">
              <a:solidFill>
                <a:srgbClr val="080808"/>
              </a:solidFill>
              <a:effectLst/>
            </a:endParaRPr>
          </a:p>
        </p:txBody>
      </p:sp>
      <p:sp>
        <p:nvSpPr>
          <p:cNvPr id="7" name="TextBox 6">
            <a:extLst>
              <a:ext uri="{FF2B5EF4-FFF2-40B4-BE49-F238E27FC236}">
                <a16:creationId xmlns:a16="http://schemas.microsoft.com/office/drawing/2014/main" id="{0BF2F8CE-4084-A0A4-4D24-DB95EC5C4D67}"/>
              </a:ext>
            </a:extLst>
          </p:cNvPr>
          <p:cNvSpPr txBox="1"/>
          <p:nvPr/>
        </p:nvSpPr>
        <p:spPr>
          <a:xfrm>
            <a:off x="2133600" y="3198674"/>
            <a:ext cx="4572000" cy="1754326"/>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spring.cloud.bus.enabled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err="1">
                <a:solidFill>
                  <a:srgbClr val="083080"/>
                </a:solidFill>
                <a:effectLst/>
              </a:rPr>
              <a:t>spring.cloud.bus.refresh.enabled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p:txBody>
      </p:sp>
    </p:spTree>
    <p:extLst>
      <p:ext uri="{BB962C8B-B14F-4D97-AF65-F5344CB8AC3E}">
        <p14:creationId xmlns:p14="http://schemas.microsoft.com/office/powerpoint/2010/main" val="1628816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a:t>
            </a:r>
          </a:p>
        </p:txBody>
      </p:sp>
      <p:sp>
        <p:nvSpPr>
          <p:cNvPr id="43010" name="Content Placeholder 2"/>
          <p:cNvSpPr>
            <a:spLocks noGrp="1"/>
          </p:cNvSpPr>
          <p:nvPr>
            <p:ph idx="1"/>
          </p:nvPr>
        </p:nvSpPr>
        <p:spPr>
          <a:xfrm>
            <a:off x="360363" y="732471"/>
            <a:ext cx="8402637" cy="4525329"/>
          </a:xfrm>
        </p:spPr>
        <p:txBody>
          <a:bodyPr>
            <a:normAutofit fontScale="77500" lnSpcReduction="20000"/>
          </a:bodyPr>
          <a:lstStyle/>
          <a:p>
            <a:pPr marL="342900" indent="-342900">
              <a:buFont typeface="Arial" charset="0"/>
              <a:buChar char="•"/>
            </a:pPr>
            <a:r>
              <a:rPr lang="en-US" altLang="en-US" sz="2200" dirty="0"/>
              <a:t>Create t2.micro Ec2 instance with the defaults. </a:t>
            </a:r>
          </a:p>
          <a:p>
            <a:pPr marL="342900" indent="-342900">
              <a:buFont typeface="Arial" charset="0"/>
              <a:buChar char="•"/>
            </a:pPr>
            <a:r>
              <a:rPr lang="en-US" altLang="en-US" sz="2200" b="1" dirty="0"/>
              <a:t>DO NOT FORGET THE </a:t>
            </a:r>
            <a:r>
              <a:rPr lang="en-US" altLang="en-US" sz="2200" b="1" dirty="0" err="1"/>
              <a:t>pem</a:t>
            </a:r>
            <a:r>
              <a:rPr lang="en-US" altLang="en-US" sz="2200" b="1" dirty="0"/>
              <a:t> file ( key-value pair)</a:t>
            </a:r>
          </a:p>
          <a:p>
            <a:pPr marL="342900" indent="-342900">
              <a:buFont typeface="Arial" charset="0"/>
              <a:buChar char="•"/>
            </a:pPr>
            <a:r>
              <a:rPr lang="en-US" altLang="en-US" sz="2200" dirty="0"/>
              <a:t>Once EC2 instance created, click on Actions -&gt; Connect </a:t>
            </a:r>
            <a:br>
              <a:rPr lang="en-US" altLang="en-US" sz="2200" dirty="0"/>
            </a:br>
            <a:r>
              <a:rPr lang="en-US" altLang="en-US" sz="2200" dirty="0"/>
              <a:t>and open the EC2 shell </a:t>
            </a:r>
          </a:p>
          <a:p>
            <a:endParaRPr lang="en-US" altLang="en-US" sz="2200" dirty="0"/>
          </a:p>
          <a:p>
            <a:endParaRPr lang="en-US" altLang="en-US" sz="2200" dirty="0"/>
          </a:p>
          <a:p>
            <a:r>
              <a:rPr lang="en-US" altLang="en-US" sz="2200" dirty="0"/>
              <a:t>Run below commands on AWS Shell</a:t>
            </a:r>
          </a:p>
          <a:p>
            <a:endParaRPr lang="en-US" altLang="en-US" sz="2200" dirty="0"/>
          </a:p>
          <a:p>
            <a:pPr marL="342900" indent="-342900">
              <a:buFont typeface="Arial" charset="0"/>
              <a:buChar char="•"/>
            </a:pPr>
            <a:r>
              <a:rPr lang="en-US" altLang="en-US" sz="2200" dirty="0" err="1"/>
              <a:t>sudo</a:t>
            </a:r>
            <a:r>
              <a:rPr lang="en-US" altLang="en-US" sz="2200" dirty="0"/>
              <a:t> yum install java-17-amazon-corretto-devel</a:t>
            </a:r>
          </a:p>
          <a:p>
            <a:pPr marL="342900" indent="-342900">
              <a:buFont typeface="Arial" charset="0"/>
              <a:buChar char="•"/>
            </a:pPr>
            <a:r>
              <a:rPr lang="en-US" altLang="en-US" sz="2200" dirty="0" err="1"/>
              <a:t>sudo</a:t>
            </a:r>
            <a:r>
              <a:rPr lang="en-US" altLang="en-US" sz="2200" dirty="0"/>
              <a:t> yum update -y</a:t>
            </a:r>
          </a:p>
          <a:p>
            <a:pPr marL="342900" indent="-342900">
              <a:buFont typeface="Arial" charset="0"/>
              <a:buChar char="•"/>
            </a:pPr>
            <a:r>
              <a:rPr lang="en-US" altLang="en-US" sz="2200" dirty="0" err="1"/>
              <a:t>sudo</a:t>
            </a:r>
            <a:r>
              <a:rPr lang="en-US" altLang="en-US" sz="2200" dirty="0"/>
              <a:t> yum install -y docker</a:t>
            </a:r>
          </a:p>
          <a:p>
            <a:pPr marL="342900" indent="-342900">
              <a:buFont typeface="Arial" charset="0"/>
              <a:buChar char="•"/>
            </a:pPr>
            <a:r>
              <a:rPr lang="en-US" altLang="en-US" sz="2200" dirty="0" err="1"/>
              <a:t>sudo</a:t>
            </a:r>
            <a:r>
              <a:rPr lang="en-US" altLang="en-US" sz="2200" dirty="0"/>
              <a:t> docker </a:t>
            </a:r>
            <a:r>
              <a:rPr lang="en-US" altLang="en-US" sz="2200" dirty="0" err="1"/>
              <a:t>ps</a:t>
            </a:r>
            <a:endParaRPr lang="en-US" altLang="en-US" sz="2200" dirty="0"/>
          </a:p>
          <a:p>
            <a:pPr marL="342900" indent="-342900">
              <a:buFont typeface="Arial" charset="0"/>
              <a:buChar char="•"/>
            </a:pPr>
            <a:r>
              <a:rPr lang="en-US" altLang="en-US" sz="2200" dirty="0" err="1"/>
              <a:t>sudo</a:t>
            </a:r>
            <a:r>
              <a:rPr lang="en-US" altLang="en-US" sz="2200" dirty="0"/>
              <a:t> docker pull rabbitmq:3-management</a:t>
            </a:r>
          </a:p>
          <a:p>
            <a:pPr marL="342900" indent="-342900">
              <a:buFont typeface="Arial" charset="0"/>
              <a:buChar char="•"/>
            </a:pPr>
            <a:r>
              <a:rPr lang="en-US" altLang="en-US" sz="2200" dirty="0" err="1"/>
              <a:t>sudo</a:t>
            </a:r>
            <a:r>
              <a:rPr lang="en-US" altLang="en-US" sz="2200" dirty="0"/>
              <a:t> docker run -d --hostname my-rabbit --name some-rabbit -p 15672:15672 -p 5672:5672 rabbitmq:3-management</a:t>
            </a:r>
          </a:p>
          <a:p>
            <a:pPr marL="342900" indent="-342900">
              <a:buFont typeface="Arial" charset="0"/>
              <a:buChar char="•"/>
            </a:pPr>
            <a:r>
              <a:rPr lang="en-US" altLang="en-US" sz="2200" dirty="0" err="1"/>
              <a:t>sudo</a:t>
            </a:r>
            <a:r>
              <a:rPr lang="en-US" altLang="en-US" sz="2200" dirty="0"/>
              <a:t> docker </a:t>
            </a:r>
            <a:r>
              <a:rPr lang="en-US" altLang="en-US" sz="2200" dirty="0" err="1"/>
              <a:t>ps</a:t>
            </a:r>
            <a:r>
              <a:rPr lang="en-US" altLang="en-US" sz="2200" dirty="0"/>
              <a:t> : should see </a:t>
            </a:r>
            <a:r>
              <a:rPr lang="en-US" altLang="en-US" sz="2200" dirty="0" err="1"/>
              <a:t>rabbitmq</a:t>
            </a:r>
            <a:r>
              <a:rPr lang="en-US" altLang="en-US" sz="2200" dirty="0"/>
              <a:t> running</a:t>
            </a:r>
          </a:p>
          <a:p>
            <a:pPr marL="342900" indent="-342900">
              <a:buFont typeface="Arial" charset="0"/>
              <a:buChar char="•"/>
            </a:pPr>
            <a:endParaRPr lang="en-US" altLang="en-US" sz="2200" dirty="0"/>
          </a:p>
        </p:txBody>
      </p:sp>
      <p:pic>
        <p:nvPicPr>
          <p:cNvPr id="6" name="Picture 5">
            <a:extLst>
              <a:ext uri="{FF2B5EF4-FFF2-40B4-BE49-F238E27FC236}">
                <a16:creationId xmlns:a16="http://schemas.microsoft.com/office/drawing/2014/main" id="{E6592D14-EC45-EA89-B6D3-91226AA3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320" y="1748470"/>
            <a:ext cx="3172317" cy="1246665"/>
          </a:xfrm>
          <a:prstGeom prst="rect">
            <a:avLst/>
          </a:prstGeom>
        </p:spPr>
      </p:pic>
    </p:spTree>
    <p:extLst>
      <p:ext uri="{BB962C8B-B14F-4D97-AF65-F5344CB8AC3E}">
        <p14:creationId xmlns:p14="http://schemas.microsoft.com/office/powerpoint/2010/main" val="3665008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 Security</a:t>
            </a:r>
          </a:p>
        </p:txBody>
      </p:sp>
      <p:sp>
        <p:nvSpPr>
          <p:cNvPr id="43010" name="Content Placeholder 2"/>
          <p:cNvSpPr>
            <a:spLocks noGrp="1"/>
          </p:cNvSpPr>
          <p:nvPr>
            <p:ph idx="1"/>
          </p:nvPr>
        </p:nvSpPr>
        <p:spPr>
          <a:xfrm>
            <a:off x="360363" y="732471"/>
            <a:ext cx="8402637" cy="4525329"/>
          </a:xfrm>
        </p:spPr>
        <p:txBody>
          <a:bodyPr>
            <a:normAutofit/>
          </a:bodyPr>
          <a:lstStyle/>
          <a:p>
            <a:pPr marL="342900" indent="-342900">
              <a:buFont typeface="Arial" charset="0"/>
              <a:buChar char="•"/>
            </a:pPr>
            <a:r>
              <a:rPr lang="en-US" altLang="en-US" sz="2200" dirty="0"/>
              <a:t>Inbound security rule - </a:t>
            </a:r>
          </a:p>
        </p:txBody>
      </p:sp>
      <p:pic>
        <p:nvPicPr>
          <p:cNvPr id="7" name="Picture 6">
            <a:extLst>
              <a:ext uri="{FF2B5EF4-FFF2-40B4-BE49-F238E27FC236}">
                <a16:creationId xmlns:a16="http://schemas.microsoft.com/office/drawing/2014/main" id="{77FE2C49-92CC-5011-62E9-17B0D823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5" y="1905000"/>
            <a:ext cx="7772400" cy="2565910"/>
          </a:xfrm>
          <a:prstGeom prst="rect">
            <a:avLst/>
          </a:prstGeom>
        </p:spPr>
      </p:pic>
      <p:sp>
        <p:nvSpPr>
          <p:cNvPr id="9" name="Rectangle 8">
            <a:extLst>
              <a:ext uri="{FF2B5EF4-FFF2-40B4-BE49-F238E27FC236}">
                <a16:creationId xmlns:a16="http://schemas.microsoft.com/office/drawing/2014/main" id="{0A99C345-A84C-1AFB-6498-4F85DAF1D92A}"/>
              </a:ext>
            </a:extLst>
          </p:cNvPr>
          <p:cNvSpPr/>
          <p:nvPr/>
        </p:nvSpPr>
        <p:spPr>
          <a:xfrm>
            <a:off x="685800" y="1752600"/>
            <a:ext cx="8229600" cy="20574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674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Deploy applications on remote</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Open terminal or command prompt and execute below command for both server and client to deploy on AWS EC2</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./ConfigServerClient-0.0.1-SNAPSHOT.jar ec2-user@ec2-3-82-117-12.compute-1.amazonaws.com:~</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./ConfigServerDemo-0.0.1-SNAPSHOT.jar ec2-user@ec2-3-82-117-12.compute-1.amazonaws.com:~</a:t>
            </a:r>
            <a:br>
              <a:rPr lang="en-US" altLang="en-US" sz="2200" dirty="0"/>
            </a:br>
            <a:br>
              <a:rPr lang="en-US" altLang="en-US" sz="2200" dirty="0"/>
            </a:br>
            <a:r>
              <a:rPr lang="en-US" altLang="en-US" sz="2200" b="1" dirty="0"/>
              <a:t>DO NOT FORGET :~ at the end</a:t>
            </a:r>
          </a:p>
          <a:p>
            <a:pPr marL="342900" indent="-342900">
              <a:buFont typeface="Arial" charset="0"/>
              <a:buChar char="•"/>
            </a:pPr>
            <a:r>
              <a:rPr lang="en-US" altLang="en-US" sz="2200" dirty="0"/>
              <a:t>Go to EC2 shell and type ls, you should see the 2 jar files</a:t>
            </a:r>
          </a:p>
          <a:p>
            <a:pPr marL="342900" indent="-342900">
              <a:buFont typeface="Arial" charset="0"/>
              <a:buChar char="•"/>
            </a:pP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Tree>
    <p:extLst>
      <p:ext uri="{BB962C8B-B14F-4D97-AF65-F5344CB8AC3E}">
        <p14:creationId xmlns:p14="http://schemas.microsoft.com/office/powerpoint/2010/main" val="2015447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Start services</a:t>
            </a:r>
          </a:p>
        </p:txBody>
      </p:sp>
      <p:sp>
        <p:nvSpPr>
          <p:cNvPr id="43010" name="Content Placeholder 2"/>
          <p:cNvSpPr>
            <a:spLocks noGrp="1"/>
          </p:cNvSpPr>
          <p:nvPr>
            <p:ph idx="1"/>
          </p:nvPr>
        </p:nvSpPr>
        <p:spPr>
          <a:xfrm>
            <a:off x="360363" y="732471"/>
            <a:ext cx="8402637" cy="5744529"/>
          </a:xfrm>
        </p:spPr>
        <p:txBody>
          <a:bodyPr>
            <a:normAutofit lnSpcReduction="10000"/>
          </a:bodyPr>
          <a:lstStyle/>
          <a:p>
            <a:pPr marL="342900" indent="-342900">
              <a:buFont typeface="Arial" charset="0"/>
              <a:buChar char="•"/>
            </a:pPr>
            <a:r>
              <a:rPr lang="en-US" altLang="en-US" sz="2200" dirty="0"/>
              <a:t>On EC2 shell on browser  run jar command for starting config server</a:t>
            </a:r>
            <a:br>
              <a:rPr lang="en-US" altLang="en-US" sz="2200" dirty="0"/>
            </a:br>
            <a:r>
              <a:rPr lang="en-US" altLang="en-US" sz="2200" dirty="0"/>
              <a:t>java –jar ConfigServerDemo-0.0.1-SNAPSHOT.jar</a:t>
            </a:r>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Open terminal or command prompt and execute below command to go within AWS EC2 shell</a:t>
            </a:r>
            <a:br>
              <a:rPr lang="en-US" altLang="en-US" sz="2200" dirty="0"/>
            </a:br>
            <a:r>
              <a:rPr lang="en-US" altLang="en-US" sz="2200" dirty="0" err="1"/>
              <a:t>ssh</a:t>
            </a:r>
            <a:r>
              <a:rPr lang="en-US" altLang="en-US" sz="2200" dirty="0"/>
              <a:t> -</a:t>
            </a:r>
            <a:r>
              <a:rPr lang="en-US" altLang="en-US" sz="2200" dirty="0" err="1"/>
              <a:t>i</a:t>
            </a:r>
            <a:r>
              <a:rPr lang="en-US" altLang="en-US" sz="2200" dirty="0"/>
              <a:t> </a:t>
            </a:r>
            <a:r>
              <a:rPr lang="en-US" altLang="en-US" sz="2200" dirty="0" err="1"/>
              <a:t>config.pem</a:t>
            </a:r>
            <a:r>
              <a:rPr lang="en-US" altLang="en-US" sz="2200" dirty="0"/>
              <a:t> </a:t>
            </a:r>
            <a:r>
              <a:rPr lang="en-US" altLang="en-US" sz="2200" dirty="0">
                <a:hlinkClick r:id="rId3"/>
              </a:rPr>
              <a:t>ec2-user@3.82.117.12</a:t>
            </a:r>
            <a:endParaRPr lang="en-US" altLang="en-US" sz="2200" dirty="0"/>
          </a:p>
          <a:p>
            <a:pPr marL="342900" indent="-342900">
              <a:buFont typeface="Arial" charset="0"/>
              <a:buChar char="•"/>
            </a:pPr>
            <a:r>
              <a:rPr lang="en-US" altLang="en-US" sz="2200" dirty="0"/>
              <a:t>Then run the jar file once inside the shell</a:t>
            </a:r>
            <a:br>
              <a:rPr lang="en-US" altLang="en-US" sz="2200" dirty="0"/>
            </a:br>
            <a:r>
              <a:rPr lang="en-US" altLang="en-US" sz="2200" dirty="0"/>
              <a:t>java –jar ConfigServerClient-0.0.1-SNAPSHOT.jar</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br>
              <a:rPr lang="en-US" altLang="en-US" sz="2200" dirty="0"/>
            </a:br>
            <a:br>
              <a:rPr lang="en-US" altLang="en-US" sz="2200" dirty="0"/>
            </a:b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840B4894-8649-D76D-78E0-A2D6A7652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3" y="3975100"/>
            <a:ext cx="7772400" cy="2501900"/>
          </a:xfrm>
          <a:prstGeom prst="rect">
            <a:avLst/>
          </a:prstGeom>
        </p:spPr>
      </p:pic>
      <p:pic>
        <p:nvPicPr>
          <p:cNvPr id="6" name="Picture 5">
            <a:extLst>
              <a:ext uri="{FF2B5EF4-FFF2-40B4-BE49-F238E27FC236}">
                <a16:creationId xmlns:a16="http://schemas.microsoft.com/office/drawing/2014/main" id="{94BA1331-21BD-30D5-0D98-B43BBCDF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43" y="1524000"/>
            <a:ext cx="6977804" cy="669156"/>
          </a:xfrm>
          <a:prstGeom prst="rect">
            <a:avLst/>
          </a:prstGeom>
        </p:spPr>
      </p:pic>
    </p:spTree>
    <p:extLst>
      <p:ext uri="{BB962C8B-B14F-4D97-AF65-F5344CB8AC3E}">
        <p14:creationId xmlns:p14="http://schemas.microsoft.com/office/powerpoint/2010/main" val="1663236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services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err="1"/>
              <a:t>RabbitMq</a:t>
            </a:r>
            <a:r>
              <a:rPr lang="en-US" altLang="en-US" sz="2200" dirty="0"/>
              <a:t>:</a:t>
            </a:r>
            <a:br>
              <a:rPr lang="en-US" altLang="en-US" sz="2200" dirty="0"/>
            </a:br>
            <a:r>
              <a:rPr lang="en-US" altLang="en-US" sz="2400" dirty="0"/>
              <a:t>http://ec2-3-82-117-12.compute-1.amazonaws.com:15672/</a:t>
            </a:r>
            <a:br>
              <a:rPr lang="en-US" altLang="en-US" sz="2400" dirty="0"/>
            </a:br>
            <a:r>
              <a:rPr lang="en-US" altLang="en-US" sz="2400" dirty="0"/>
              <a:t>username : guest, password : guest</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 Server</a:t>
            </a:r>
            <a:br>
              <a:rPr lang="en-US" altLang="en-US" sz="2200" dirty="0"/>
            </a:br>
            <a:r>
              <a:rPr lang="en-US" altLang="en-US" sz="2400" dirty="0">
                <a:hlinkClick r:id="rId3"/>
              </a:rPr>
              <a:t>http://ec2-3-82-117-12.compute-1.amazonaws.com:8888/config-server-client/production</a:t>
            </a:r>
            <a:endParaRPr lang="en-US" altLang="en-US" sz="2400" dirty="0"/>
          </a:p>
          <a:p>
            <a:pPr marL="342900" indent="-342900">
              <a:buFont typeface="Arial" charset="0"/>
              <a:buChar char="•"/>
            </a:pPr>
            <a:r>
              <a:rPr lang="en-US" altLang="en-US" sz="2400" dirty="0">
                <a:latin typeface="Times New Roman" charset="0"/>
                <a:cs typeface="Arial" charset="0"/>
              </a:rPr>
              <a:t>Config Client</a:t>
            </a:r>
            <a:br>
              <a:rPr lang="en-US" altLang="en-US" sz="2400" dirty="0">
                <a:latin typeface="Times New Roman" charset="0"/>
                <a:cs typeface="Arial" charset="0"/>
              </a:rPr>
            </a:br>
            <a:r>
              <a:rPr lang="en-US" altLang="en-US" sz="2400" dirty="0">
                <a:latin typeface="Times New Roman" charset="0"/>
                <a:cs typeface="Arial" charset="0"/>
              </a:rPr>
              <a:t>http://ec2-3-82-117-12.compute-1.amazonaws.com:8080/greet</a:t>
            </a:r>
            <a:endParaRPr lang="en-US" altLang="en-US" sz="1600" dirty="0">
              <a:latin typeface="Times New Roman" charset="0"/>
              <a:cs typeface="Arial" charset="0"/>
            </a:endParaRPr>
          </a:p>
        </p:txBody>
      </p:sp>
      <p:pic>
        <p:nvPicPr>
          <p:cNvPr id="5" name="Picture 4">
            <a:extLst>
              <a:ext uri="{FF2B5EF4-FFF2-40B4-BE49-F238E27FC236}">
                <a16:creationId xmlns:a16="http://schemas.microsoft.com/office/drawing/2014/main" id="{5567FF72-028B-5617-08EF-0CF456BE9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981200"/>
            <a:ext cx="6553200" cy="2263645"/>
          </a:xfrm>
          <a:prstGeom prst="rect">
            <a:avLst/>
          </a:prstGeom>
        </p:spPr>
      </p:pic>
    </p:spTree>
    <p:extLst>
      <p:ext uri="{BB962C8B-B14F-4D97-AF65-F5344CB8AC3E}">
        <p14:creationId xmlns:p14="http://schemas.microsoft.com/office/powerpoint/2010/main" val="147122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Git Webhook</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Go to your git repo, click on Settings and Webhook on the left</a:t>
            </a:r>
          </a:p>
          <a:p>
            <a:pPr marL="342900" indent="-342900">
              <a:buFont typeface="Arial" charset="0"/>
              <a:buChar char="•"/>
            </a:pPr>
            <a:r>
              <a:rPr lang="en-US" altLang="en-US" sz="2200" dirty="0">
                <a:latin typeface="Times New Roman" charset="0"/>
                <a:cs typeface="Arial" charset="0"/>
              </a:rPr>
              <a:t>Update as shown below</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1663FDD2-E043-7C8B-C8B8-D3470A7F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49" y="1752600"/>
            <a:ext cx="8338345" cy="4372929"/>
          </a:xfrm>
          <a:prstGeom prst="rect">
            <a:avLst/>
          </a:prstGeom>
        </p:spPr>
      </p:pic>
      <p:sp>
        <p:nvSpPr>
          <p:cNvPr id="6" name="Rectangle 5">
            <a:extLst>
              <a:ext uri="{FF2B5EF4-FFF2-40B4-BE49-F238E27FC236}">
                <a16:creationId xmlns:a16="http://schemas.microsoft.com/office/drawing/2014/main" id="{0D6787F8-1588-4F89-D469-A17A01D9AFD0}"/>
              </a:ext>
            </a:extLst>
          </p:cNvPr>
          <p:cNvSpPr/>
          <p:nvPr/>
        </p:nvSpPr>
        <p:spPr>
          <a:xfrm>
            <a:off x="1295400" y="1771083"/>
            <a:ext cx="22098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59DD95-88E4-8CB4-C87E-CEE188E2404F}"/>
              </a:ext>
            </a:extLst>
          </p:cNvPr>
          <p:cNvSpPr/>
          <p:nvPr/>
        </p:nvSpPr>
        <p:spPr>
          <a:xfrm>
            <a:off x="6858000" y="2228283"/>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CE2399-C885-FD8D-FBB5-68509741C9F4}"/>
              </a:ext>
            </a:extLst>
          </p:cNvPr>
          <p:cNvSpPr/>
          <p:nvPr/>
        </p:nvSpPr>
        <p:spPr>
          <a:xfrm>
            <a:off x="685800" y="5181600"/>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49BA0E-8E59-31A6-0348-2DF9F8BF281F}"/>
              </a:ext>
            </a:extLst>
          </p:cNvPr>
          <p:cNvSpPr/>
          <p:nvPr/>
        </p:nvSpPr>
        <p:spPr>
          <a:xfrm>
            <a:off x="3009900" y="4401118"/>
            <a:ext cx="5448300" cy="12376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929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the changes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Once all services up and running, change msg property in the git repo and refresh the client.</a:t>
            </a:r>
          </a:p>
          <a:p>
            <a:pPr marL="342900" indent="-342900">
              <a:buFont typeface="Arial" charset="0"/>
              <a:buChar char="•"/>
            </a:pPr>
            <a:r>
              <a:rPr lang="en-US" altLang="en-US" sz="2200" dirty="0"/>
              <a:t>Client is able to see </a:t>
            </a:r>
            <a:r>
              <a:rPr lang="en-US" altLang="en-US" sz="2200"/>
              <a:t>the changes</a:t>
            </a:r>
            <a:endParaRPr lang="en-US" altLang="en-US" sz="2200" dirty="0"/>
          </a:p>
        </p:txBody>
      </p:sp>
    </p:spTree>
    <p:extLst>
      <p:ext uri="{BB962C8B-B14F-4D97-AF65-F5344CB8AC3E}">
        <p14:creationId xmlns:p14="http://schemas.microsoft.com/office/powerpoint/2010/main" val="294364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Circuit Breaker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IN" sz="2200" dirty="0"/>
              <a:t>The concept of a circuit breaker is to prevent calls to microservice when it’s known the call may fail or time out. </a:t>
            </a:r>
          </a:p>
          <a:p>
            <a:pPr marL="285750" indent="-285750">
              <a:buFont typeface="Arial" charset="0"/>
              <a:buChar char="•"/>
            </a:pPr>
            <a:r>
              <a:rPr lang="en-IN" sz="2200" dirty="0"/>
              <a:t>This is done so that clients don’t waste their valuable resources handling requests that are likely to fail. </a:t>
            </a:r>
          </a:p>
          <a:p>
            <a:pPr marL="285750" indent="-285750">
              <a:buFont typeface="Arial" charset="0"/>
              <a:buChar char="•"/>
            </a:pPr>
            <a:r>
              <a:rPr lang="en-IN" sz="2200" dirty="0"/>
              <a:t>Using this concept, you can give the server some spare time to recover.</a:t>
            </a:r>
          </a:p>
          <a:p>
            <a:pPr marL="285750" indent="-285750">
              <a:buFont typeface="Arial" charset="0"/>
              <a:buChar char="•"/>
            </a:pPr>
            <a:r>
              <a:rPr lang="en-IN" sz="2200" dirty="0"/>
              <a:t>To know if a request is likely to fail record the results of several previous requests sent to other microservices.</a:t>
            </a:r>
            <a:br>
              <a:rPr lang="en-IN" sz="2200" dirty="0"/>
            </a:br>
            <a:r>
              <a:rPr lang="en-IN" sz="2200" dirty="0"/>
              <a:t>For example, 4 out of 5 requests sent failed or timeout, then most likely the next request will also encounter the same thing.</a:t>
            </a:r>
          </a:p>
        </p:txBody>
      </p:sp>
    </p:spTree>
    <p:extLst>
      <p:ext uri="{BB962C8B-B14F-4D97-AF65-F5344CB8AC3E}">
        <p14:creationId xmlns:p14="http://schemas.microsoft.com/office/powerpoint/2010/main" val="111252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lightweight, easy-to-use fault tolerance library inspired by</a:t>
            </a:r>
            <a:br>
              <a:rPr lang="en-US" sz="2200" dirty="0"/>
            </a:br>
            <a:r>
              <a:rPr lang="en-US" sz="2200" dirty="0"/>
              <a:t>Netflix </a:t>
            </a:r>
            <a:r>
              <a:rPr lang="en-US" sz="2200" dirty="0" err="1"/>
              <a:t>Hystrix</a:t>
            </a:r>
            <a:r>
              <a:rPr lang="en-US" sz="2200" dirty="0"/>
              <a:t>, but designed for Java 8 and functional programming. </a:t>
            </a:r>
          </a:p>
          <a:p>
            <a:pPr marL="285750" indent="-285750">
              <a:buFont typeface="Arial" charset="0"/>
              <a:buChar char="•"/>
            </a:pPr>
            <a:r>
              <a:rPr lang="en-US" sz="2200" dirty="0"/>
              <a:t>Provides higher-order functions (decorators) to enhance any functional interface, lambda expression or method reference with a Circuit Breaker, Rate Limiter, Retry or Bulkhead. </a:t>
            </a:r>
          </a:p>
          <a:p>
            <a:pPr marL="285750" indent="-285750">
              <a:buFont typeface="Arial" charset="0"/>
              <a:buChar char="•"/>
            </a:pPr>
            <a:r>
              <a:rPr lang="en-US" sz="2200" dirty="0"/>
              <a:t>You can stack more than one decorator on any functional interface, lambda expression or method reference. The advantage is that you have the choice to select the decorators you need and nothing else.</a:t>
            </a:r>
          </a:p>
        </p:txBody>
      </p:sp>
      <p:sp>
        <p:nvSpPr>
          <p:cNvPr id="5" name="TextBox 4">
            <a:extLst>
              <a:ext uri="{FF2B5EF4-FFF2-40B4-BE49-F238E27FC236}">
                <a16:creationId xmlns:a16="http://schemas.microsoft.com/office/drawing/2014/main" id="{ECF3B3E2-DFB8-1242-1483-48588906164A}"/>
              </a:ext>
            </a:extLst>
          </p:cNvPr>
          <p:cNvSpPr txBox="1"/>
          <p:nvPr/>
        </p:nvSpPr>
        <p:spPr>
          <a:xfrm>
            <a:off x="1600200" y="4419600"/>
            <a:ext cx="6400800" cy="369332"/>
          </a:xfrm>
          <a:prstGeom prst="rect">
            <a:avLst/>
          </a:prstGeom>
          <a:noFill/>
        </p:spPr>
        <p:txBody>
          <a:bodyPr wrap="square">
            <a:spAutoFit/>
          </a:bodyPr>
          <a:lstStyle/>
          <a:p>
            <a:r>
              <a:rPr lang="en-US" dirty="0"/>
              <a:t>https://resilience4j.readme.io/docs/getting-started</a:t>
            </a:r>
          </a:p>
        </p:txBody>
      </p:sp>
    </p:spTree>
    <p:extLst>
      <p:ext uri="{BB962C8B-B14F-4D97-AF65-F5344CB8AC3E}">
        <p14:creationId xmlns:p14="http://schemas.microsoft.com/office/powerpoint/2010/main" val="72858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Modules</a:t>
            </a:r>
          </a:p>
        </p:txBody>
      </p:sp>
      <p:graphicFrame>
        <p:nvGraphicFramePr>
          <p:cNvPr id="4" name="Table 3">
            <a:extLst>
              <a:ext uri="{FF2B5EF4-FFF2-40B4-BE49-F238E27FC236}">
                <a16:creationId xmlns:a16="http://schemas.microsoft.com/office/drawing/2014/main" id="{1F6CA1C4-5914-7287-03E7-3655BD2D8246}"/>
              </a:ext>
            </a:extLst>
          </p:cNvPr>
          <p:cNvGraphicFramePr>
            <a:graphicFrameLocks noGrp="1"/>
          </p:cNvGraphicFramePr>
          <p:nvPr>
            <p:extLst>
              <p:ext uri="{D42A27DB-BD31-4B8C-83A1-F6EECF244321}">
                <p14:modId xmlns:p14="http://schemas.microsoft.com/office/powerpoint/2010/main" val="1806439660"/>
              </p:ext>
            </p:extLst>
          </p:nvPr>
        </p:nvGraphicFramePr>
        <p:xfrm>
          <a:off x="304800" y="1146651"/>
          <a:ext cx="8382000" cy="4686300"/>
        </p:xfrm>
        <a:graphic>
          <a:graphicData uri="http://schemas.openxmlformats.org/drawingml/2006/table">
            <a:tbl>
              <a:tblPr/>
              <a:tblGrid>
                <a:gridCol w="2514600">
                  <a:extLst>
                    <a:ext uri="{9D8B030D-6E8A-4147-A177-3AD203B41FA5}">
                      <a16:colId xmlns:a16="http://schemas.microsoft.com/office/drawing/2014/main" val="3633309387"/>
                    </a:ext>
                  </a:extLst>
                </a:gridCol>
                <a:gridCol w="5867400">
                  <a:extLst>
                    <a:ext uri="{9D8B030D-6E8A-4147-A177-3AD203B41FA5}">
                      <a16:colId xmlns:a16="http://schemas.microsoft.com/office/drawing/2014/main" val="745347162"/>
                    </a:ext>
                  </a:extLst>
                </a:gridCol>
              </a:tblGrid>
              <a:tr h="0">
                <a:tc>
                  <a:txBody>
                    <a:bodyPr/>
                    <a:lstStyle/>
                    <a:p>
                      <a:pPr algn="l"/>
                      <a:r>
                        <a:rPr lang="en-IN" sz="2200" b="1" dirty="0">
                          <a:solidFill>
                            <a:srgbClr val="FFFFFF"/>
                          </a:solidFill>
                          <a:effectLst/>
                          <a:latin typeface="Calibri" panose="020F0502020204030204" pitchFamily="34" charset="0"/>
                          <a:cs typeface="Calibri" panose="020F0502020204030204" pitchFamily="34" charset="0"/>
                        </a:rPr>
                        <a:t>Module</a:t>
                      </a:r>
                      <a:endParaRPr lang="en-IN" sz="2200" dirty="0">
                        <a:solidFill>
                          <a:srgbClr val="FFFFFF"/>
                        </a:solidFill>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tc>
                  <a:txBody>
                    <a:bodyPr/>
                    <a:lstStyle/>
                    <a:p>
                      <a:pPr algn="l"/>
                      <a:r>
                        <a:rPr lang="en-IN" sz="2200">
                          <a:solidFill>
                            <a:srgbClr val="FFFFFF"/>
                          </a:solidFill>
                          <a:effectLst/>
                          <a:latin typeface="Calibri" panose="020F0502020204030204" pitchFamily="34" charset="0"/>
                          <a:cs typeface="Calibri" panose="020F0502020204030204" pitchFamily="34" charset="0"/>
                        </a:rPr>
                        <a:t>Purpose</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extLst>
                  <a:ext uri="{0D108BD9-81ED-4DB2-BD59-A6C34878D82A}">
                    <a16:rowId xmlns:a16="http://schemas.microsoft.com/office/drawing/2014/main" val="3000832814"/>
                  </a:ext>
                </a:extLst>
              </a:tr>
              <a:tr h="0">
                <a:tc>
                  <a:txBody>
                    <a:bodyPr/>
                    <a:lstStyle/>
                    <a:p>
                      <a:pPr algn="l"/>
                      <a:r>
                        <a:rPr lang="en-IN" sz="2200" b="1">
                          <a:effectLst/>
                          <a:latin typeface="Calibri" panose="020F0502020204030204" pitchFamily="34" charset="0"/>
                          <a:cs typeface="Calibri" panose="020F0502020204030204" pitchFamily="34" charset="0"/>
                        </a:rPr>
                        <a:t>Retry</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Automatically retry a failed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55110792"/>
                  </a:ext>
                </a:extLst>
              </a:tr>
              <a:tr h="0">
                <a:tc>
                  <a:txBody>
                    <a:bodyPr/>
                    <a:lstStyle/>
                    <a:p>
                      <a:pPr algn="l"/>
                      <a:r>
                        <a:rPr lang="en-IN" sz="2200" b="1">
                          <a:effectLst/>
                          <a:latin typeface="Calibri" panose="020F0502020204030204" pitchFamily="34" charset="0"/>
                          <a:cs typeface="Calibri" panose="020F0502020204030204" pitchFamily="34" charset="0"/>
                        </a:rPr>
                        <a:t>RateLimiter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how many times we call a remote operation in a certain period</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8289417"/>
                  </a:ext>
                </a:extLst>
              </a:tr>
              <a:tr h="0">
                <a:tc>
                  <a:txBody>
                    <a:bodyPr/>
                    <a:lstStyle/>
                    <a:p>
                      <a:pPr algn="l"/>
                      <a:r>
                        <a:rPr lang="en-IN" sz="2200" b="1">
                          <a:effectLst/>
                          <a:latin typeface="Calibri" panose="020F0502020204030204" pitchFamily="34" charset="0"/>
                          <a:cs typeface="Calibri" panose="020F0502020204030204" pitchFamily="34" charset="0"/>
                        </a:rPr>
                        <a:t>TimeLimiter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Set a time limit when calling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98284142"/>
                  </a:ext>
                </a:extLst>
              </a:tr>
              <a:tr h="0">
                <a:tc>
                  <a:txBody>
                    <a:bodyPr/>
                    <a:lstStyle/>
                    <a:p>
                      <a:pPr algn="l"/>
                      <a:r>
                        <a:rPr lang="en-IN" sz="2200" b="1" dirty="0">
                          <a:effectLst/>
                          <a:latin typeface="Calibri" panose="020F0502020204030204" pitchFamily="34" charset="0"/>
                          <a:cs typeface="Calibri" panose="020F0502020204030204" pitchFamily="34" charset="0"/>
                        </a:rPr>
                        <a:t>Circuit Breaker</a:t>
                      </a:r>
                      <a:endParaRPr lang="en-IN" sz="2200" dirty="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Fail fast or perform default actions when a remote operation is continuously failing</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676504711"/>
                  </a:ext>
                </a:extLst>
              </a:tr>
              <a:tr h="0">
                <a:tc>
                  <a:txBody>
                    <a:bodyPr/>
                    <a:lstStyle/>
                    <a:p>
                      <a:pPr algn="l"/>
                      <a:r>
                        <a:rPr lang="en-IN" sz="2200" b="1">
                          <a:effectLst/>
                          <a:latin typeface="Calibri" panose="020F0502020204030204" pitchFamily="34" charset="0"/>
                          <a:cs typeface="Calibri" panose="020F0502020204030204" pitchFamily="34" charset="0"/>
                        </a:rPr>
                        <a:t>Bulkhead</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the number of concurrent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68890544"/>
                  </a:ext>
                </a:extLst>
              </a:tr>
              <a:tr h="0">
                <a:tc>
                  <a:txBody>
                    <a:bodyPr/>
                    <a:lstStyle/>
                    <a:p>
                      <a:pPr algn="l"/>
                      <a:r>
                        <a:rPr lang="en-IN" sz="2200" b="1">
                          <a:effectLst/>
                          <a:latin typeface="Calibri" panose="020F0502020204030204" pitchFamily="34" charset="0"/>
                          <a:cs typeface="Calibri" panose="020F0502020204030204" pitchFamily="34" charset="0"/>
                        </a:rPr>
                        <a:t>Cache</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dirty="0">
                          <a:effectLst/>
                          <a:latin typeface="Calibri" panose="020F0502020204030204" pitchFamily="34" charset="0"/>
                          <a:cs typeface="Calibri" panose="020F0502020204030204" pitchFamily="34" charset="0"/>
                        </a:rPr>
                        <a:t>Store results of costly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311927392"/>
                  </a:ext>
                </a:extLst>
              </a:tr>
            </a:tbl>
          </a:graphicData>
        </a:graphic>
      </p:graphicFrame>
    </p:spTree>
    <p:extLst>
      <p:ext uri="{BB962C8B-B14F-4D97-AF65-F5344CB8AC3E}">
        <p14:creationId xmlns:p14="http://schemas.microsoft.com/office/powerpoint/2010/main" val="126094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Project</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Create a spring boot project </a:t>
            </a:r>
            <a:r>
              <a:rPr lang="en-US" sz="2200" dirty="0" err="1"/>
              <a:t>ResilienceSpringBootWebDemo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a:t>Web</a:t>
            </a:r>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a:p>
            <a:pPr marL="285750" indent="-285750">
              <a:buFont typeface="Arial" charset="0"/>
              <a:buChar char="•"/>
            </a:pPr>
            <a:r>
              <a:rPr lang="en-US" sz="2200" dirty="0"/>
              <a:t>For Reactor programming </a:t>
            </a:r>
            <a:r>
              <a:rPr lang="en-IN" sz="2400" b="0" i="0" dirty="0" err="1">
                <a:solidFill>
                  <a:srgbClr val="1F2328"/>
                </a:solidFill>
                <a:effectLst/>
                <a:latin typeface="-apple-system"/>
              </a:rPr>
              <a:t>ResilienceSpringBootReactorDemo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err="1"/>
              <a:t>Webflux</a:t>
            </a:r>
            <a:endParaRPr lang="en-US" sz="2200" dirty="0"/>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p:txBody>
      </p:sp>
    </p:spTree>
    <p:extLst>
      <p:ext uri="{BB962C8B-B14F-4D97-AF65-F5344CB8AC3E}">
        <p14:creationId xmlns:p14="http://schemas.microsoft.com/office/powerpoint/2010/main" val="336187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a:t>
            </a: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org.springframework.cloud</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&gt;spring-cloud-starter-circuitbreaker-resilience4j&lt;/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org.springframework.boot</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&gt;spring-boot-starter-</a:t>
            </a:r>
            <a:r>
              <a:rPr lang="en-IN" sz="2400" dirty="0" err="1">
                <a:solidFill>
                  <a:srgbClr val="080808"/>
                </a:solidFill>
                <a:effectLst/>
              </a:rPr>
              <a:t>aop</a:t>
            </a:r>
            <a:r>
              <a:rPr lang="en-IN" sz="2400" dirty="0">
                <a:solidFill>
                  <a:srgbClr val="080808"/>
                </a:solidFill>
                <a:effectLst/>
              </a:rPr>
              <a:t>&lt;/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p>
          <a:p>
            <a:pPr marL="285750" indent="-285750">
              <a:buFont typeface="Arial" charset="0"/>
              <a:buChar char="•"/>
            </a:pPr>
            <a:endParaRPr lang="en-US" sz="2200" dirty="0"/>
          </a:p>
        </p:txBody>
      </p:sp>
    </p:spTree>
    <p:extLst>
      <p:ext uri="{BB962C8B-B14F-4D97-AF65-F5344CB8AC3E}">
        <p14:creationId xmlns:p14="http://schemas.microsoft.com/office/powerpoint/2010/main" val="1424116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30279</TotalTime>
  <Words>6142</Words>
  <Application>Microsoft Macintosh PowerPoint</Application>
  <PresentationFormat>On-screen Show (4:3)</PresentationFormat>
  <Paragraphs>571</Paragraphs>
  <Slides>49</Slides>
  <Notes>49</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-apple-system</vt:lpstr>
      <vt:lpstr>Arial</vt:lpstr>
      <vt:lpstr>Calibri</vt:lpstr>
      <vt:lpstr>Courier New</vt:lpstr>
      <vt:lpstr>inherit</vt:lpstr>
      <vt:lpstr>Menlo</vt:lpstr>
      <vt:lpstr>SFMono-Regular</vt:lpstr>
      <vt:lpstr>Tahoma</vt:lpstr>
      <vt:lpstr>Times New Roman</vt:lpstr>
      <vt:lpstr>Twemoji Country Flags</vt:lpstr>
      <vt:lpstr>Wingdings</vt:lpstr>
      <vt:lpstr>CT_Core_Java_OOP</vt:lpstr>
      <vt:lpstr>Microservice – 02</vt:lpstr>
      <vt:lpstr>Topics</vt:lpstr>
      <vt:lpstr>Circuit Breakers</vt:lpstr>
      <vt:lpstr>Introduction </vt:lpstr>
      <vt:lpstr>What is Circuit Breaker </vt:lpstr>
      <vt:lpstr>Resilience4J</vt:lpstr>
      <vt:lpstr>Resilience4J Modules</vt:lpstr>
      <vt:lpstr>Resilience4J Project</vt:lpstr>
      <vt:lpstr>Dependency starter</vt:lpstr>
      <vt:lpstr>Dependency without starter</vt:lpstr>
      <vt:lpstr>Circuit breaker States and Settings</vt:lpstr>
      <vt:lpstr>Circuit breaker States and Settings</vt:lpstr>
      <vt:lpstr>Circuit breaker Types</vt:lpstr>
      <vt:lpstr>Circuit breaker Configuration(yml)</vt:lpstr>
      <vt:lpstr>Circuit breaker Configuration(yml) shared</vt:lpstr>
      <vt:lpstr>Circuit breaker Configuration(properties)</vt:lpstr>
      <vt:lpstr>Expose actuator endpoints</vt:lpstr>
      <vt:lpstr>Circuit breaker Properties</vt:lpstr>
      <vt:lpstr>Failure rate and slow call rate thresholds</vt:lpstr>
      <vt:lpstr>URL To Test</vt:lpstr>
      <vt:lpstr>Time Limiter</vt:lpstr>
      <vt:lpstr>Retry</vt:lpstr>
      <vt:lpstr>Rate Limiter</vt:lpstr>
      <vt:lpstr>BulkHead</vt:lpstr>
      <vt:lpstr>Hystrix  </vt:lpstr>
      <vt:lpstr>Hystrix Example</vt:lpstr>
      <vt:lpstr>Hystrix Properties  </vt:lpstr>
      <vt:lpstr>Hystrix Dashboard</vt:lpstr>
      <vt:lpstr>Hystrix Timeout Example</vt:lpstr>
      <vt:lpstr>Turbine</vt:lpstr>
      <vt:lpstr>Cloud Config </vt:lpstr>
      <vt:lpstr>PowerPoint Presentation</vt:lpstr>
      <vt:lpstr>Cloud Config</vt:lpstr>
      <vt:lpstr>Config Environment SetUp</vt:lpstr>
      <vt:lpstr>Git Commands</vt:lpstr>
      <vt:lpstr>Config Server Application</vt:lpstr>
      <vt:lpstr>Verify Server side Configuration</vt:lpstr>
      <vt:lpstr>Config Server Client</vt:lpstr>
      <vt:lpstr>Config Server Client Properties</vt:lpstr>
      <vt:lpstr>Verify Config Client</vt:lpstr>
      <vt:lpstr>Configure Cloud Config Server for Broker</vt:lpstr>
      <vt:lpstr>Configure Cloud Config Client for Broker</vt:lpstr>
      <vt:lpstr>AWS</vt:lpstr>
      <vt:lpstr>AWS Security</vt:lpstr>
      <vt:lpstr>Deploy applications on remote</vt:lpstr>
      <vt:lpstr>Start services</vt:lpstr>
      <vt:lpstr>View services</vt:lpstr>
      <vt:lpstr>Git Webhook</vt:lpstr>
      <vt:lpstr>View the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820</cp:revision>
  <dcterms:created xsi:type="dcterms:W3CDTF">2014-09-30T12:24:12Z</dcterms:created>
  <dcterms:modified xsi:type="dcterms:W3CDTF">2024-07-17T14:46:52Z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