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5468fa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5468fa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fb858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3fb858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80575" y="2106675"/>
            <a:ext cx="1893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100" y="2010850"/>
            <a:ext cx="346800" cy="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206125" y="2098000"/>
            <a:ext cx="2349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72425" y="1965275"/>
            <a:ext cx="1646400" cy="1791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561050" y="2524413"/>
            <a:ext cx="1471500" cy="285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Text preprocessing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550" y="2072450"/>
            <a:ext cx="274500" cy="297300"/>
          </a:xfrm>
          <a:prstGeom prst="rect">
            <a:avLst/>
          </a:prstGeom>
          <a:solidFill>
            <a:srgbClr val="F9CB9C"/>
          </a:solidFill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2561050" y="2949025"/>
            <a:ext cx="1471500" cy="252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BERT Model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561050" y="3297200"/>
            <a:ext cx="1471500" cy="346800"/>
          </a:xfrm>
          <a:prstGeom prst="roundRect">
            <a:avLst>
              <a:gd fmla="val 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Policy Category Classification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161500" y="2780750"/>
            <a:ext cx="1893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388375" y="635000"/>
            <a:ext cx="3144000" cy="3390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70" y="1318575"/>
            <a:ext cx="4128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748450" y="1852725"/>
            <a:ext cx="950100" cy="46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Raw GDPR/CCPA Regulations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208788" y="1451325"/>
            <a:ext cx="2733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750" y="696100"/>
            <a:ext cx="412800" cy="426900"/>
          </a:xfrm>
          <a:prstGeom prst="rect">
            <a:avLst/>
          </a:prstGeom>
          <a:solidFill>
            <a:srgbClr val="F9CB9C"/>
          </a:solidFill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6013750" y="1451313"/>
            <a:ext cx="2733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8625" y="1345700"/>
            <a:ext cx="346800" cy="358562"/>
          </a:xfrm>
          <a:prstGeom prst="rect">
            <a:avLst/>
          </a:prstGeom>
          <a:solidFill>
            <a:srgbClr val="F9CB9C"/>
          </a:solidFill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6397375" y="1768172"/>
            <a:ext cx="189300" cy="172500"/>
          </a:xfrm>
          <a:prstGeom prst="downArrow">
            <a:avLst>
              <a:gd fmla="val 50000" name="adj1"/>
              <a:gd fmla="val 53419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525" y="1330750"/>
            <a:ext cx="412800" cy="3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8625" y="1979800"/>
            <a:ext cx="321170" cy="463800"/>
          </a:xfrm>
          <a:prstGeom prst="rect">
            <a:avLst/>
          </a:prstGeom>
          <a:solidFill>
            <a:srgbClr val="CC0000"/>
          </a:solidFill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6013750" y="1180263"/>
            <a:ext cx="1094700" cy="1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E</a:t>
            </a:r>
            <a:r>
              <a:rPr b="1" lang="en" sz="1100">
                <a:solidFill>
                  <a:schemeClr val="dk2"/>
                </a:solidFill>
              </a:rPr>
              <a:t>mbeddings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627650" y="1485150"/>
            <a:ext cx="1033500" cy="426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my policy compliant with GDPR?</a:t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>
            <a:off x="1499300" y="1620875"/>
            <a:ext cx="6285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4865525" y="344725"/>
            <a:ext cx="2189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RAG PIPELINE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77" name="Google Shape;77;p13"/>
          <p:cNvCxnSpPr>
            <a:stCxn id="74" idx="3"/>
          </p:cNvCxnSpPr>
          <p:nvPr/>
        </p:nvCxnSpPr>
        <p:spPr>
          <a:xfrm flipH="1" rot="10800000">
            <a:off x="3661150" y="1696500"/>
            <a:ext cx="963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4496075" y="2413925"/>
            <a:ext cx="883800" cy="3468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Query Embedding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428475" y="2525225"/>
            <a:ext cx="8586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0050" y="1979797"/>
            <a:ext cx="560300" cy="388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>
            <a:stCxn id="80" idx="0"/>
          </p:cNvCxnSpPr>
          <p:nvPr/>
        </p:nvCxnSpPr>
        <p:spPr>
          <a:xfrm flipH="1" rot="10800000">
            <a:off x="1260200" y="1690297"/>
            <a:ext cx="39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871450" y="2494613"/>
            <a:ext cx="998100" cy="34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Upload Policy Files</a:t>
            </a:r>
            <a:endParaRPr sz="1100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36625" y="3394749"/>
            <a:ext cx="560300" cy="4146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6709825" y="3118650"/>
            <a:ext cx="189300" cy="2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682688" y="3523300"/>
            <a:ext cx="273300" cy="147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695750" y="3423538"/>
            <a:ext cx="906300" cy="34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Compliance REPORT</a:t>
            </a:r>
            <a:br>
              <a:rPr lang="en" sz="1000"/>
            </a:br>
            <a:br>
              <a:rPr lang="en" sz="1000"/>
            </a:br>
            <a:endParaRPr sz="1000"/>
          </a:p>
        </p:txBody>
      </p:sp>
      <p:cxnSp>
        <p:nvCxnSpPr>
          <p:cNvPr id="87" name="Google Shape;87;p13"/>
          <p:cNvCxnSpPr>
            <a:stCxn id="86" idx="2"/>
          </p:cNvCxnSpPr>
          <p:nvPr/>
        </p:nvCxnSpPr>
        <p:spPr>
          <a:xfrm>
            <a:off x="5148900" y="3770338"/>
            <a:ext cx="24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 flipH="1">
            <a:off x="1383100" y="3904550"/>
            <a:ext cx="3771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82" idx="2"/>
          </p:cNvCxnSpPr>
          <p:nvPr/>
        </p:nvCxnSpPr>
        <p:spPr>
          <a:xfrm>
            <a:off x="1370500" y="2841413"/>
            <a:ext cx="6000" cy="10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1410125" y="3670600"/>
            <a:ext cx="906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API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651175" y="3418550"/>
            <a:ext cx="791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Fine-tune LLM with Privacy Q&amp;A</a:t>
            </a:r>
            <a:endParaRPr sz="800"/>
          </a:p>
        </p:txBody>
      </p:sp>
      <p:cxnSp>
        <p:nvCxnSpPr>
          <p:cNvPr id="92" name="Google Shape;92;p13"/>
          <p:cNvCxnSpPr>
            <a:stCxn id="59" idx="2"/>
            <a:endCxn id="58" idx="0"/>
          </p:cNvCxnSpPr>
          <p:nvPr/>
        </p:nvCxnSpPr>
        <p:spPr>
          <a:xfrm>
            <a:off x="3296800" y="2369750"/>
            <a:ext cx="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58" idx="2"/>
            <a:endCxn id="60" idx="0"/>
          </p:cNvCxnSpPr>
          <p:nvPr/>
        </p:nvCxnSpPr>
        <p:spPr>
          <a:xfrm>
            <a:off x="3296800" y="2809413"/>
            <a:ext cx="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60" idx="2"/>
            <a:endCxn id="61" idx="0"/>
          </p:cNvCxnSpPr>
          <p:nvPr/>
        </p:nvCxnSpPr>
        <p:spPr>
          <a:xfrm>
            <a:off x="3296800" y="3201325"/>
            <a:ext cx="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3"/>
          <p:cNvSpPr/>
          <p:nvPr/>
        </p:nvSpPr>
        <p:spPr>
          <a:xfrm>
            <a:off x="6321400" y="2507200"/>
            <a:ext cx="1063800" cy="579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5025" y="2525225"/>
            <a:ext cx="560300" cy="284975"/>
          </a:xfrm>
          <a:prstGeom prst="rect">
            <a:avLst/>
          </a:prstGeom>
          <a:solidFill>
            <a:srgbClr val="C9DAF8"/>
          </a:solidFill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99125" y="2810200"/>
            <a:ext cx="454175" cy="260850"/>
          </a:xfrm>
          <a:prstGeom prst="rect">
            <a:avLst/>
          </a:prstGeom>
          <a:solidFill>
            <a:srgbClr val="C9DAF8"/>
          </a:solidFill>
          <a:ln>
            <a:noFill/>
          </a:ln>
        </p:spPr>
      </p:pic>
      <p:cxnSp>
        <p:nvCxnSpPr>
          <p:cNvPr id="98" name="Google Shape;98;p13"/>
          <p:cNvCxnSpPr>
            <a:endCxn id="74" idx="1"/>
          </p:cNvCxnSpPr>
          <p:nvPr/>
        </p:nvCxnSpPr>
        <p:spPr>
          <a:xfrm>
            <a:off x="1259950" y="1690200"/>
            <a:ext cx="13677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4627750" y="1699475"/>
            <a:ext cx="960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>
            <a:off x="5038950" y="2671875"/>
            <a:ext cx="16464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Compare 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Embeddings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83925" y="2199800"/>
            <a:ext cx="560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UI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12150" y="3992275"/>
            <a:ext cx="23490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Send compliance </a:t>
            </a:r>
            <a:r>
              <a:rPr lang="en" sz="900">
                <a:solidFill>
                  <a:schemeClr val="dk2"/>
                </a:solidFill>
              </a:rPr>
              <a:t>report</a:t>
            </a:r>
            <a:r>
              <a:rPr lang="en" sz="900">
                <a:solidFill>
                  <a:schemeClr val="dk2"/>
                </a:solidFill>
              </a:rPr>
              <a:t> back to UI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rot="10800000">
            <a:off x="1373200" y="2929913"/>
            <a:ext cx="6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256500" y="131675"/>
            <a:ext cx="8782500" cy="4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context vectors and store that in pinecone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1701650" y="1866875"/>
            <a:ext cx="11310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701650" y="2848100"/>
            <a:ext cx="1131000" cy="57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 </a:t>
            </a:r>
            <a:endParaRPr/>
          </a:p>
        </p:txBody>
      </p:sp>
      <p:cxnSp>
        <p:nvCxnSpPr>
          <p:cNvPr id="111" name="Google Shape;111;p14"/>
          <p:cNvCxnSpPr>
            <a:stCxn id="110" idx="3"/>
            <a:endCxn id="112" idx="2"/>
          </p:cNvCxnSpPr>
          <p:nvPr/>
        </p:nvCxnSpPr>
        <p:spPr>
          <a:xfrm flipH="1" rot="10800000">
            <a:off x="2832650" y="3112850"/>
            <a:ext cx="112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/>
          <p:nvPr/>
        </p:nvSpPr>
        <p:spPr>
          <a:xfrm>
            <a:off x="3958325" y="2849425"/>
            <a:ext cx="1642200" cy="526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(Qdrant ) </a:t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 flipH="1" rot="10800000">
            <a:off x="1216150" y="1495025"/>
            <a:ext cx="930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 flipH="1">
            <a:off x="1293700" y="1458950"/>
            <a:ext cx="1651200" cy="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1216150" y="2703425"/>
            <a:ext cx="2634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4"/>
          <p:cNvCxnSpPr/>
          <p:nvPr/>
        </p:nvCxnSpPr>
        <p:spPr>
          <a:xfrm flipH="1">
            <a:off x="1456250" y="2757650"/>
            <a:ext cx="78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>
            <a:endCxn id="110" idx="1"/>
          </p:cNvCxnSpPr>
          <p:nvPr/>
        </p:nvCxnSpPr>
        <p:spPr>
          <a:xfrm>
            <a:off x="1456250" y="3121850"/>
            <a:ext cx="245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/>
          <p:nvPr/>
        </p:nvSpPr>
        <p:spPr>
          <a:xfrm>
            <a:off x="2902125" y="1283300"/>
            <a:ext cx="705000" cy="40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cxnSp>
        <p:nvCxnSpPr>
          <p:cNvPr id="119" name="Google Shape;119;p14"/>
          <p:cNvCxnSpPr>
            <a:stCxn id="110" idx="0"/>
          </p:cNvCxnSpPr>
          <p:nvPr/>
        </p:nvCxnSpPr>
        <p:spPr>
          <a:xfrm flipH="1" rot="10800000">
            <a:off x="2267150" y="2657000"/>
            <a:ext cx="6531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2928075" y="2564000"/>
            <a:ext cx="653100" cy="2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xq</a:t>
            </a:r>
            <a:endParaRPr/>
          </a:p>
        </p:txBody>
      </p:sp>
      <p:cxnSp>
        <p:nvCxnSpPr>
          <p:cNvPr id="121" name="Google Shape;121;p14"/>
          <p:cNvCxnSpPr>
            <a:stCxn id="120" idx="3"/>
          </p:cNvCxnSpPr>
          <p:nvPr/>
        </p:nvCxnSpPr>
        <p:spPr>
          <a:xfrm>
            <a:off x="3581175" y="2706050"/>
            <a:ext cx="555300" cy="1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4670975" y="2416500"/>
            <a:ext cx="852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 flipH="1">
            <a:off x="4291475" y="2416825"/>
            <a:ext cx="379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3191450" y="1967550"/>
            <a:ext cx="6972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stCxn id="118" idx="2"/>
          </p:cNvCxnSpPr>
          <p:nvPr/>
        </p:nvCxnSpPr>
        <p:spPr>
          <a:xfrm flipH="1">
            <a:off x="3115125" y="1686200"/>
            <a:ext cx="139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 flipH="1" rot="10800000">
            <a:off x="3896350" y="1804925"/>
            <a:ext cx="234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 txBox="1"/>
          <p:nvPr/>
        </p:nvSpPr>
        <p:spPr>
          <a:xfrm>
            <a:off x="3741450" y="1580250"/>
            <a:ext cx="1812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Contexts 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8" name="Google Shape;128;p14"/>
          <p:cNvCxnSpPr>
            <a:stCxn id="109" idx="3"/>
          </p:cNvCxnSpPr>
          <p:nvPr/>
        </p:nvCxnSpPr>
        <p:spPr>
          <a:xfrm flipH="1" rot="10800000">
            <a:off x="2832650" y="1951925"/>
            <a:ext cx="3357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