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Roboto Mono"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84"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02998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c8b2076dd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c8b2076dd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edcfe612be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edcfe612be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dcc13e93a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dcc13e93a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c8fa17a8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c8fa17a8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0802693bc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0802693bc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802693bc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802693bc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f22af8cf9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f22af8cf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f22af8cf9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f22af8cf9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f22af8cf9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f22af8cf9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f22af8cf9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f22af8cf9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dcfe612b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dcfe612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22af8cf9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22af8cf9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f22af8cf9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f22af8cf9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22af8cf9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f22af8cf9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088682181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08868218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08868218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08868218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f22af8cf9a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f22af8cf9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f22af8cf9a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f22af8cf9a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dcfe612b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dcfe612b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edcfe612be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edcfe612be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8b2076ddd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c8b2076ddd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0802693b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0802693b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c8b2076ddd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c8b2076dd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c8b2076ddd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c8b2076ddd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c8b2076ddd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c8b2076ddd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85910" y="1234440"/>
            <a:ext cx="8619000" cy="2844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US" sz="2800" b="1" dirty="0" smtClean="0"/>
              <a:t>Customer Segmentation/Basket Using RFM Analysis (Python)</a:t>
            </a:r>
            <a:endParaRPr sz="2650" dirty="0"/>
          </a:p>
          <a:p>
            <a:pPr marL="0" lvl="0" indent="0" algn="l" rtl="0">
              <a:spcBef>
                <a:spcPts val="0"/>
              </a:spcBef>
              <a:spcAft>
                <a:spcPts val="0"/>
              </a:spcAft>
              <a:buNone/>
            </a:pPr>
            <a:endParaRPr dirty="0"/>
          </a:p>
        </p:txBody>
      </p:sp>
      <p:sp>
        <p:nvSpPr>
          <p:cNvPr id="2" name="Subtitle 1"/>
          <p:cNvSpPr>
            <a:spLocks noGrp="1"/>
          </p:cNvSpPr>
          <p:nvPr>
            <p:ph type="subTitle" idx="1"/>
          </p:nvPr>
        </p:nvSpPr>
        <p:spPr/>
        <p:txBody>
          <a:bodyPr>
            <a:normAutofit fontScale="92500" lnSpcReduction="20000"/>
          </a:bodyPr>
          <a:lstStyle/>
          <a:p>
            <a:r>
              <a:rPr lang="en-US" dirty="0" smtClean="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43" name="Google Shape;143;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44" name="Google Shape;144;p22"/>
          <p:cNvPicPr preferRelativeResize="0"/>
          <p:nvPr/>
        </p:nvPicPr>
        <p:blipFill>
          <a:blip r:embed="rId3">
            <a:alphaModFix/>
          </a:blip>
          <a:stretch>
            <a:fillRect/>
          </a:stretch>
        </p:blipFill>
        <p:spPr>
          <a:xfrm>
            <a:off x="776150" y="84800"/>
            <a:ext cx="7591700" cy="505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233450"/>
            <a:ext cx="8520600" cy="5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00" b="1"/>
              <a:t>Standardizing variables</a:t>
            </a:r>
            <a:endParaRPr sz="2800" b="1"/>
          </a:p>
        </p:txBody>
      </p:sp>
      <p:sp>
        <p:nvSpPr>
          <p:cNvPr id="150" name="Google Shape;150;p23"/>
          <p:cNvSpPr txBox="1">
            <a:spLocks noGrp="1"/>
          </p:cNvSpPr>
          <p:nvPr>
            <p:ph type="body" idx="1"/>
          </p:nvPr>
        </p:nvSpPr>
        <p:spPr>
          <a:xfrm>
            <a:off x="499425" y="926000"/>
            <a:ext cx="8163900" cy="559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1018"/>
              <a:buNone/>
            </a:pPr>
            <a:r>
              <a:rPr lang="en" sz="1400">
                <a:solidFill>
                  <a:srgbClr val="000000"/>
                </a:solidFill>
                <a:highlight>
                  <a:srgbClr val="FFFFFF"/>
                </a:highlight>
              </a:rPr>
              <a:t>We can observe from the preceding output that Quantity and UnitPrice are having negative values, which may mean that we may have some return transactions in our data also.</a:t>
            </a:r>
            <a:endParaRPr sz="1400"/>
          </a:p>
        </p:txBody>
      </p:sp>
      <p:pic>
        <p:nvPicPr>
          <p:cNvPr id="151" name="Google Shape;151;p23"/>
          <p:cNvPicPr preferRelativeResize="0"/>
          <p:nvPr/>
        </p:nvPicPr>
        <p:blipFill rotWithShape="1">
          <a:blip r:embed="rId3">
            <a:alphaModFix/>
          </a:blip>
          <a:srcRect l="2562" t="22045" b="22045"/>
          <a:stretch/>
        </p:blipFill>
        <p:spPr>
          <a:xfrm>
            <a:off x="557725" y="1485800"/>
            <a:ext cx="4251150" cy="672800"/>
          </a:xfrm>
          <a:prstGeom prst="rect">
            <a:avLst/>
          </a:prstGeom>
          <a:noFill/>
          <a:ln>
            <a:noFill/>
          </a:ln>
        </p:spPr>
      </p:pic>
      <p:pic>
        <p:nvPicPr>
          <p:cNvPr id="152" name="Google Shape;152;p23"/>
          <p:cNvPicPr preferRelativeResize="0"/>
          <p:nvPr/>
        </p:nvPicPr>
        <p:blipFill rotWithShape="1">
          <a:blip r:embed="rId4">
            <a:alphaModFix/>
          </a:blip>
          <a:srcRect t="8832" b="13139"/>
          <a:stretch/>
        </p:blipFill>
        <p:spPr>
          <a:xfrm>
            <a:off x="499425" y="2158600"/>
            <a:ext cx="4644075" cy="269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215500" y="215500"/>
            <a:ext cx="8616900" cy="617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100" b="1"/>
              <a:t>Exploratory Data Analysis</a:t>
            </a:r>
            <a:endParaRPr sz="2988" b="1"/>
          </a:p>
          <a:p>
            <a:pPr marL="0" lvl="0" indent="0" algn="l" rtl="0">
              <a:spcBef>
                <a:spcPts val="0"/>
              </a:spcBef>
              <a:spcAft>
                <a:spcPts val="0"/>
              </a:spcAft>
              <a:buNone/>
            </a:pPr>
            <a:r>
              <a:rPr lang="en" b="1"/>
              <a:t> </a:t>
            </a:r>
            <a:endParaRPr sz="2000" b="1"/>
          </a:p>
        </p:txBody>
      </p:sp>
      <p:sp>
        <p:nvSpPr>
          <p:cNvPr id="158" name="Google Shape;158;p24"/>
          <p:cNvSpPr txBox="1">
            <a:spLocks noGrp="1"/>
          </p:cNvSpPr>
          <p:nvPr>
            <p:ph type="body" idx="1"/>
          </p:nvPr>
        </p:nvSpPr>
        <p:spPr>
          <a:xfrm>
            <a:off x="263650" y="1005750"/>
            <a:ext cx="8520600" cy="38793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1000"/>
              </a:spcBef>
              <a:spcAft>
                <a:spcPts val="0"/>
              </a:spcAft>
              <a:buNone/>
            </a:pPr>
            <a:r>
              <a:rPr lang="en" sz="2516">
                <a:solidFill>
                  <a:schemeClr val="dk1"/>
                </a:solidFill>
              </a:rPr>
              <a:t>Customers segmentation using RFM</a:t>
            </a:r>
            <a:endParaRPr sz="2516">
              <a:solidFill>
                <a:schemeClr val="dk1"/>
              </a:solidFill>
            </a:endParaRPr>
          </a:p>
          <a:p>
            <a:pPr marL="0" lvl="0" indent="0" algn="l" rtl="0">
              <a:lnSpc>
                <a:spcPct val="100000"/>
              </a:lnSpc>
              <a:spcBef>
                <a:spcPts val="1000"/>
              </a:spcBef>
              <a:spcAft>
                <a:spcPts val="0"/>
              </a:spcAft>
              <a:buNone/>
            </a:pPr>
            <a:endParaRPr sz="2000">
              <a:solidFill>
                <a:schemeClr val="dk1"/>
              </a:solidFill>
            </a:endParaRPr>
          </a:p>
          <a:p>
            <a:pPr marL="0" lvl="0" indent="0" algn="l" rtl="0">
              <a:lnSpc>
                <a:spcPct val="100000"/>
              </a:lnSpc>
              <a:spcBef>
                <a:spcPts val="1000"/>
              </a:spcBef>
              <a:spcAft>
                <a:spcPts val="0"/>
              </a:spcAft>
              <a:buNone/>
            </a:pPr>
            <a:r>
              <a:rPr lang="en" sz="2154">
                <a:solidFill>
                  <a:srgbClr val="000000"/>
                </a:solidFill>
              </a:rPr>
              <a:t>RFM analysis is a marketing technique used to quantitatively rank and group customers to identify the best customers and perform targeted marketing campaigns.</a:t>
            </a:r>
            <a:endParaRPr sz="2154">
              <a:solidFill>
                <a:srgbClr val="000000"/>
              </a:solidFill>
            </a:endParaRPr>
          </a:p>
          <a:p>
            <a:pPr marL="0" lvl="0" indent="0" algn="l" rtl="0">
              <a:lnSpc>
                <a:spcPct val="100000"/>
              </a:lnSpc>
              <a:spcBef>
                <a:spcPts val="1000"/>
              </a:spcBef>
              <a:spcAft>
                <a:spcPts val="0"/>
              </a:spcAft>
              <a:buNone/>
            </a:pPr>
            <a:r>
              <a:rPr lang="en" sz="2154">
                <a:solidFill>
                  <a:srgbClr val="000000"/>
                </a:solidFill>
              </a:rPr>
              <a:t>There are three main factors that determine the buying behavior of customers: recency, frequency and monetary (RFM). The RFM model is used to segment customers on the basis of their buying patterns with respect to these three parameters.</a:t>
            </a:r>
            <a:endParaRPr sz="2154">
              <a:solidFill>
                <a:srgbClr val="000000"/>
              </a:solidFill>
            </a:endParaRPr>
          </a:p>
          <a:p>
            <a:pPr marL="0" lvl="0" indent="0" algn="l" rtl="0">
              <a:lnSpc>
                <a:spcPct val="100000"/>
              </a:lnSpc>
              <a:spcBef>
                <a:spcPts val="1000"/>
              </a:spcBef>
              <a:spcAft>
                <a:spcPts val="0"/>
              </a:spcAft>
              <a:buNone/>
            </a:pPr>
            <a:endParaRPr sz="1908">
              <a:solidFill>
                <a:srgbClr val="000000"/>
              </a:solidFill>
            </a:endParaRPr>
          </a:p>
          <a:p>
            <a:pPr marL="749300" lvl="0" indent="-328852" algn="l" rtl="0">
              <a:lnSpc>
                <a:spcPct val="100000"/>
              </a:lnSpc>
              <a:spcBef>
                <a:spcPts val="1200"/>
              </a:spcBef>
              <a:spcAft>
                <a:spcPts val="0"/>
              </a:spcAft>
              <a:buClr>
                <a:srgbClr val="292929"/>
              </a:buClr>
              <a:buSzPct val="100000"/>
              <a:buChar char="●"/>
            </a:pPr>
            <a:r>
              <a:rPr lang="en" sz="2037">
                <a:solidFill>
                  <a:srgbClr val="292929"/>
                </a:solidFill>
                <a:highlight>
                  <a:srgbClr val="FFFFFF"/>
                </a:highlight>
              </a:rPr>
              <a:t>Recency = the interval between the last action and today</a:t>
            </a:r>
            <a:endParaRPr sz="2037">
              <a:solidFill>
                <a:srgbClr val="292929"/>
              </a:solidFill>
              <a:highlight>
                <a:srgbClr val="FFFFFF"/>
              </a:highlight>
            </a:endParaRPr>
          </a:p>
          <a:p>
            <a:pPr marL="749300" lvl="0" indent="-328852" algn="l" rtl="0">
              <a:lnSpc>
                <a:spcPct val="100000"/>
              </a:lnSpc>
              <a:spcBef>
                <a:spcPts val="1000"/>
              </a:spcBef>
              <a:spcAft>
                <a:spcPts val="0"/>
              </a:spcAft>
              <a:buClr>
                <a:srgbClr val="292929"/>
              </a:buClr>
              <a:buSzPct val="100000"/>
              <a:buChar char="●"/>
            </a:pPr>
            <a:r>
              <a:rPr lang="en" sz="2037">
                <a:solidFill>
                  <a:srgbClr val="292929"/>
                </a:solidFill>
                <a:highlight>
                  <a:srgbClr val="FFFFFF"/>
                </a:highlight>
              </a:rPr>
              <a:t>Frequency = the number of actions between the user’s sign up date and today</a:t>
            </a:r>
            <a:endParaRPr sz="2037">
              <a:solidFill>
                <a:srgbClr val="292929"/>
              </a:solidFill>
              <a:highlight>
                <a:srgbClr val="FFFFFF"/>
              </a:highlight>
            </a:endParaRPr>
          </a:p>
          <a:p>
            <a:pPr marL="749300" lvl="0" indent="-328852" algn="l" rtl="0">
              <a:lnSpc>
                <a:spcPct val="100000"/>
              </a:lnSpc>
              <a:spcBef>
                <a:spcPts val="1000"/>
              </a:spcBef>
              <a:spcAft>
                <a:spcPts val="0"/>
              </a:spcAft>
              <a:buClr>
                <a:srgbClr val="292929"/>
              </a:buClr>
              <a:buSzPct val="100000"/>
              <a:buChar char="●"/>
            </a:pPr>
            <a:r>
              <a:rPr lang="en" sz="2037">
                <a:solidFill>
                  <a:srgbClr val="292929"/>
                </a:solidFill>
                <a:highlight>
                  <a:srgbClr val="FFFFFF"/>
                </a:highlight>
              </a:rPr>
              <a:t>Monetary value = the sum of revenue within the user’s lifetime</a:t>
            </a:r>
            <a:endParaRPr sz="2037">
              <a:solidFill>
                <a:srgbClr val="292929"/>
              </a:solidFill>
              <a:highlight>
                <a:srgbClr val="FFFFFF"/>
              </a:highlight>
            </a:endParaRPr>
          </a:p>
          <a:p>
            <a:pPr marL="0" lvl="0" indent="0" algn="l" rtl="0">
              <a:lnSpc>
                <a:spcPct val="100000"/>
              </a:lnSpc>
              <a:spcBef>
                <a:spcPts val="0"/>
              </a:spcBef>
              <a:spcAft>
                <a:spcPts val="0"/>
              </a:spcAft>
              <a:buNone/>
            </a:pPr>
            <a:endParaRPr sz="1300">
              <a:solidFill>
                <a:srgbClr val="000000"/>
              </a:solidFill>
            </a:endParaRPr>
          </a:p>
          <a:p>
            <a:pPr marL="0" lvl="0" indent="0" algn="l" rtl="0">
              <a:lnSpc>
                <a:spcPct val="100000"/>
              </a:lnSpc>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a:t>
            </a:r>
            <a:endParaRPr/>
          </a:p>
        </p:txBody>
      </p:sp>
      <p:sp>
        <p:nvSpPr>
          <p:cNvPr id="164" name="Google Shape;164;p25"/>
          <p:cNvSpPr txBox="1">
            <a:spLocks noGrp="1"/>
          </p:cNvSpPr>
          <p:nvPr>
            <p:ph type="body" idx="1"/>
          </p:nvPr>
        </p:nvSpPr>
        <p:spPr>
          <a:xfrm>
            <a:off x="311700" y="357200"/>
            <a:ext cx="3696900" cy="455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b="1"/>
              <a:t>In bringing out the business value from the model output we found the following useful:</a:t>
            </a:r>
            <a:endParaRPr sz="1600" b="1"/>
          </a:p>
          <a:p>
            <a:pPr marL="457200" lvl="0" indent="-330200" algn="l" rtl="0">
              <a:spcBef>
                <a:spcPts val="1200"/>
              </a:spcBef>
              <a:spcAft>
                <a:spcPts val="0"/>
              </a:spcAft>
              <a:buSzPts val="1600"/>
              <a:buChar char="●"/>
            </a:pPr>
            <a:r>
              <a:rPr lang="en" sz="1600"/>
              <a:t>Convert absolute recency, frequency, and monetary values into relative ones to reduce the bias associated with the actual customer lifetime.</a:t>
            </a:r>
            <a:endParaRPr sz="1600"/>
          </a:p>
          <a:p>
            <a:pPr marL="457200" lvl="0" indent="-330200" algn="l" rtl="0">
              <a:spcBef>
                <a:spcPts val="0"/>
              </a:spcBef>
              <a:spcAft>
                <a:spcPts val="0"/>
              </a:spcAft>
              <a:buSzPts val="1600"/>
              <a:buChar char="●"/>
            </a:pPr>
            <a:r>
              <a:rPr lang="en" sz="1600"/>
              <a:t>Relative parameters were obtained w.r.t. to lifetime of each particular customer.</a:t>
            </a:r>
            <a:endParaRPr sz="1600"/>
          </a:p>
          <a:p>
            <a:pPr marL="457200" lvl="0" indent="-330200" algn="l" rtl="0">
              <a:spcBef>
                <a:spcPts val="0"/>
              </a:spcBef>
              <a:spcAft>
                <a:spcPts val="0"/>
              </a:spcAft>
              <a:buSzPts val="1600"/>
              <a:buChar char="●"/>
            </a:pPr>
            <a:r>
              <a:rPr lang="en" sz="1600"/>
              <a:t>Generate simple, heuristic business logic to deliver business value in a quick manner.</a:t>
            </a:r>
            <a:endParaRPr sz="1600"/>
          </a:p>
          <a:p>
            <a:pPr marL="0" lvl="0" indent="0" algn="l" rtl="0">
              <a:spcBef>
                <a:spcPts val="1200"/>
              </a:spcBef>
              <a:spcAft>
                <a:spcPts val="0"/>
              </a:spcAft>
              <a:buNone/>
            </a:pPr>
            <a:endParaRPr sz="1600"/>
          </a:p>
          <a:p>
            <a:pPr marL="457200" lvl="0" indent="0" algn="l" rtl="0">
              <a:spcBef>
                <a:spcPts val="1200"/>
              </a:spcBef>
              <a:spcAft>
                <a:spcPts val="1200"/>
              </a:spcAft>
              <a:buNone/>
            </a:pPr>
            <a:endParaRPr sz="1500"/>
          </a:p>
        </p:txBody>
      </p:sp>
      <p:pic>
        <p:nvPicPr>
          <p:cNvPr id="165" name="Google Shape;165;p25"/>
          <p:cNvPicPr preferRelativeResize="0"/>
          <p:nvPr/>
        </p:nvPicPr>
        <p:blipFill>
          <a:blip r:embed="rId3">
            <a:alphaModFix/>
          </a:blip>
          <a:stretch>
            <a:fillRect/>
          </a:stretch>
        </p:blipFill>
        <p:spPr>
          <a:xfrm>
            <a:off x="4392013" y="357175"/>
            <a:ext cx="4543425" cy="442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body" idx="1"/>
          </p:nvPr>
        </p:nvSpPr>
        <p:spPr>
          <a:xfrm>
            <a:off x="311700" y="330450"/>
            <a:ext cx="4260300" cy="4698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1000"/>
              </a:spcBef>
              <a:spcAft>
                <a:spcPts val="0"/>
              </a:spcAft>
              <a:buClr>
                <a:srgbClr val="292929"/>
              </a:buClr>
              <a:buSzPts val="1400"/>
              <a:buChar char="●"/>
            </a:pPr>
            <a:r>
              <a:rPr lang="en" sz="1400">
                <a:solidFill>
                  <a:srgbClr val="292929"/>
                </a:solidFill>
                <a:highlight>
                  <a:srgbClr val="FFFFFF"/>
                </a:highlight>
              </a:rPr>
              <a:t>Once we obtain the scores of each individual dimension, we calculate the overall RFM score by summing up the three scores. The higher the overall RFM score, the more valuable the customer.</a:t>
            </a:r>
            <a:endParaRPr sz="1400">
              <a:solidFill>
                <a:srgbClr val="292929"/>
              </a:solidFill>
              <a:highlight>
                <a:srgbClr val="FFFFFF"/>
              </a:highlight>
            </a:endParaRPr>
          </a:p>
          <a:p>
            <a:pPr marL="457200" lvl="0" indent="-317500" algn="l" rtl="0">
              <a:lnSpc>
                <a:spcPct val="150000"/>
              </a:lnSpc>
              <a:spcBef>
                <a:spcPts val="1000"/>
              </a:spcBef>
              <a:spcAft>
                <a:spcPts val="0"/>
              </a:spcAft>
              <a:buClr>
                <a:srgbClr val="292929"/>
              </a:buClr>
              <a:buSzPts val="1400"/>
              <a:buChar char="●"/>
            </a:pPr>
            <a:r>
              <a:rPr lang="en" sz="1400">
                <a:solidFill>
                  <a:srgbClr val="292929"/>
                </a:solidFill>
                <a:highlight>
                  <a:srgbClr val="FFFFFF"/>
                </a:highlight>
              </a:rPr>
              <a:t>This method is easy to implement, yet it is prone to bias associated with the actual customer lifetime. To account for this bias, we would first calculate relative Recency, Frequency, and Monetary Value before calculating individual scores. </a:t>
            </a:r>
            <a:endParaRPr sz="1400">
              <a:solidFill>
                <a:srgbClr val="292929"/>
              </a:solidFill>
              <a:highlight>
                <a:srgbClr val="FFFFFF"/>
              </a:highlight>
            </a:endParaRPr>
          </a:p>
          <a:p>
            <a:pPr marL="457200" lvl="0" indent="-317500" algn="l" rtl="0">
              <a:lnSpc>
                <a:spcPct val="150000"/>
              </a:lnSpc>
              <a:spcBef>
                <a:spcPts val="1000"/>
              </a:spcBef>
              <a:spcAft>
                <a:spcPts val="0"/>
              </a:spcAft>
              <a:buClr>
                <a:srgbClr val="292929"/>
              </a:buClr>
              <a:buSzPts val="1400"/>
              <a:buChar char="●"/>
            </a:pPr>
            <a:r>
              <a:rPr lang="en" sz="1400">
                <a:solidFill>
                  <a:srgbClr val="292929"/>
                </a:solidFill>
                <a:highlight>
                  <a:srgbClr val="FFFFFF"/>
                </a:highlight>
              </a:rPr>
              <a:t>Then we would calculate the Frequency Score based on the Relative Frequency.</a:t>
            </a:r>
            <a:endParaRPr sz="1400">
              <a:solidFill>
                <a:srgbClr val="292929"/>
              </a:solidFill>
              <a:highlight>
                <a:srgbClr val="FFFFFF"/>
              </a:highlight>
            </a:endParaRPr>
          </a:p>
          <a:p>
            <a:pPr marL="0" lvl="0" indent="0" algn="l" rtl="0">
              <a:spcBef>
                <a:spcPts val="1000"/>
              </a:spcBef>
              <a:spcAft>
                <a:spcPts val="1200"/>
              </a:spcAft>
              <a:buSzPts val="770"/>
              <a:buNone/>
            </a:pPr>
            <a:endParaRPr sz="839"/>
          </a:p>
        </p:txBody>
      </p:sp>
      <p:pic>
        <p:nvPicPr>
          <p:cNvPr id="171" name="Google Shape;171;p26"/>
          <p:cNvPicPr preferRelativeResize="0"/>
          <p:nvPr/>
        </p:nvPicPr>
        <p:blipFill>
          <a:blip r:embed="rId3">
            <a:alphaModFix/>
          </a:blip>
          <a:stretch>
            <a:fillRect/>
          </a:stretch>
        </p:blipFill>
        <p:spPr>
          <a:xfrm>
            <a:off x="4971100" y="833300"/>
            <a:ext cx="3922275" cy="343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body" idx="1"/>
          </p:nvPr>
        </p:nvSpPr>
        <p:spPr>
          <a:xfrm>
            <a:off x="417600" y="517225"/>
            <a:ext cx="8308800" cy="4238400"/>
          </a:xfrm>
          <a:prstGeom prst="rect">
            <a:avLst/>
          </a:prstGeom>
        </p:spPr>
        <p:txBody>
          <a:bodyPr spcFirstLastPara="1" wrap="square" lIns="91425" tIns="91425" rIns="91425" bIns="91425" anchor="t" anchorCtr="0">
            <a:normAutofit fontScale="32500" lnSpcReduction="10000"/>
          </a:bodyPr>
          <a:lstStyle/>
          <a:p>
            <a:pPr marL="0" lvl="0" indent="0" algn="l" rtl="0">
              <a:lnSpc>
                <a:spcPct val="200000"/>
              </a:lnSpc>
              <a:spcBef>
                <a:spcPts val="0"/>
              </a:spcBef>
              <a:spcAft>
                <a:spcPts val="0"/>
              </a:spcAft>
              <a:buNone/>
            </a:pPr>
            <a:r>
              <a:rPr lang="en" sz="5700">
                <a:solidFill>
                  <a:srgbClr val="292929"/>
                </a:solidFill>
                <a:highlight>
                  <a:srgbClr val="FFFFFF"/>
                </a:highlight>
              </a:rPr>
              <a:t>We have applied the RFM framework to this aggregate dataset and answer the following questions:</a:t>
            </a:r>
            <a:endParaRPr sz="5700">
              <a:solidFill>
                <a:srgbClr val="292929"/>
              </a:solidFill>
              <a:highlight>
                <a:srgbClr val="FFFFFF"/>
              </a:highlight>
            </a:endParaRPr>
          </a:p>
          <a:p>
            <a:pPr marL="457200" lvl="0" indent="-319087" algn="l" rtl="0">
              <a:lnSpc>
                <a:spcPct val="200000"/>
              </a:lnSpc>
              <a:spcBef>
                <a:spcPts val="1000"/>
              </a:spcBef>
              <a:spcAft>
                <a:spcPts val="0"/>
              </a:spcAft>
              <a:buClr>
                <a:srgbClr val="292929"/>
              </a:buClr>
              <a:buSzPct val="100000"/>
              <a:buAutoNum type="arabicPeriod"/>
            </a:pPr>
            <a:r>
              <a:rPr lang="en" sz="5700">
                <a:solidFill>
                  <a:srgbClr val="292929"/>
                </a:solidFill>
                <a:highlight>
                  <a:srgbClr val="FFFFFF"/>
                </a:highlight>
              </a:rPr>
              <a:t>Is there a correlation between Recency, Frequency, and Monetary Value?</a:t>
            </a:r>
            <a:endParaRPr sz="5700">
              <a:solidFill>
                <a:srgbClr val="292929"/>
              </a:solidFill>
              <a:highlight>
                <a:srgbClr val="FFFFFF"/>
              </a:highlight>
            </a:endParaRPr>
          </a:p>
          <a:p>
            <a:pPr marL="457200" lvl="0" indent="-319087" algn="l" rtl="0">
              <a:lnSpc>
                <a:spcPct val="200000"/>
              </a:lnSpc>
              <a:spcBef>
                <a:spcPts val="1000"/>
              </a:spcBef>
              <a:spcAft>
                <a:spcPts val="0"/>
              </a:spcAft>
              <a:buClr>
                <a:srgbClr val="292929"/>
              </a:buClr>
              <a:buSzPct val="100000"/>
              <a:buAutoNum type="arabicPeriod"/>
            </a:pPr>
            <a:r>
              <a:rPr lang="en" sz="5700">
                <a:solidFill>
                  <a:srgbClr val="292929"/>
                </a:solidFill>
                <a:highlight>
                  <a:srgbClr val="FFFFFF"/>
                </a:highlight>
              </a:rPr>
              <a:t>How should we define our </a:t>
            </a:r>
            <a:r>
              <a:rPr lang="en" sz="5700" b="1">
                <a:solidFill>
                  <a:srgbClr val="292929"/>
                </a:solidFill>
                <a:highlight>
                  <a:srgbClr val="FFFFFF"/>
                </a:highlight>
              </a:rPr>
              <a:t>most valuable customers (MVC)</a:t>
            </a:r>
            <a:r>
              <a:rPr lang="en" sz="5700">
                <a:solidFill>
                  <a:srgbClr val="292929"/>
                </a:solidFill>
                <a:highlight>
                  <a:srgbClr val="FFFFFF"/>
                </a:highlight>
              </a:rPr>
              <a:t>? What percentage of our customers are the most valuable customers?</a:t>
            </a:r>
            <a:endParaRPr sz="5700">
              <a:solidFill>
                <a:srgbClr val="292929"/>
              </a:solidFill>
              <a:highlight>
                <a:srgbClr val="FFFFFF"/>
              </a:highlight>
            </a:endParaRPr>
          </a:p>
          <a:p>
            <a:pPr marL="457200" lvl="0" indent="-319087" algn="l" rtl="0">
              <a:lnSpc>
                <a:spcPct val="200000"/>
              </a:lnSpc>
              <a:spcBef>
                <a:spcPts val="1000"/>
              </a:spcBef>
              <a:spcAft>
                <a:spcPts val="0"/>
              </a:spcAft>
              <a:buClr>
                <a:srgbClr val="292929"/>
              </a:buClr>
              <a:buSzPct val="100000"/>
              <a:buAutoNum type="arabicPeriod"/>
            </a:pPr>
            <a:r>
              <a:rPr lang="en" sz="5700">
                <a:solidFill>
                  <a:srgbClr val="292929"/>
                </a:solidFill>
                <a:highlight>
                  <a:srgbClr val="FFFFFF"/>
                </a:highlight>
              </a:rPr>
              <a:t>Are we able to create </a:t>
            </a:r>
            <a:r>
              <a:rPr lang="en" sz="5700" b="1">
                <a:solidFill>
                  <a:srgbClr val="292929"/>
                </a:solidFill>
                <a:highlight>
                  <a:srgbClr val="FFFFFF"/>
                </a:highlight>
              </a:rPr>
              <a:t>distinguishing segments</a:t>
            </a:r>
            <a:r>
              <a:rPr lang="en" sz="5700">
                <a:solidFill>
                  <a:srgbClr val="292929"/>
                </a:solidFill>
                <a:highlight>
                  <a:srgbClr val="FFFFFF"/>
                </a:highlight>
              </a:rPr>
              <a:t> and design </a:t>
            </a:r>
            <a:r>
              <a:rPr lang="en" sz="5700" b="1">
                <a:solidFill>
                  <a:srgbClr val="292929"/>
                </a:solidFill>
                <a:highlight>
                  <a:srgbClr val="FFFFFF"/>
                </a:highlight>
              </a:rPr>
              <a:t>CRM campaigns </a:t>
            </a:r>
            <a:r>
              <a:rPr lang="en" sz="5700">
                <a:solidFill>
                  <a:srgbClr val="292929"/>
                </a:solidFill>
                <a:highlight>
                  <a:srgbClr val="FFFFFF"/>
                </a:highlight>
              </a:rPr>
              <a:t>accordingly to improve customer engagement and/or monetization?</a:t>
            </a:r>
            <a:endParaRPr sz="5700">
              <a:solidFill>
                <a:srgbClr val="292929"/>
              </a:solidFill>
              <a:highlight>
                <a:srgbClr val="FFFFFF"/>
              </a:highlight>
            </a:endParaRPr>
          </a:p>
          <a:p>
            <a:pPr marL="457200" lvl="0" indent="0" algn="l" rtl="0">
              <a:lnSpc>
                <a:spcPct val="190909"/>
              </a:lnSpc>
              <a:spcBef>
                <a:spcPts val="1000"/>
              </a:spcBef>
              <a:spcAft>
                <a:spcPts val="0"/>
              </a:spcAft>
              <a:buNone/>
            </a:pPr>
            <a:endParaRPr sz="1650" b="1">
              <a:solidFill>
                <a:srgbClr val="292929"/>
              </a:solidFill>
              <a:highlight>
                <a:srgbClr val="FFFFFF"/>
              </a:highlight>
              <a:latin typeface="Arial"/>
              <a:ea typeface="Arial"/>
              <a:cs typeface="Arial"/>
              <a:sym typeface="Arial"/>
            </a:endParaRPr>
          </a:p>
          <a:p>
            <a:pPr marL="0" lvl="0" indent="0" algn="l" rtl="0">
              <a:lnSpc>
                <a:spcPct val="190909"/>
              </a:lnSpc>
              <a:spcBef>
                <a:spcPts val="1000"/>
              </a:spcBef>
              <a:spcAft>
                <a:spcPts val="0"/>
              </a:spcAft>
              <a:buNone/>
            </a:pPr>
            <a:endParaRPr sz="1600">
              <a:solidFill>
                <a:srgbClr val="292929"/>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body" idx="1"/>
          </p:nvPr>
        </p:nvSpPr>
        <p:spPr>
          <a:xfrm>
            <a:off x="1540675" y="4302425"/>
            <a:ext cx="5998800" cy="59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700">
                <a:solidFill>
                  <a:srgbClr val="292929"/>
                </a:solidFill>
                <a:highlight>
                  <a:srgbClr val="FFFFFF"/>
                </a:highlight>
              </a:rPr>
              <a:t>RFM Segmentation Results</a:t>
            </a:r>
            <a:endParaRPr sz="1700">
              <a:solidFill>
                <a:srgbClr val="292929"/>
              </a:solidFill>
            </a:endParaRPr>
          </a:p>
        </p:txBody>
      </p:sp>
      <p:pic>
        <p:nvPicPr>
          <p:cNvPr id="182" name="Google Shape;182;p28"/>
          <p:cNvPicPr preferRelativeResize="0"/>
          <p:nvPr/>
        </p:nvPicPr>
        <p:blipFill>
          <a:blip r:embed="rId3">
            <a:alphaModFix/>
          </a:blip>
          <a:stretch>
            <a:fillRect/>
          </a:stretch>
        </p:blipFill>
        <p:spPr>
          <a:xfrm>
            <a:off x="387925" y="344825"/>
            <a:ext cx="8304300" cy="386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Observations</a:t>
            </a:r>
            <a:endParaRPr b="1"/>
          </a:p>
        </p:txBody>
      </p:sp>
      <p:sp>
        <p:nvSpPr>
          <p:cNvPr id="188" name="Google Shape;188;p29"/>
          <p:cNvSpPr txBox="1">
            <a:spLocks noGrp="1"/>
          </p:cNvSpPr>
          <p:nvPr>
            <p:ph type="body" idx="1"/>
          </p:nvPr>
        </p:nvSpPr>
        <p:spPr>
          <a:xfrm>
            <a:off x="311700" y="1158050"/>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292929"/>
                </a:solidFill>
                <a:highlight>
                  <a:srgbClr val="FFFFFF"/>
                </a:highlight>
              </a:rPr>
              <a:t>This table answers our first two questions:</a:t>
            </a:r>
            <a:endParaRPr>
              <a:solidFill>
                <a:srgbClr val="292929"/>
              </a:solidFill>
              <a:highlight>
                <a:srgbClr val="FFFFFF"/>
              </a:highlight>
            </a:endParaRPr>
          </a:p>
          <a:p>
            <a:pPr marL="0" lvl="0" indent="0" algn="l" rtl="0">
              <a:lnSpc>
                <a:spcPct val="100000"/>
              </a:lnSpc>
              <a:spcBef>
                <a:spcPts val="0"/>
              </a:spcBef>
              <a:spcAft>
                <a:spcPts val="0"/>
              </a:spcAft>
              <a:buNone/>
            </a:pPr>
            <a:endParaRPr>
              <a:solidFill>
                <a:srgbClr val="292929"/>
              </a:solidFill>
              <a:highlight>
                <a:srgbClr val="FFFFFF"/>
              </a:highlight>
            </a:endParaRPr>
          </a:p>
          <a:p>
            <a:pPr marL="749300" lvl="0" indent="-342900" algn="l" rtl="0">
              <a:lnSpc>
                <a:spcPct val="100000"/>
              </a:lnSpc>
              <a:spcBef>
                <a:spcPts val="0"/>
              </a:spcBef>
              <a:spcAft>
                <a:spcPts val="0"/>
              </a:spcAft>
              <a:buClr>
                <a:srgbClr val="292929"/>
              </a:buClr>
              <a:buSzPts val="1800"/>
              <a:buAutoNum type="arabicPeriod"/>
            </a:pPr>
            <a:r>
              <a:rPr lang="en">
                <a:solidFill>
                  <a:srgbClr val="292929"/>
                </a:solidFill>
                <a:highlight>
                  <a:srgbClr val="FFFFFF"/>
                </a:highlight>
              </a:rPr>
              <a:t>There is indeed a positive correlation across Recency, Frequency, and Monetary Value.</a:t>
            </a:r>
            <a:endParaRPr>
              <a:solidFill>
                <a:srgbClr val="292929"/>
              </a:solidFill>
              <a:highlight>
                <a:srgbClr val="FFFFFF"/>
              </a:highlight>
            </a:endParaRPr>
          </a:p>
          <a:p>
            <a:pPr marL="457200" lvl="0" indent="0" algn="l" rtl="0">
              <a:lnSpc>
                <a:spcPct val="100000"/>
              </a:lnSpc>
              <a:spcBef>
                <a:spcPts val="0"/>
              </a:spcBef>
              <a:spcAft>
                <a:spcPts val="0"/>
              </a:spcAft>
              <a:buNone/>
            </a:pPr>
            <a:endParaRPr>
              <a:solidFill>
                <a:srgbClr val="292929"/>
              </a:solidFill>
              <a:highlight>
                <a:srgbClr val="FFFFFF"/>
              </a:highlight>
            </a:endParaRPr>
          </a:p>
          <a:p>
            <a:pPr marL="749300" lvl="0" indent="-342900" algn="l" rtl="0">
              <a:lnSpc>
                <a:spcPct val="100000"/>
              </a:lnSpc>
              <a:spcBef>
                <a:spcPts val="0"/>
              </a:spcBef>
              <a:spcAft>
                <a:spcPts val="0"/>
              </a:spcAft>
              <a:buClr>
                <a:srgbClr val="292929"/>
              </a:buClr>
              <a:buSzPts val="1800"/>
              <a:buAutoNum type="arabicPeriod"/>
            </a:pPr>
            <a:r>
              <a:rPr lang="en">
                <a:solidFill>
                  <a:srgbClr val="292929"/>
                </a:solidFill>
                <a:highlight>
                  <a:srgbClr val="FFFFFF"/>
                </a:highlight>
              </a:rPr>
              <a:t>Our MVCs are those with a total RFM score of 11 and 12, i.e., they on average had more than 7 transactions, generated more than 2K in their lifetime, and had their last transaction within the last 2 weeks. Such customers account for ~16% of our total customer base.</a:t>
            </a:r>
            <a:endParaRPr>
              <a:solidFill>
                <a:srgbClr val="292929"/>
              </a:solidFill>
              <a:highlight>
                <a:srgbClr val="FFFFFF"/>
              </a:highlight>
            </a:endParaRPr>
          </a:p>
          <a:p>
            <a:pPr marL="0" lvl="0" indent="0" algn="l" rtl="0">
              <a:lnSpc>
                <a:spcPct val="100000"/>
              </a:lnSpc>
              <a:spcBef>
                <a:spcPts val="0"/>
              </a:spcBef>
              <a:spcAft>
                <a:spcPts val="0"/>
              </a:spcAft>
              <a:buNone/>
            </a:pPr>
            <a:endParaRPr>
              <a:solidFill>
                <a:srgbClr val="292929"/>
              </a:solidFill>
              <a:highlight>
                <a:srgbClr val="FFFFFF"/>
              </a:highlight>
            </a:endParaRPr>
          </a:p>
          <a:p>
            <a:pPr marL="457200" lvl="0" indent="0" algn="l" rtl="0">
              <a:lnSpc>
                <a:spcPct val="100000"/>
              </a:lnSpc>
              <a:spcBef>
                <a:spcPts val="0"/>
              </a:spcBef>
              <a:spcAft>
                <a:spcPts val="0"/>
              </a:spcAft>
              <a:buNone/>
            </a:pPr>
            <a:endParaRPr>
              <a:solidFill>
                <a:srgbClr val="292929"/>
              </a:solidFill>
              <a:highlight>
                <a:srgbClr val="FFFFFF"/>
              </a:highlight>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311700" y="252900"/>
            <a:ext cx="8520600" cy="1600500"/>
          </a:xfrm>
          <a:prstGeom prst="rect">
            <a:avLst/>
          </a:prstGeom>
          <a:solidFill>
            <a:srgbClr val="D9D9D9"/>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a:solidFill>
                  <a:srgbClr val="292929"/>
                </a:solidFill>
                <a:highlight>
                  <a:srgbClr val="D9D9D9"/>
                </a:highlight>
              </a:rPr>
              <a:t>customer_data["last_order_within_l60d"] = customer_data["Recency"]&lt;60 </a:t>
            </a:r>
            <a:r>
              <a:rPr lang="en" sz="1300" i="1">
                <a:solidFill>
                  <a:srgbClr val="292929"/>
                </a:solidFill>
                <a:highlight>
                  <a:srgbClr val="D9D9D9"/>
                </a:highlight>
              </a:rPr>
              <a:t># Had transactions in the last 60 days</a:t>
            </a:r>
            <a:endParaRPr sz="1300">
              <a:solidFill>
                <a:srgbClr val="292929"/>
              </a:solidFill>
              <a:highlight>
                <a:srgbClr val="D9D9D9"/>
              </a:highlight>
            </a:endParaRPr>
          </a:p>
          <a:p>
            <a:pPr marL="0" lvl="0" indent="0" algn="l" rtl="0">
              <a:lnSpc>
                <a:spcPct val="100000"/>
              </a:lnSpc>
              <a:spcBef>
                <a:spcPts val="1200"/>
              </a:spcBef>
              <a:spcAft>
                <a:spcPts val="0"/>
              </a:spcAft>
              <a:buNone/>
            </a:pPr>
            <a:r>
              <a:rPr lang="en" sz="1300">
                <a:solidFill>
                  <a:srgbClr val="292929"/>
                </a:solidFill>
                <a:highlight>
                  <a:srgbClr val="D9D9D9"/>
                </a:highlight>
              </a:rPr>
              <a:t>customer_data["more_than_two_orders"] = customer_data["Frequency"]&gt;2 </a:t>
            </a:r>
            <a:r>
              <a:rPr lang="en" sz="1300" i="1">
                <a:solidFill>
                  <a:srgbClr val="292929"/>
                </a:solidFill>
                <a:highlight>
                  <a:srgbClr val="D9D9D9"/>
                </a:highlight>
              </a:rPr>
              <a:t># Logged in more than twice</a:t>
            </a:r>
            <a:endParaRPr sz="1300">
              <a:solidFill>
                <a:srgbClr val="292929"/>
              </a:solidFill>
              <a:highlight>
                <a:srgbClr val="D9D9D9"/>
              </a:highlight>
            </a:endParaRPr>
          </a:p>
          <a:p>
            <a:pPr marL="0" lvl="0" indent="0" algn="l" rtl="0">
              <a:lnSpc>
                <a:spcPct val="100000"/>
              </a:lnSpc>
              <a:spcBef>
                <a:spcPts val="1200"/>
              </a:spcBef>
              <a:spcAft>
                <a:spcPts val="0"/>
              </a:spcAft>
              <a:buNone/>
            </a:pPr>
            <a:r>
              <a:rPr lang="en" sz="1300">
                <a:solidFill>
                  <a:srgbClr val="292929"/>
                </a:solidFill>
                <a:highlight>
                  <a:srgbClr val="D9D9D9"/>
                </a:highlight>
              </a:rPr>
              <a:t>customer_data["value_higher_than_2k"] = customer_data["MonetaryValue"]&gt;2000 </a:t>
            </a:r>
            <a:r>
              <a:rPr lang="en" sz="1300" i="1">
                <a:solidFill>
                  <a:srgbClr val="292929"/>
                </a:solidFill>
                <a:highlight>
                  <a:srgbClr val="D9D9D9"/>
                </a:highlight>
              </a:rPr>
              <a:t># Sum of value higher than 2K</a:t>
            </a:r>
            <a:endParaRPr sz="1300">
              <a:solidFill>
                <a:srgbClr val="292929"/>
              </a:solidFill>
              <a:highlight>
                <a:srgbClr val="D9D9D9"/>
              </a:highlight>
            </a:endParaRPr>
          </a:p>
          <a:p>
            <a:pPr marL="0" lvl="0" indent="0" algn="l" rtl="0">
              <a:lnSpc>
                <a:spcPct val="100000"/>
              </a:lnSpc>
              <a:spcBef>
                <a:spcPts val="1200"/>
              </a:spcBef>
              <a:spcAft>
                <a:spcPts val="0"/>
              </a:spcAft>
              <a:buNone/>
            </a:pPr>
            <a:r>
              <a:rPr lang="en" sz="1300">
                <a:solidFill>
                  <a:srgbClr val="292929"/>
                </a:solidFill>
                <a:highlight>
                  <a:srgbClr val="D9D9D9"/>
                </a:highlight>
              </a:rPr>
              <a:t>customer_data.groupby(["last_order_within_l60d", "more_than_two_orders", "value_higher_than_2k"]).</a:t>
            </a:r>
            <a:r>
              <a:rPr lang="en" sz="1300" u="sng">
                <a:solidFill>
                  <a:srgbClr val="292929"/>
                </a:solidFill>
                <a:highlight>
                  <a:srgbClr val="D9D9D9"/>
                </a:highlight>
              </a:rPr>
              <a:t>count</a:t>
            </a:r>
            <a:r>
              <a:rPr lang="en" sz="1300">
                <a:solidFill>
                  <a:srgbClr val="292929"/>
                </a:solidFill>
                <a:highlight>
                  <a:srgbClr val="D9D9D9"/>
                </a:highlight>
              </a:rPr>
              <a:t>()["Lifetime"]</a:t>
            </a:r>
            <a:endParaRPr sz="1300">
              <a:solidFill>
                <a:srgbClr val="292929"/>
              </a:solidFill>
              <a:highlight>
                <a:srgbClr val="D9D9D9"/>
              </a:highlight>
            </a:endParaRPr>
          </a:p>
          <a:p>
            <a:pPr marL="0" lvl="0" indent="0" algn="l" rtl="0">
              <a:lnSpc>
                <a:spcPct val="100000"/>
              </a:lnSpc>
              <a:spcBef>
                <a:spcPts val="0"/>
              </a:spcBef>
              <a:spcAft>
                <a:spcPts val="1200"/>
              </a:spcAft>
              <a:buNone/>
            </a:pPr>
            <a:endParaRPr sz="1300"/>
          </a:p>
        </p:txBody>
      </p:sp>
      <p:pic>
        <p:nvPicPr>
          <p:cNvPr id="194" name="Google Shape;194;p30"/>
          <p:cNvPicPr preferRelativeResize="0"/>
          <p:nvPr/>
        </p:nvPicPr>
        <p:blipFill>
          <a:blip r:embed="rId3">
            <a:alphaModFix/>
          </a:blip>
          <a:stretch>
            <a:fillRect/>
          </a:stretch>
        </p:blipFill>
        <p:spPr>
          <a:xfrm>
            <a:off x="1030050" y="2149350"/>
            <a:ext cx="6857600" cy="273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body" idx="4294967295"/>
          </p:nvPr>
        </p:nvSpPr>
        <p:spPr>
          <a:xfrm>
            <a:off x="161250" y="280175"/>
            <a:ext cx="8818200" cy="4647900"/>
          </a:xfrm>
          <a:prstGeom prst="rect">
            <a:avLst/>
          </a:prstGeom>
          <a:solidFill>
            <a:srgbClr val="EFEFEF"/>
          </a:solidFill>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500"/>
              <a:t>Based on the branching above, we have defined five final segments (with segment sizes in brackets):</a:t>
            </a:r>
            <a:endParaRPr sz="1500"/>
          </a:p>
          <a:p>
            <a:pPr marL="457200" lvl="0" indent="-323850" algn="l" rtl="0">
              <a:lnSpc>
                <a:spcPct val="100000"/>
              </a:lnSpc>
              <a:spcBef>
                <a:spcPts val="1000"/>
              </a:spcBef>
              <a:spcAft>
                <a:spcPts val="0"/>
              </a:spcAft>
              <a:buSzPts val="1500"/>
              <a:buChar char="●"/>
            </a:pPr>
            <a:r>
              <a:rPr lang="en" sz="1500" b="1"/>
              <a:t>High Engagement &amp; High Value (count -15%, contribution - 52%)</a:t>
            </a:r>
            <a:r>
              <a:rPr lang="en" sz="1500"/>
              <a:t> are those who had their last transactions in the last 2 months, made more than 2 transactions, and contributed more than 2K on average.</a:t>
            </a:r>
            <a:endParaRPr sz="1500"/>
          </a:p>
          <a:p>
            <a:pPr marL="457200" lvl="0" indent="-323850" algn="l" rtl="0">
              <a:lnSpc>
                <a:spcPct val="100000"/>
              </a:lnSpc>
              <a:spcBef>
                <a:spcPts val="1000"/>
              </a:spcBef>
              <a:spcAft>
                <a:spcPts val="0"/>
              </a:spcAft>
              <a:buSzPts val="1500"/>
              <a:buChar char="●"/>
            </a:pPr>
            <a:r>
              <a:rPr lang="en" sz="1500" b="1"/>
              <a:t>High Engagement &amp; Low Value (19%) </a:t>
            </a:r>
            <a:r>
              <a:rPr lang="en" sz="1500"/>
              <a:t>are those who are as active as Group1 but contributed less than 2K.</a:t>
            </a:r>
            <a:endParaRPr sz="1500"/>
          </a:p>
          <a:p>
            <a:pPr marL="457200" lvl="0" indent="-323850" algn="l" rtl="0">
              <a:lnSpc>
                <a:spcPct val="100000"/>
              </a:lnSpc>
              <a:spcBef>
                <a:spcPts val="1000"/>
              </a:spcBef>
              <a:spcAft>
                <a:spcPts val="0"/>
              </a:spcAft>
              <a:buSzPts val="1500"/>
              <a:buChar char="●"/>
            </a:pPr>
            <a:r>
              <a:rPr lang="en" sz="1500" b="1"/>
              <a:t>Recent Activity &amp; Low Frequency</a:t>
            </a:r>
            <a:r>
              <a:rPr lang="en" sz="1500"/>
              <a:t> </a:t>
            </a:r>
            <a:r>
              <a:rPr lang="en" sz="1500" b="1"/>
              <a:t>(count -16%, contribution -6%)</a:t>
            </a:r>
            <a:r>
              <a:rPr lang="en" sz="1500"/>
              <a:t> are those who had their last transactions in the last 2 months but made no more than 2 transactions. These customers also have a lower monetary value. Apparently, most customers in this group are recently acquired customers (their average lifetime is only 45 days).</a:t>
            </a:r>
            <a:endParaRPr sz="1500"/>
          </a:p>
          <a:p>
            <a:pPr marL="457200" lvl="0" indent="-323850" algn="l" rtl="0">
              <a:lnSpc>
                <a:spcPct val="100000"/>
              </a:lnSpc>
              <a:spcBef>
                <a:spcPts val="1000"/>
              </a:spcBef>
              <a:spcAft>
                <a:spcPts val="0"/>
              </a:spcAft>
              <a:buSzPts val="1500"/>
              <a:buChar char="●"/>
            </a:pPr>
            <a:r>
              <a:rPr lang="en" sz="1500"/>
              <a:t>“</a:t>
            </a:r>
            <a:r>
              <a:rPr lang="en" sz="1500" b="1"/>
              <a:t>Old” Activity &amp; High Frequency</a:t>
            </a:r>
            <a:r>
              <a:rPr lang="en" sz="1500"/>
              <a:t> </a:t>
            </a:r>
            <a:r>
              <a:rPr lang="en" sz="1500" b="1"/>
              <a:t>(14%)</a:t>
            </a:r>
            <a:r>
              <a:rPr lang="en" sz="1500"/>
              <a:t> are those who did not have any transactions in the last 2 months. However, on average they had more than 2 transactions. These customers were very active at the beginning of their journey but are not that active recently. We need to find ways to re engage them.</a:t>
            </a:r>
            <a:endParaRPr sz="1500"/>
          </a:p>
          <a:p>
            <a:pPr marL="457200" lvl="0" indent="-323850" algn="l" rtl="0">
              <a:lnSpc>
                <a:spcPct val="100000"/>
              </a:lnSpc>
              <a:spcBef>
                <a:spcPts val="1000"/>
              </a:spcBef>
              <a:spcAft>
                <a:spcPts val="0"/>
              </a:spcAft>
              <a:buSzPts val="1500"/>
              <a:buChar char="●"/>
            </a:pPr>
            <a:r>
              <a:rPr lang="en" sz="1500" b="1"/>
              <a:t>Low Engagement &amp; Low Value</a:t>
            </a:r>
            <a:r>
              <a:rPr lang="en" sz="1500"/>
              <a:t> </a:t>
            </a:r>
            <a:r>
              <a:rPr lang="en" sz="1500" b="1"/>
              <a:t>(count - 35%, contribution - 11%)</a:t>
            </a:r>
            <a:r>
              <a:rPr lang="en" sz="1500"/>
              <a:t> are those who did not have any transactions in the last 2 months, made no more than 2 transactions, and contributed the lowest revenue.</a:t>
            </a:r>
            <a:endParaRPr sz="1500"/>
          </a:p>
          <a:p>
            <a:pPr marL="0" lvl="0" indent="0" algn="l" rtl="0">
              <a:spcBef>
                <a:spcPts val="0"/>
              </a:spcBef>
              <a:spcAft>
                <a:spcPts val="1200"/>
              </a:spcAft>
              <a:buNone/>
            </a:pP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519900" y="209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t>Agenda</a:t>
            </a:r>
            <a:endParaRPr sz="2800" b="1"/>
          </a:p>
        </p:txBody>
      </p:sp>
      <p:sp>
        <p:nvSpPr>
          <p:cNvPr id="92" name="Google Shape;92;p14"/>
          <p:cNvSpPr txBox="1">
            <a:spLocks noGrp="1"/>
          </p:cNvSpPr>
          <p:nvPr>
            <p:ph type="body" idx="1"/>
          </p:nvPr>
        </p:nvSpPr>
        <p:spPr>
          <a:xfrm>
            <a:off x="340450" y="1192475"/>
            <a:ext cx="6972600" cy="3807600"/>
          </a:xfrm>
          <a:prstGeom prst="rect">
            <a:avLst/>
          </a:prstGeom>
        </p:spPr>
        <p:txBody>
          <a:bodyPr spcFirstLastPara="1" wrap="square" lIns="91425" tIns="91425" rIns="91425" bIns="91425" anchor="t" anchorCtr="0">
            <a:noAutofit/>
          </a:bodyPr>
          <a:lstStyle/>
          <a:p>
            <a:pPr marL="457200" lvl="0" indent="-323850" algn="l" rtl="0">
              <a:lnSpc>
                <a:spcPct val="80000"/>
              </a:lnSpc>
              <a:spcBef>
                <a:spcPts val="0"/>
              </a:spcBef>
              <a:spcAft>
                <a:spcPts val="0"/>
              </a:spcAft>
              <a:buClr>
                <a:schemeClr val="dk1"/>
              </a:buClr>
              <a:buSzPts val="1500"/>
              <a:buFont typeface="Roboto Mono"/>
              <a:buChar char="●"/>
            </a:pPr>
            <a:r>
              <a:rPr lang="en" sz="1500" b="1">
                <a:solidFill>
                  <a:schemeClr val="dk1"/>
                </a:solidFill>
                <a:latin typeface="Roboto Mono"/>
                <a:ea typeface="Roboto Mono"/>
                <a:cs typeface="Roboto Mono"/>
                <a:sym typeface="Roboto Mono"/>
              </a:rPr>
              <a:t>Business Problem and Objectives</a:t>
            </a:r>
            <a:endParaRPr sz="1500" b="1">
              <a:solidFill>
                <a:schemeClr val="dk1"/>
              </a:solidFill>
              <a:latin typeface="Roboto Mono"/>
              <a:ea typeface="Roboto Mono"/>
              <a:cs typeface="Roboto Mono"/>
              <a:sym typeface="Roboto Mono"/>
            </a:endParaRPr>
          </a:p>
          <a:p>
            <a:pPr marL="45720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457200" lvl="0" indent="-323850" algn="l" rtl="0">
              <a:lnSpc>
                <a:spcPct val="80000"/>
              </a:lnSpc>
              <a:spcBef>
                <a:spcPts val="0"/>
              </a:spcBef>
              <a:spcAft>
                <a:spcPts val="0"/>
              </a:spcAft>
              <a:buClr>
                <a:schemeClr val="dk1"/>
              </a:buClr>
              <a:buSzPts val="1500"/>
              <a:buFont typeface="Roboto Mono"/>
              <a:buChar char="●"/>
            </a:pPr>
            <a:r>
              <a:rPr lang="en" sz="1500" b="1">
                <a:solidFill>
                  <a:schemeClr val="dk1"/>
                </a:solidFill>
                <a:latin typeface="Roboto Mono"/>
                <a:ea typeface="Roboto Mono"/>
                <a:cs typeface="Roboto Mono"/>
                <a:sym typeface="Roboto Mono"/>
              </a:rPr>
              <a:t>Executive Summary</a:t>
            </a:r>
            <a:endParaRPr sz="1500" b="1">
              <a:solidFill>
                <a:schemeClr val="dk1"/>
              </a:solidFill>
              <a:latin typeface="Roboto Mono"/>
              <a:ea typeface="Roboto Mono"/>
              <a:cs typeface="Roboto Mono"/>
              <a:sym typeface="Roboto Mono"/>
            </a:endParaRPr>
          </a:p>
          <a:p>
            <a:pPr marL="45720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457200" lvl="0" indent="-323850" algn="l" rtl="0">
              <a:lnSpc>
                <a:spcPct val="80000"/>
              </a:lnSpc>
              <a:spcBef>
                <a:spcPts val="0"/>
              </a:spcBef>
              <a:spcAft>
                <a:spcPts val="0"/>
              </a:spcAft>
              <a:buClr>
                <a:schemeClr val="dk1"/>
              </a:buClr>
              <a:buSzPts val="1500"/>
              <a:buFont typeface="Roboto Mono"/>
              <a:buChar char="●"/>
            </a:pPr>
            <a:r>
              <a:rPr lang="en" sz="1500" b="1">
                <a:solidFill>
                  <a:schemeClr val="dk1"/>
                </a:solidFill>
                <a:latin typeface="Roboto Mono"/>
                <a:ea typeface="Roboto Mono"/>
                <a:cs typeface="Roboto Mono"/>
                <a:sym typeface="Roboto Mono"/>
              </a:rPr>
              <a:t>Data Overview (Introduction)</a:t>
            </a:r>
            <a:endParaRPr sz="1500" b="1">
              <a:solidFill>
                <a:schemeClr val="dk1"/>
              </a:solidFill>
              <a:latin typeface="Roboto Mono"/>
              <a:ea typeface="Roboto Mono"/>
              <a:cs typeface="Roboto Mono"/>
              <a:sym typeface="Roboto Mono"/>
            </a:endParaRPr>
          </a:p>
          <a:p>
            <a:pPr marL="45720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457200" lvl="0" indent="-323850" algn="l" rtl="0">
              <a:lnSpc>
                <a:spcPct val="80000"/>
              </a:lnSpc>
              <a:spcBef>
                <a:spcPts val="0"/>
              </a:spcBef>
              <a:spcAft>
                <a:spcPts val="0"/>
              </a:spcAft>
              <a:buClr>
                <a:schemeClr val="dk1"/>
              </a:buClr>
              <a:buSzPts val="1500"/>
              <a:buFont typeface="Roboto Mono"/>
              <a:buChar char="●"/>
            </a:pPr>
            <a:r>
              <a:rPr lang="en" sz="1500" b="1">
                <a:solidFill>
                  <a:schemeClr val="dk1"/>
                </a:solidFill>
                <a:latin typeface="Roboto Mono"/>
                <a:ea typeface="Roboto Mono"/>
                <a:cs typeface="Roboto Mono"/>
                <a:sym typeface="Roboto Mono"/>
              </a:rPr>
              <a:t>Data Preparation and Pre-processing</a:t>
            </a:r>
            <a:endParaRPr sz="1500" b="1">
              <a:solidFill>
                <a:schemeClr val="dk1"/>
              </a:solidFill>
              <a:latin typeface="Roboto Mono"/>
              <a:ea typeface="Roboto Mono"/>
              <a:cs typeface="Roboto Mono"/>
              <a:sym typeface="Roboto Mono"/>
            </a:endParaRPr>
          </a:p>
          <a:p>
            <a:pPr marL="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457200" lvl="0" indent="-323850" algn="l" rtl="0">
              <a:lnSpc>
                <a:spcPct val="80000"/>
              </a:lnSpc>
              <a:spcBef>
                <a:spcPts val="0"/>
              </a:spcBef>
              <a:spcAft>
                <a:spcPts val="0"/>
              </a:spcAft>
              <a:buClr>
                <a:schemeClr val="dk1"/>
              </a:buClr>
              <a:buSzPts val="1500"/>
              <a:buFont typeface="Roboto Mono"/>
              <a:buChar char="●"/>
            </a:pPr>
            <a:r>
              <a:rPr lang="en" sz="1500" b="1">
                <a:solidFill>
                  <a:schemeClr val="dk1"/>
                </a:solidFill>
                <a:latin typeface="Roboto Mono"/>
                <a:ea typeface="Roboto Mono"/>
                <a:cs typeface="Roboto Mono"/>
                <a:sym typeface="Roboto Mono"/>
              </a:rPr>
              <a:t>Exploratory Data Analysis</a:t>
            </a:r>
            <a:endParaRPr sz="1500" b="1">
              <a:solidFill>
                <a:schemeClr val="dk1"/>
              </a:solidFill>
              <a:latin typeface="Roboto Mono"/>
              <a:ea typeface="Roboto Mono"/>
              <a:cs typeface="Roboto Mono"/>
              <a:sym typeface="Roboto Mono"/>
            </a:endParaRPr>
          </a:p>
          <a:p>
            <a:pPr marL="45720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457200" lvl="0" indent="-323850" algn="l" rtl="0">
              <a:lnSpc>
                <a:spcPct val="80000"/>
              </a:lnSpc>
              <a:spcBef>
                <a:spcPts val="0"/>
              </a:spcBef>
              <a:spcAft>
                <a:spcPts val="0"/>
              </a:spcAft>
              <a:buClr>
                <a:schemeClr val="dk1"/>
              </a:buClr>
              <a:buSzPts val="1500"/>
              <a:buFont typeface="Roboto Mono"/>
              <a:buChar char="●"/>
            </a:pPr>
            <a:r>
              <a:rPr lang="en" sz="1500" b="1">
                <a:solidFill>
                  <a:schemeClr val="dk1"/>
                </a:solidFill>
                <a:latin typeface="Roboto Mono"/>
                <a:ea typeface="Roboto Mono"/>
                <a:cs typeface="Roboto Mono"/>
                <a:sym typeface="Roboto Mono"/>
              </a:rPr>
              <a:t>Model Development and Validations</a:t>
            </a:r>
            <a:endParaRPr sz="1500" b="1">
              <a:solidFill>
                <a:schemeClr val="dk1"/>
              </a:solidFill>
              <a:latin typeface="Roboto Mono"/>
              <a:ea typeface="Roboto Mono"/>
              <a:cs typeface="Roboto Mono"/>
              <a:sym typeface="Roboto Mono"/>
            </a:endParaRPr>
          </a:p>
          <a:p>
            <a:pPr marL="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457200" lvl="0" indent="-323850" algn="l" rtl="0">
              <a:lnSpc>
                <a:spcPct val="80000"/>
              </a:lnSpc>
              <a:spcBef>
                <a:spcPts val="0"/>
              </a:spcBef>
              <a:spcAft>
                <a:spcPts val="0"/>
              </a:spcAft>
              <a:buClr>
                <a:schemeClr val="dk1"/>
              </a:buClr>
              <a:buSzPts val="1500"/>
              <a:buFont typeface="Roboto Mono"/>
              <a:buChar char="●"/>
            </a:pPr>
            <a:r>
              <a:rPr lang="en" sz="1500" b="1">
                <a:solidFill>
                  <a:schemeClr val="dk1"/>
                </a:solidFill>
                <a:latin typeface="Roboto Mono"/>
                <a:ea typeface="Roboto Mono"/>
                <a:cs typeface="Roboto Mono"/>
                <a:sym typeface="Roboto Mono"/>
              </a:rPr>
              <a:t>Business Recommendations and Potential Business Impact</a:t>
            </a:r>
            <a:endParaRPr sz="1500" b="1">
              <a:solidFill>
                <a:schemeClr val="dk1"/>
              </a:solidFill>
              <a:latin typeface="Roboto Mono"/>
              <a:ea typeface="Roboto Mono"/>
              <a:cs typeface="Roboto Mono"/>
              <a:sym typeface="Roboto Mono"/>
            </a:endParaRPr>
          </a:p>
          <a:p>
            <a:pPr marL="45720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0" lvl="0" indent="0" algn="l" rtl="0">
              <a:lnSpc>
                <a:spcPct val="80000"/>
              </a:lnSpc>
              <a:spcBef>
                <a:spcPts val="0"/>
              </a:spcBef>
              <a:spcAft>
                <a:spcPts val="0"/>
              </a:spcAft>
              <a:buNone/>
            </a:pPr>
            <a:endParaRPr sz="1500" b="1">
              <a:solidFill>
                <a:schemeClr val="dk1"/>
              </a:solidFill>
              <a:latin typeface="Roboto Mono"/>
              <a:ea typeface="Roboto Mono"/>
              <a:cs typeface="Roboto Mono"/>
              <a:sym typeface="Roboto Mono"/>
            </a:endParaRPr>
          </a:p>
          <a:p>
            <a:pPr marL="457200" lvl="0" indent="0" algn="l" rtl="0">
              <a:lnSpc>
                <a:spcPct val="80000"/>
              </a:lnSpc>
              <a:spcBef>
                <a:spcPts val="0"/>
              </a:spcBef>
              <a:spcAft>
                <a:spcPts val="0"/>
              </a:spcAft>
              <a:buNone/>
            </a:pPr>
            <a:endParaRPr sz="1300" b="1">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body" idx="1"/>
          </p:nvPr>
        </p:nvSpPr>
        <p:spPr>
          <a:xfrm>
            <a:off x="311700" y="229875"/>
            <a:ext cx="4558800" cy="4583100"/>
          </a:xfrm>
          <a:prstGeom prst="rect">
            <a:avLst/>
          </a:prstGeom>
        </p:spPr>
        <p:txBody>
          <a:bodyPr spcFirstLastPara="1" wrap="square" lIns="91425" tIns="91425" rIns="67525" bIns="91425" anchor="t" anchorCtr="0">
            <a:noAutofit/>
          </a:bodyPr>
          <a:lstStyle/>
          <a:p>
            <a:pPr marL="0" lvl="0" indent="0" algn="l" rtl="0">
              <a:lnSpc>
                <a:spcPct val="100000"/>
              </a:lnSpc>
              <a:spcBef>
                <a:spcPts val="0"/>
              </a:spcBef>
              <a:spcAft>
                <a:spcPts val="0"/>
              </a:spcAft>
              <a:buNone/>
            </a:pPr>
            <a:r>
              <a:rPr lang="en" sz="1600" b="1">
                <a:solidFill>
                  <a:srgbClr val="292929"/>
                </a:solidFill>
                <a:highlight>
                  <a:srgbClr val="D9D9D9"/>
                </a:highlight>
              </a:rPr>
              <a:t>Are we able to create distinguishing segments and design CRM campaigns accordingly to improve customer engagement and/or monetization?</a:t>
            </a:r>
            <a:endParaRPr sz="1600" b="1">
              <a:solidFill>
                <a:srgbClr val="292929"/>
              </a:solidFill>
              <a:highlight>
                <a:srgbClr val="D9D9D9"/>
              </a:highlight>
            </a:endParaRPr>
          </a:p>
          <a:p>
            <a:pPr marL="0" lvl="0" indent="0" algn="l" rtl="0">
              <a:lnSpc>
                <a:spcPct val="100000"/>
              </a:lnSpc>
              <a:spcBef>
                <a:spcPts val="0"/>
              </a:spcBef>
              <a:spcAft>
                <a:spcPts val="0"/>
              </a:spcAft>
              <a:buNone/>
            </a:pPr>
            <a:endParaRPr sz="1700">
              <a:solidFill>
                <a:srgbClr val="292929"/>
              </a:solidFill>
              <a:highlight>
                <a:srgbClr val="FFFFFF"/>
              </a:highlight>
            </a:endParaRPr>
          </a:p>
          <a:p>
            <a:pPr marL="0" lvl="0" indent="0" algn="l" rtl="0">
              <a:lnSpc>
                <a:spcPct val="100000"/>
              </a:lnSpc>
              <a:spcBef>
                <a:spcPts val="0"/>
              </a:spcBef>
              <a:spcAft>
                <a:spcPts val="0"/>
              </a:spcAft>
              <a:buNone/>
            </a:pPr>
            <a:r>
              <a:rPr lang="en" sz="1600">
                <a:solidFill>
                  <a:srgbClr val="292929"/>
                </a:solidFill>
                <a:highlight>
                  <a:srgbClr val="FFFFFF"/>
                </a:highlight>
              </a:rPr>
              <a:t>As for this question, yes we managed to create distinguishing segments (previous five) and</a:t>
            </a:r>
            <a:endParaRPr sz="1600">
              <a:solidFill>
                <a:srgbClr val="292929"/>
              </a:solidFill>
              <a:highlight>
                <a:srgbClr val="FFFFFF"/>
              </a:highlight>
            </a:endParaRPr>
          </a:p>
          <a:p>
            <a:pPr marL="0" lvl="0" indent="0" algn="l" rtl="0">
              <a:lnSpc>
                <a:spcPct val="100000"/>
              </a:lnSpc>
              <a:spcBef>
                <a:spcPts val="0"/>
              </a:spcBef>
              <a:spcAft>
                <a:spcPts val="0"/>
              </a:spcAft>
              <a:buNone/>
            </a:pPr>
            <a:r>
              <a:rPr lang="en" sz="1600">
                <a:solidFill>
                  <a:srgbClr val="292929"/>
                </a:solidFill>
                <a:highlight>
                  <a:srgbClr val="FFFFFF"/>
                </a:highlight>
              </a:rPr>
              <a:t>one use case can be to send this label to a CRM tool and use it for customized engagement communication. Take the final segments we generated above as one example: for Group 2 High Engagement &amp; Low Value and Group 3 Recent Activity &amp; Low Frequency we should focus on monetization by personalized recommendation while for Group 4 “Old” Activity &amp; High Frequency we should try to re-engage them and bring them back to our website/application.</a:t>
            </a:r>
            <a:endParaRPr sz="1600"/>
          </a:p>
        </p:txBody>
      </p:sp>
      <p:pic>
        <p:nvPicPr>
          <p:cNvPr id="205" name="Google Shape;205;p32"/>
          <p:cNvPicPr preferRelativeResize="0"/>
          <p:nvPr/>
        </p:nvPicPr>
        <p:blipFill>
          <a:blip r:embed="rId3">
            <a:alphaModFix/>
          </a:blip>
          <a:stretch>
            <a:fillRect/>
          </a:stretch>
        </p:blipFill>
        <p:spPr>
          <a:xfrm>
            <a:off x="5137800" y="152400"/>
            <a:ext cx="3696525" cy="359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3"/>
          <p:cNvPicPr preferRelativeResize="0"/>
          <p:nvPr/>
        </p:nvPicPr>
        <p:blipFill rotWithShape="1">
          <a:blip r:embed="rId3">
            <a:alphaModFix/>
          </a:blip>
          <a:srcRect l="9755" r="6506" b="1603"/>
          <a:stretch/>
        </p:blipFill>
        <p:spPr>
          <a:xfrm>
            <a:off x="416675" y="100575"/>
            <a:ext cx="8031324" cy="485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body" idx="1"/>
          </p:nvPr>
        </p:nvSpPr>
        <p:spPr>
          <a:xfrm>
            <a:off x="311700" y="660900"/>
            <a:ext cx="3122100" cy="39081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sz="1700">
                <a:solidFill>
                  <a:srgbClr val="000000"/>
                </a:solidFill>
              </a:rPr>
              <a:t>We further explored the possibility of text clustering on the “item description feature” to implement “upselling” technique with help of data. Although, ideal No. of clusters as shown below came out at “47”, but we proceeded with the next best value - 32 nos. of clusters for item type. </a:t>
            </a:r>
            <a:endParaRPr sz="1700">
              <a:solidFill>
                <a:srgbClr val="000000"/>
              </a:solidFill>
            </a:endParaRPr>
          </a:p>
          <a:p>
            <a:pPr marL="0" lvl="0" indent="0" algn="l" rtl="0">
              <a:spcBef>
                <a:spcPts val="0"/>
              </a:spcBef>
              <a:spcAft>
                <a:spcPts val="1200"/>
              </a:spcAft>
              <a:buNone/>
            </a:pPr>
            <a:endParaRPr/>
          </a:p>
        </p:txBody>
      </p:sp>
      <p:pic>
        <p:nvPicPr>
          <p:cNvPr id="216" name="Google Shape;216;p34"/>
          <p:cNvPicPr preferRelativeResize="0"/>
          <p:nvPr/>
        </p:nvPicPr>
        <p:blipFill>
          <a:blip r:embed="rId3">
            <a:alphaModFix/>
          </a:blip>
          <a:stretch>
            <a:fillRect/>
          </a:stretch>
        </p:blipFill>
        <p:spPr>
          <a:xfrm>
            <a:off x="4204675" y="269650"/>
            <a:ext cx="4484725" cy="3505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Cluster Samples - Upselling and Targeted Discounting</a:t>
            </a:r>
            <a:endParaRPr b="1" dirty="0"/>
          </a:p>
        </p:txBody>
      </p:sp>
      <p:sp>
        <p:nvSpPr>
          <p:cNvPr id="222" name="Google Shape;222;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3" name="Google Shape;223;p35"/>
          <p:cNvPicPr preferRelativeResize="0"/>
          <p:nvPr/>
        </p:nvPicPr>
        <p:blipFill>
          <a:blip r:embed="rId3">
            <a:alphaModFix/>
          </a:blip>
          <a:stretch>
            <a:fillRect/>
          </a:stretch>
        </p:blipFill>
        <p:spPr>
          <a:xfrm>
            <a:off x="311700" y="1346670"/>
            <a:ext cx="8520599" cy="3420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311700" y="410000"/>
            <a:ext cx="86772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Word Cloud for 50 Most Frequent Words in Description</a:t>
            </a:r>
            <a:endParaRPr b="1"/>
          </a:p>
        </p:txBody>
      </p:sp>
      <p:sp>
        <p:nvSpPr>
          <p:cNvPr id="229" name="Google Shape;229;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0" name="Google Shape;230;p36"/>
          <p:cNvPicPr preferRelativeResize="0"/>
          <p:nvPr/>
        </p:nvPicPr>
        <p:blipFill>
          <a:blip r:embed="rId3">
            <a:alphaModFix/>
          </a:blip>
          <a:stretch>
            <a:fillRect/>
          </a:stretch>
        </p:blipFill>
        <p:spPr>
          <a:xfrm>
            <a:off x="233375" y="1118573"/>
            <a:ext cx="8677275" cy="36963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p:nvPr/>
        </p:nvSpPr>
        <p:spPr>
          <a:xfrm>
            <a:off x="384225" y="393050"/>
            <a:ext cx="826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dk1"/>
                </a:solidFill>
                <a:latin typeface="Roboto"/>
                <a:ea typeface="Roboto"/>
                <a:cs typeface="Roboto"/>
                <a:sym typeface="Roboto"/>
              </a:rPr>
              <a:t>Business Recommendations</a:t>
            </a:r>
            <a:endParaRPr sz="2800" b="1">
              <a:solidFill>
                <a:schemeClr val="dk1"/>
              </a:solidFill>
              <a:latin typeface="Roboto"/>
              <a:ea typeface="Roboto"/>
              <a:cs typeface="Roboto"/>
              <a:sym typeface="Roboto"/>
            </a:endParaRPr>
          </a:p>
        </p:txBody>
      </p:sp>
      <p:sp>
        <p:nvSpPr>
          <p:cNvPr id="236" name="Google Shape;236;p37"/>
          <p:cNvSpPr txBox="1"/>
          <p:nvPr/>
        </p:nvSpPr>
        <p:spPr>
          <a:xfrm>
            <a:off x="384225" y="1152650"/>
            <a:ext cx="8208300" cy="342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Roboto"/>
              <a:ea typeface="Roboto"/>
              <a:cs typeface="Roboto"/>
              <a:sym typeface="Roboto"/>
            </a:endParaRPr>
          </a:p>
          <a:p>
            <a:pPr marL="0" lvl="0" indent="0" algn="l" rtl="0">
              <a:spcBef>
                <a:spcPts val="0"/>
              </a:spcBef>
              <a:spcAft>
                <a:spcPts val="0"/>
              </a:spcAft>
              <a:buNone/>
            </a:pPr>
            <a:r>
              <a:rPr lang="en" sz="1700">
                <a:latin typeface="Roboto"/>
                <a:ea typeface="Roboto"/>
                <a:cs typeface="Roboto"/>
                <a:sym typeface="Roboto"/>
              </a:rPr>
              <a:t>For respective segments, </a:t>
            </a:r>
            <a:endParaRPr sz="1700">
              <a:latin typeface="Roboto"/>
              <a:ea typeface="Roboto"/>
              <a:cs typeface="Roboto"/>
              <a:sym typeface="Roboto"/>
            </a:endParaRPr>
          </a:p>
          <a:p>
            <a:pPr marL="0" lvl="0" indent="0" algn="l" rtl="0">
              <a:spcBef>
                <a:spcPts val="0"/>
              </a:spcBef>
              <a:spcAft>
                <a:spcPts val="0"/>
              </a:spcAft>
              <a:buNone/>
            </a:pP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High Engagement High Value - VIP tags, dedicated relationship manager, loyalty bonus</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High Engagement Low Value - Improving inventory, email campaign for fresh arrivals, targeted discounts</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Old and High Frequency - Email campaign, targeted discounts</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Recent and Low Frequency - Improving inventory, email campaign for fresh arrivals, targeted discounts</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Low Engagement Low Value - Email campaign, targeted discounts</a:t>
            </a:r>
            <a:endParaRPr sz="1700">
              <a:latin typeface="Roboto"/>
              <a:ea typeface="Roboto"/>
              <a:cs typeface="Roboto"/>
              <a:sym typeface="Roboto"/>
            </a:endParaRPr>
          </a:p>
          <a:p>
            <a:pPr marL="0" lvl="0" indent="0" algn="l" rtl="0">
              <a:spcBef>
                <a:spcPts val="0"/>
              </a:spcBef>
              <a:spcAft>
                <a:spcPts val="0"/>
              </a:spcAft>
              <a:buNone/>
            </a:pPr>
            <a:endParaRPr sz="1700">
              <a:latin typeface="Roboto"/>
              <a:ea typeface="Roboto"/>
              <a:cs typeface="Roboto"/>
              <a:sym typeface="Roboto"/>
            </a:endParaRPr>
          </a:p>
          <a:p>
            <a:pPr marL="0" lvl="0" indent="0" algn="l" rtl="0">
              <a:spcBef>
                <a:spcPts val="0"/>
              </a:spcBef>
              <a:spcAft>
                <a:spcPts val="0"/>
              </a:spcAft>
              <a:buNone/>
            </a:pPr>
            <a:r>
              <a:rPr lang="en" sz="1700">
                <a:latin typeface="Roboto"/>
                <a:ea typeface="Roboto"/>
                <a:cs typeface="Roboto"/>
                <a:sym typeface="Roboto"/>
              </a:rPr>
              <a:t>Combined with features from other datasets we are able to design</a:t>
            </a:r>
            <a:endParaRPr sz="1700">
              <a:latin typeface="Roboto"/>
              <a:ea typeface="Roboto"/>
              <a:cs typeface="Roboto"/>
              <a:sym typeface="Roboto"/>
            </a:endParaRPr>
          </a:p>
          <a:p>
            <a:pPr marL="0" lvl="0" indent="0" algn="l" rtl="0">
              <a:spcBef>
                <a:spcPts val="0"/>
              </a:spcBef>
              <a:spcAft>
                <a:spcPts val="0"/>
              </a:spcAft>
              <a:buNone/>
            </a:pPr>
            <a:r>
              <a:rPr lang="en" sz="1700">
                <a:latin typeface="Roboto"/>
                <a:ea typeface="Roboto"/>
                <a:cs typeface="Roboto"/>
                <a:sym typeface="Roboto"/>
              </a:rPr>
              <a:t>targeted content and medium to reach individual customers and </a:t>
            </a:r>
            <a:endParaRPr sz="1700">
              <a:latin typeface="Roboto"/>
              <a:ea typeface="Roboto"/>
              <a:cs typeface="Roboto"/>
              <a:sym typeface="Roboto"/>
            </a:endParaRPr>
          </a:p>
          <a:p>
            <a:pPr marL="0" lvl="0" indent="0" algn="l" rtl="0">
              <a:spcBef>
                <a:spcPts val="0"/>
              </a:spcBef>
              <a:spcAft>
                <a:spcPts val="0"/>
              </a:spcAft>
              <a:buNone/>
            </a:pPr>
            <a:r>
              <a:rPr lang="en" sz="1700">
                <a:latin typeface="Roboto"/>
                <a:ea typeface="Roboto"/>
                <a:cs typeface="Roboto"/>
                <a:sym typeface="Roboto"/>
              </a:rPr>
              <a:t>maximize conversions.</a:t>
            </a:r>
            <a:endParaRPr sz="1700">
              <a:latin typeface="Roboto"/>
              <a:ea typeface="Roboto"/>
              <a:cs typeface="Roboto"/>
              <a:sym typeface="Roboto"/>
            </a:endParaRPr>
          </a:p>
          <a:p>
            <a:pPr marL="0" lvl="0" indent="0" algn="l" rtl="0">
              <a:spcBef>
                <a:spcPts val="0"/>
              </a:spcBef>
              <a:spcAft>
                <a:spcPts val="0"/>
              </a:spcAft>
              <a:buNone/>
            </a:pPr>
            <a:endParaRPr sz="17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11700" y="1241700"/>
            <a:ext cx="8520600" cy="203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9100"/>
              <a:t>Thank You</a:t>
            </a:r>
            <a:endParaRPr sz="9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solidFill>
                  <a:schemeClr val="dk1"/>
                </a:solidFill>
              </a:rPr>
              <a:t>The business problem is Customer Segmentation Analysis.</a:t>
            </a:r>
            <a:endParaRPr>
              <a:solidFill>
                <a:schemeClr val="dk1"/>
              </a:solidFill>
            </a:endParaRPr>
          </a:p>
          <a:p>
            <a:pPr marL="0" lvl="0" indent="0" algn="l" rtl="0">
              <a:spcBef>
                <a:spcPts val="1200"/>
              </a:spcBef>
              <a:spcAft>
                <a:spcPts val="1200"/>
              </a:spcAft>
              <a:buNone/>
            </a:pPr>
            <a:r>
              <a:rPr lang="en">
                <a:solidFill>
                  <a:schemeClr val="dk1"/>
                </a:solidFill>
              </a:rPr>
              <a:t>The objective is building a clustering model to segment the customer-based similarity. In other words, the project aims to identify relationships between items that people frequently buy together.</a:t>
            </a:r>
            <a:endParaRPr>
              <a:solidFill>
                <a:schemeClr val="dk1"/>
              </a:solidFill>
            </a:endParaRPr>
          </a:p>
        </p:txBody>
      </p:sp>
      <p:pic>
        <p:nvPicPr>
          <p:cNvPr id="98" name="Google Shape;98;p15"/>
          <p:cNvPicPr preferRelativeResize="0"/>
          <p:nvPr/>
        </p:nvPicPr>
        <p:blipFill>
          <a:blip r:embed="rId3">
            <a:alphaModFix/>
          </a:blip>
          <a:stretch>
            <a:fillRect/>
          </a:stretch>
        </p:blipFill>
        <p:spPr>
          <a:xfrm>
            <a:off x="0" y="0"/>
            <a:ext cx="4410775" cy="5143500"/>
          </a:xfrm>
          <a:prstGeom prst="rect">
            <a:avLst/>
          </a:prstGeom>
          <a:noFill/>
          <a:ln>
            <a:noFill/>
          </a:ln>
        </p:spPr>
      </p:pic>
      <p:sp>
        <p:nvSpPr>
          <p:cNvPr id="99" name="Google Shape;99;p15"/>
          <p:cNvSpPr txBox="1">
            <a:spLocks noGrp="1"/>
          </p:cNvSpPr>
          <p:nvPr>
            <p:ph type="subTitle" idx="1"/>
          </p:nvPr>
        </p:nvSpPr>
        <p:spPr>
          <a:xfrm>
            <a:off x="4835400" y="459750"/>
            <a:ext cx="4045200" cy="3959700"/>
          </a:xfrm>
          <a:prstGeom prst="rect">
            <a:avLst/>
          </a:prstGeom>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None/>
            </a:pPr>
            <a:r>
              <a:rPr lang="en" sz="1800">
                <a:solidFill>
                  <a:schemeClr val="lt1"/>
                </a:solidFill>
              </a:rPr>
              <a:t>The business problem for this project is </a:t>
            </a:r>
            <a:r>
              <a:rPr lang="en" sz="1900" b="1" i="1">
                <a:solidFill>
                  <a:schemeClr val="lt1"/>
                </a:solidFill>
              </a:rPr>
              <a:t>Customer Segmentation Analysis</a:t>
            </a:r>
            <a:r>
              <a:rPr lang="en" sz="1800" b="1" i="1">
                <a:solidFill>
                  <a:schemeClr val="lt1"/>
                </a:solidFill>
              </a:rPr>
              <a:t>.</a:t>
            </a:r>
            <a:endParaRPr sz="1800" b="1" i="1">
              <a:solidFill>
                <a:schemeClr val="lt1"/>
              </a:solidFill>
            </a:endParaRPr>
          </a:p>
          <a:p>
            <a:pPr marL="0" lvl="0" indent="0" algn="l" rtl="0">
              <a:lnSpc>
                <a:spcPct val="115000"/>
              </a:lnSpc>
              <a:spcBef>
                <a:spcPts val="1200"/>
              </a:spcBef>
              <a:spcAft>
                <a:spcPts val="0"/>
              </a:spcAft>
              <a:buNone/>
            </a:pPr>
            <a:endParaRPr sz="1800">
              <a:solidFill>
                <a:schemeClr val="lt1"/>
              </a:solidFill>
            </a:endParaRPr>
          </a:p>
          <a:p>
            <a:pPr marL="0" lvl="0" indent="0" algn="l" rtl="0">
              <a:lnSpc>
                <a:spcPct val="115000"/>
              </a:lnSpc>
              <a:spcBef>
                <a:spcPts val="1200"/>
              </a:spcBef>
              <a:spcAft>
                <a:spcPts val="0"/>
              </a:spcAft>
              <a:buNone/>
            </a:pPr>
            <a:r>
              <a:rPr lang="en" sz="1800">
                <a:solidFill>
                  <a:schemeClr val="lt1"/>
                </a:solidFill>
              </a:rPr>
              <a:t>The objective is to build a clustering model to segment the customers based on their purchase history. </a:t>
            </a:r>
            <a:endParaRPr sz="1800">
              <a:solidFill>
                <a:schemeClr val="lt1"/>
              </a:solidFill>
            </a:endParaRPr>
          </a:p>
          <a:p>
            <a:pPr marL="0" lvl="0" indent="0" algn="l" rtl="0">
              <a:lnSpc>
                <a:spcPct val="115000"/>
              </a:lnSpc>
              <a:spcBef>
                <a:spcPts val="1200"/>
              </a:spcBef>
              <a:spcAft>
                <a:spcPts val="1200"/>
              </a:spcAft>
              <a:buNone/>
            </a:pPr>
            <a:r>
              <a:rPr lang="en" sz="1800">
                <a:solidFill>
                  <a:schemeClr val="lt1"/>
                </a:solidFill>
              </a:rPr>
              <a:t>The project aims to leverage the transactional data available with a retailer to equip the management to offer targeted advertisements for improving sales metrics for their existing set of customers.</a:t>
            </a:r>
            <a:endParaRPr>
              <a:solidFill>
                <a:schemeClr val="lt1"/>
              </a:solidFill>
            </a:endParaRPr>
          </a:p>
        </p:txBody>
      </p:sp>
      <p:sp>
        <p:nvSpPr>
          <p:cNvPr id="100" name="Google Shape;100;p15"/>
          <p:cNvSpPr txBox="1">
            <a:spLocks noGrp="1"/>
          </p:cNvSpPr>
          <p:nvPr>
            <p:ph type="title"/>
          </p:nvPr>
        </p:nvSpPr>
        <p:spPr>
          <a:xfrm>
            <a:off x="136200" y="1222950"/>
            <a:ext cx="4045200" cy="1564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highlight>
                  <a:srgbClr val="EFEFEF"/>
                </a:highlight>
              </a:rPr>
              <a:t>Business Problem and Objectives</a:t>
            </a:r>
            <a:endParaRPr>
              <a:highlight>
                <a:srgbClr val="EFEFE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Executive Summary</a:t>
            </a:r>
            <a:endParaRPr b="1"/>
          </a:p>
        </p:txBody>
      </p:sp>
      <p:sp>
        <p:nvSpPr>
          <p:cNvPr id="106" name="Google Shape;106;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660"/>
              <a:t>Retailers are always looking for ways to increase their revenue, and one of the easiest ways to do that is by targeted marketing. Any business wishes to hold on to its most valuable customers (MVCs) while trying to evolve the other - less frequent/ one time customers/ window shoppers - into loyal and more valuable customers. </a:t>
            </a:r>
            <a:endParaRPr sz="2660"/>
          </a:p>
          <a:p>
            <a:pPr marL="0" lvl="0" indent="0" algn="l" rtl="0">
              <a:spcBef>
                <a:spcPts val="1200"/>
              </a:spcBef>
              <a:spcAft>
                <a:spcPts val="0"/>
              </a:spcAft>
              <a:buNone/>
            </a:pPr>
            <a:endParaRPr sz="2660"/>
          </a:p>
          <a:p>
            <a:pPr marL="0" lvl="0" indent="0" algn="l" rtl="0">
              <a:spcBef>
                <a:spcPts val="1200"/>
              </a:spcBef>
              <a:spcAft>
                <a:spcPts val="0"/>
              </a:spcAft>
              <a:buNone/>
            </a:pPr>
            <a:r>
              <a:rPr lang="en" sz="2660"/>
              <a:t>Hence, we ask through this project the following:</a:t>
            </a:r>
            <a:endParaRPr sz="2660"/>
          </a:p>
          <a:p>
            <a:pPr marL="0" lvl="0" indent="0" algn="l" rtl="0">
              <a:spcBef>
                <a:spcPts val="1200"/>
              </a:spcBef>
              <a:spcAft>
                <a:spcPts val="0"/>
              </a:spcAft>
              <a:buNone/>
            </a:pPr>
            <a:r>
              <a:rPr lang="en" sz="2660"/>
              <a:t>(i) How should we define our most valuable customers (MVC)? </a:t>
            </a:r>
            <a:endParaRPr sz="2660"/>
          </a:p>
          <a:p>
            <a:pPr marL="0" lvl="0" indent="0" algn="l" rtl="0">
              <a:spcBef>
                <a:spcPts val="1200"/>
              </a:spcBef>
              <a:spcAft>
                <a:spcPts val="0"/>
              </a:spcAft>
              <a:buNone/>
            </a:pPr>
            <a:r>
              <a:rPr lang="en" sz="2660"/>
              <a:t>(ii) What percentage of our customers are the most valuable customers?</a:t>
            </a:r>
            <a:endParaRPr sz="266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25475" y="218400"/>
            <a:ext cx="4045200" cy="45834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 sz="3888" b="1"/>
              <a:t>Introduction to Dataset</a:t>
            </a:r>
            <a:endParaRPr sz="3888" b="1"/>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We will be using a transactions-based dataset which contains all the transactions occurring for a year for a UK-based, registered non-store online retail. </a:t>
            </a:r>
            <a:endParaRPr sz="1600"/>
          </a:p>
          <a:p>
            <a:pPr marL="0" lvl="0" indent="0" algn="l" rtl="0">
              <a:spcBef>
                <a:spcPts val="0"/>
              </a:spcBef>
              <a:spcAft>
                <a:spcPts val="0"/>
              </a:spcAft>
              <a:buNone/>
            </a:pPr>
            <a:r>
              <a:rPr lang="en" sz="1600"/>
              <a:t>The company mainly sells various gift items. It has various attributes like the Quantity, Invoice number, Description of the product,Invoice date, Customer ID, Country, etc. </a:t>
            </a:r>
            <a:endParaRPr sz="1600"/>
          </a:p>
          <a:p>
            <a:pPr marL="0" lvl="0" indent="0" algn="l" rtl="0">
              <a:spcBef>
                <a:spcPts val="0"/>
              </a:spcBef>
              <a:spcAft>
                <a:spcPts val="0"/>
              </a:spcAft>
              <a:buNone/>
            </a:pPr>
            <a:r>
              <a:rPr lang="en" sz="1600"/>
              <a:t>It is a large dataset with over 500,000 records.</a:t>
            </a:r>
            <a:endParaRPr sz="1600"/>
          </a:p>
        </p:txBody>
      </p:sp>
      <p:sp>
        <p:nvSpPr>
          <p:cNvPr id="112" name="Google Shape;112;p17"/>
          <p:cNvSpPr txBox="1">
            <a:spLocks noGrp="1"/>
          </p:cNvSpPr>
          <p:nvPr>
            <p:ph type="body" idx="2"/>
          </p:nvPr>
        </p:nvSpPr>
        <p:spPr>
          <a:xfrm>
            <a:off x="4711175" y="10617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 </a:t>
            </a:r>
            <a:endParaRPr/>
          </a:p>
        </p:txBody>
      </p:sp>
      <p:pic>
        <p:nvPicPr>
          <p:cNvPr id="113" name="Google Shape;113;p17"/>
          <p:cNvPicPr preferRelativeResize="0"/>
          <p:nvPr/>
        </p:nvPicPr>
        <p:blipFill rotWithShape="1">
          <a:blip r:embed="rId3">
            <a:alphaModFix/>
          </a:blip>
          <a:srcRect l="3014" t="18345" r="5627" b="9737"/>
          <a:stretch/>
        </p:blipFill>
        <p:spPr>
          <a:xfrm>
            <a:off x="4711175" y="1527325"/>
            <a:ext cx="4313125" cy="241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2860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25647"/>
              <a:buFont typeface="Arial"/>
              <a:buNone/>
            </a:pPr>
            <a:r>
              <a:rPr lang="en" sz="3859" b="1"/>
              <a:t>Introduction to Features</a:t>
            </a:r>
            <a:endParaRPr b="1"/>
          </a:p>
        </p:txBody>
      </p:sp>
      <p:sp>
        <p:nvSpPr>
          <p:cNvPr id="119" name="Google Shape;119;p18"/>
          <p:cNvSpPr txBox="1">
            <a:spLocks noGrp="1"/>
          </p:cNvSpPr>
          <p:nvPr>
            <p:ph type="body" idx="1"/>
          </p:nvPr>
        </p:nvSpPr>
        <p:spPr>
          <a:xfrm>
            <a:off x="311700" y="1103075"/>
            <a:ext cx="8520600" cy="37182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400"/>
              <a:t>Let's see the description of each column:</a:t>
            </a:r>
            <a:endParaRPr sz="1400"/>
          </a:p>
          <a:p>
            <a:pPr marL="0" lvl="0" indent="0" algn="l" rtl="0">
              <a:lnSpc>
                <a:spcPct val="115000"/>
              </a:lnSpc>
              <a:spcBef>
                <a:spcPts val="1000"/>
              </a:spcBef>
              <a:spcAft>
                <a:spcPts val="0"/>
              </a:spcAft>
              <a:buNone/>
            </a:pPr>
            <a:r>
              <a:rPr lang="en" sz="1400" b="1"/>
              <a:t>InvoiceNo: </a:t>
            </a:r>
            <a:r>
              <a:rPr lang="en" sz="1400"/>
              <a:t>A unique identifier for the invoice. An invoice number shared across rows means that those transactions were performed in a single invoice (multiple purchases).</a:t>
            </a:r>
            <a:endParaRPr sz="1400"/>
          </a:p>
          <a:p>
            <a:pPr marL="0" lvl="0" indent="0" algn="l" rtl="0">
              <a:lnSpc>
                <a:spcPct val="115000"/>
              </a:lnSpc>
              <a:spcBef>
                <a:spcPts val="1000"/>
              </a:spcBef>
              <a:spcAft>
                <a:spcPts val="0"/>
              </a:spcAft>
              <a:buNone/>
            </a:pPr>
            <a:r>
              <a:rPr lang="en" sz="1400" b="1"/>
              <a:t>StockCode: </a:t>
            </a:r>
            <a:r>
              <a:rPr lang="en" sz="1400"/>
              <a:t>Identifier for items contained in an invoice.</a:t>
            </a:r>
            <a:endParaRPr sz="1400"/>
          </a:p>
          <a:p>
            <a:pPr marL="0" lvl="0" indent="0" algn="l" rtl="0">
              <a:lnSpc>
                <a:spcPct val="115000"/>
              </a:lnSpc>
              <a:spcBef>
                <a:spcPts val="1000"/>
              </a:spcBef>
              <a:spcAft>
                <a:spcPts val="0"/>
              </a:spcAft>
              <a:buNone/>
            </a:pPr>
            <a:r>
              <a:rPr lang="en" sz="1400" b="1"/>
              <a:t>Description:</a:t>
            </a:r>
            <a:r>
              <a:rPr lang="en" sz="1400"/>
              <a:t> Textual description of each of the stock item.</a:t>
            </a:r>
            <a:endParaRPr sz="1400"/>
          </a:p>
          <a:p>
            <a:pPr marL="0" lvl="0" indent="0" algn="l" rtl="0">
              <a:lnSpc>
                <a:spcPct val="115000"/>
              </a:lnSpc>
              <a:spcBef>
                <a:spcPts val="1000"/>
              </a:spcBef>
              <a:spcAft>
                <a:spcPts val="0"/>
              </a:spcAft>
              <a:buNone/>
            </a:pPr>
            <a:r>
              <a:rPr lang="en" sz="1400" b="1"/>
              <a:t>Quantity:</a:t>
            </a:r>
            <a:r>
              <a:rPr lang="en" sz="1400"/>
              <a:t> The quantity of the item purchased.</a:t>
            </a:r>
            <a:endParaRPr sz="1400"/>
          </a:p>
          <a:p>
            <a:pPr marL="0" lvl="0" indent="0" algn="l" rtl="0">
              <a:lnSpc>
                <a:spcPct val="115000"/>
              </a:lnSpc>
              <a:spcBef>
                <a:spcPts val="1000"/>
              </a:spcBef>
              <a:spcAft>
                <a:spcPts val="0"/>
              </a:spcAft>
              <a:buNone/>
            </a:pPr>
            <a:r>
              <a:rPr lang="en" sz="1400" b="1"/>
              <a:t>InvoiceDate:</a:t>
            </a:r>
            <a:r>
              <a:rPr lang="en" sz="1400"/>
              <a:t> Date of purchase.</a:t>
            </a:r>
            <a:endParaRPr sz="1400"/>
          </a:p>
          <a:p>
            <a:pPr marL="0" lvl="0" indent="0" algn="l" rtl="0">
              <a:lnSpc>
                <a:spcPct val="115000"/>
              </a:lnSpc>
              <a:spcBef>
                <a:spcPts val="1000"/>
              </a:spcBef>
              <a:spcAft>
                <a:spcPts val="0"/>
              </a:spcAft>
              <a:buNone/>
            </a:pPr>
            <a:r>
              <a:rPr lang="en" sz="1400" b="1"/>
              <a:t>UnitPrice:</a:t>
            </a:r>
            <a:r>
              <a:rPr lang="en" sz="1400"/>
              <a:t> Value of each item.</a:t>
            </a:r>
            <a:endParaRPr sz="1400"/>
          </a:p>
          <a:p>
            <a:pPr marL="0" lvl="0" indent="0" algn="l" rtl="0">
              <a:lnSpc>
                <a:spcPct val="115000"/>
              </a:lnSpc>
              <a:spcBef>
                <a:spcPts val="1000"/>
              </a:spcBef>
              <a:spcAft>
                <a:spcPts val="0"/>
              </a:spcAft>
              <a:buNone/>
            </a:pPr>
            <a:r>
              <a:rPr lang="en" sz="1400" b="1"/>
              <a:t>CustomerID:</a:t>
            </a:r>
            <a:r>
              <a:rPr lang="en" sz="1400"/>
              <a:t> Identifier for customer making the purchase.</a:t>
            </a:r>
            <a:endParaRPr sz="1400"/>
          </a:p>
          <a:p>
            <a:pPr marL="0" lvl="0" indent="0" algn="l" rtl="0">
              <a:lnSpc>
                <a:spcPct val="115000"/>
              </a:lnSpc>
              <a:spcBef>
                <a:spcPts val="1000"/>
              </a:spcBef>
              <a:spcAft>
                <a:spcPts val="0"/>
              </a:spcAft>
              <a:buNone/>
            </a:pPr>
            <a:r>
              <a:rPr lang="en" sz="1400" b="1"/>
              <a:t>Country: </a:t>
            </a:r>
            <a:r>
              <a:rPr lang="en" sz="1400"/>
              <a:t>Country of customer/order destination.</a:t>
            </a:r>
            <a:endParaRPr sz="1400"/>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642350" y="309850"/>
            <a:ext cx="6804950" cy="4523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pic>
        <p:nvPicPr>
          <p:cNvPr id="130" name="Google Shape;130;p20"/>
          <p:cNvPicPr preferRelativeResize="0"/>
          <p:nvPr/>
        </p:nvPicPr>
        <p:blipFill rotWithShape="1">
          <a:blip r:embed="rId3">
            <a:alphaModFix/>
          </a:blip>
          <a:srcRect l="1283"/>
          <a:stretch/>
        </p:blipFill>
        <p:spPr>
          <a:xfrm>
            <a:off x="913625" y="229875"/>
            <a:ext cx="7316750" cy="491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36" name="Google Shape;136;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37" name="Google Shape;137;p21"/>
          <p:cNvPicPr preferRelativeResize="0"/>
          <p:nvPr/>
        </p:nvPicPr>
        <p:blipFill rotWithShape="1">
          <a:blip r:embed="rId3">
            <a:alphaModFix/>
          </a:blip>
          <a:srcRect b="3446"/>
          <a:stretch/>
        </p:blipFill>
        <p:spPr>
          <a:xfrm>
            <a:off x="786125" y="9525"/>
            <a:ext cx="7602950" cy="5143501"/>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1480</Words>
  <Application>Microsoft Office PowerPoint</Application>
  <PresentationFormat>On-screen Show (16:9)</PresentationFormat>
  <Paragraphs>118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Roboto Mono</vt:lpstr>
      <vt:lpstr>Roboto</vt:lpstr>
      <vt:lpstr>Geometric</vt:lpstr>
      <vt:lpstr>Customer Segmentation/Basket Using RFM Analysis (Python) </vt:lpstr>
      <vt:lpstr>Agenda</vt:lpstr>
      <vt:lpstr>Business Problem and Objectives</vt:lpstr>
      <vt:lpstr>Executive Summary</vt:lpstr>
      <vt:lpstr>Introduction to Dataset   We will be using a transactions-based dataset which contains all the transactions occurring for a year for a UK-based, registered non-store online retail.  The company mainly sells various gift items. It has various attributes like the Quantity, Invoice number, Description of the product,Invoice date, Customer ID, Country, etc.  It is a large dataset with over 500,000 records.</vt:lpstr>
      <vt:lpstr>Introduction to Features</vt:lpstr>
      <vt:lpstr>PowerPoint Presentation</vt:lpstr>
      <vt:lpstr> </vt:lpstr>
      <vt:lpstr>  </vt:lpstr>
      <vt:lpstr> </vt:lpstr>
      <vt:lpstr>Standardizing variables</vt:lpstr>
      <vt:lpstr>Exploratory Data Analysis  </vt:lpstr>
      <vt:lpstr>  </vt:lpstr>
      <vt:lpstr>PowerPoint Presentation</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Cluster Samples - Upselling and Targeted Discounting</vt:lpstr>
      <vt:lpstr>Word Cloud for 50 Most Frequent Words in Description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Segmentation/Basket Using RFM Analysis (Python) </dc:title>
  <dc:creator>Lenovo</dc:creator>
  <cp:lastModifiedBy>Lenovo</cp:lastModifiedBy>
  <cp:revision>1</cp:revision>
  <dcterms:modified xsi:type="dcterms:W3CDTF">2023-08-08T15:49:32Z</dcterms:modified>
</cp:coreProperties>
</file>