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7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4" r:id="rId14"/>
    <p:sldId id="275" r:id="rId15"/>
    <p:sldId id="279" r:id="rId16"/>
    <p:sldId id="276" r:id="rId17"/>
    <p:sldId id="277" r:id="rId18"/>
    <p:sldId id="278" r:id="rId19"/>
    <p:sldId id="281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a </a:t>
          </a:r>
          <a:r>
            <a:rPr lang="en-IN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general multiplier can be replaced by a network of </a:t>
          </a:r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shifts, adders, and </a:t>
          </a:r>
          <a:r>
            <a:rPr lang="en-US" sz="24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subtractors</a:t>
          </a:r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r>
            <a:rPr lang="en-US" sz="2400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sz="2400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this problem 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is  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solved?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Comparing efficient algorithms to use minimum numbers o</a:t>
          </a:r>
          <a:r>
            <a:rPr lang="en-IN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 </a:t>
          </a:r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shifts, adders, and </a:t>
          </a:r>
          <a:r>
            <a:rPr lang="en-US" sz="24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subtractors</a:t>
          </a:r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r>
            <a:rPr lang="en-US" sz="2400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9694A-6C63-4B23-90F6-4F208C00D399}" type="pres">
      <dgm:prSet presAssocID="{0D51337A-31FA-4717-B2BF-9243F96D2B9B}" presName="descendantText" presStyleLbl="alignAccFollowNode1" presStyleIdx="0" presStyleCnt="2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AEBB9-D07D-412D-A9F3-5F50CE85FF20}" type="pres">
      <dgm:prSet presAssocID="{6799645E-F42F-43D8-B2EA-A1377D84D0B3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0557D-F0A1-4F38-8083-55DE7503164F}" type="pres">
      <dgm:prSet presAssocID="{928B5CB8-3545-4EE5-8BED-981D3C6157A5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085D3777-7996-4375-B5FB-BFD96D1BF9E4}" srcId="{81269538-BFC5-48BB-BEA1-D7AF1F385FD5}" destId="{928B5CB8-3545-4EE5-8BED-981D3C6157A5}" srcOrd="1" destOrd="0" parTransId="{8452F8D0-82FD-4609-B6BD-446E31563D8A}" sibTransId="{8EF545BA-8D8A-4813-A428-2F18D76E61FA}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677D4939-AE22-4645-A75D-BD07DA38E78F}" type="presParOf" srcId="{99FD7F24-5BB9-46E8-BB7C-4B477B73B815}" destId="{120DCED0-01FF-429D-8B4B-923E0875F75E}" srcOrd="2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AAECF784-8F1D-4908-B93D-837F49AB8751}" type="presOf" srcId="{CF9FC193-7A05-4631-B681-B56EAB543D38}" destId="{DE3F77CF-6A8C-4783-A2CE-00E88C4199CB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045031" y="-2306065"/>
          <a:ext cx="1382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a </a:t>
          </a:r>
          <a:r>
            <a:rPr lang="en-IN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general multiplier can be replaced by a network of 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shifts, adders, and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subtractors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r>
            <a:rPr lang="en-US" sz="2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sz="24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240274"/>
        <a:ext cx="6272372" cy="1247161"/>
      </dsp:txXfrm>
    </dsp:sp>
    <dsp:sp modelId="{3230722F-B757-4673-BD2F-9D4BAB5CEE8D}">
      <dsp:nvSpPr>
        <dsp:cNvPr id="0" name=""/>
        <dsp:cNvSpPr/>
      </dsp:nvSpPr>
      <dsp:spPr>
        <a:xfrm>
          <a:off x="0" y="43"/>
          <a:ext cx="3566160" cy="1727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sp:txBody>
      <dsp:txXfrm>
        <a:off x="84336" y="84379"/>
        <a:ext cx="3397488" cy="1558950"/>
      </dsp:txXfrm>
    </dsp:sp>
    <dsp:sp modelId="{95E0557D-F0A1-4F38-8083-55DE7503164F}">
      <dsp:nvSpPr>
        <dsp:cNvPr id="0" name=""/>
        <dsp:cNvSpPr/>
      </dsp:nvSpPr>
      <dsp:spPr>
        <a:xfrm rot="5400000">
          <a:off x="6045031" y="-492062"/>
          <a:ext cx="1382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Comparing efficient algorithms to use minimum numbers o</a:t>
          </a:r>
          <a:r>
            <a:rPr lang="en-IN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 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shifts, adders, and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subtractors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r>
            <a:rPr lang="en-US" sz="2400" b="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2054277"/>
        <a:ext cx="6272372" cy="1247161"/>
      </dsp:txXfrm>
    </dsp:sp>
    <dsp:sp modelId="{B9324B26-5FF5-4FF7-9073-66103CBE8481}">
      <dsp:nvSpPr>
        <dsp:cNvPr id="0" name=""/>
        <dsp:cNvSpPr/>
      </dsp:nvSpPr>
      <dsp:spPr>
        <a:xfrm>
          <a:off x="0" y="1814046"/>
          <a:ext cx="3566160" cy="1727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</a:t>
          </a:r>
          <a:r>
            <a:rPr lang="en-US" sz="3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this problem </a:t>
          </a:r>
          <a:r>
            <a:rPr lang="en-US" sz="3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is  </a:t>
          </a:r>
          <a:r>
            <a:rPr lang="en-US" sz="3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solved?</a:t>
          </a:r>
        </a:p>
      </dsp:txBody>
      <dsp:txXfrm>
        <a:off x="84336" y="1898382"/>
        <a:ext cx="3397488" cy="1558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17-Nov-18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17-Nov-18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17-Nov-18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17-Nov-18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686151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/>
              <a:t>Lower </a:t>
            </a:r>
            <a:r>
              <a:rPr lang="en-IN" sz="4400" dirty="0"/>
              <a:t>Bounds for Constant Multiplication </a:t>
            </a:r>
            <a:r>
              <a:rPr lang="en-IN" sz="4400" dirty="0" smtClean="0"/>
              <a:t>Problems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DIPJYOTI DAS(160102022)</a:t>
            </a:r>
          </a:p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AMARTYA ROY(160102006)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565" y="477885"/>
            <a:ext cx="3678309" cy="2186937"/>
          </a:xfrm>
        </p:spPr>
      </p:pic>
      <p:sp>
        <p:nvSpPr>
          <p:cNvPr id="5" name="TextBox 4"/>
          <p:cNvSpPr txBox="1"/>
          <p:nvPr/>
        </p:nvSpPr>
        <p:spPr>
          <a:xfrm>
            <a:off x="1267097" y="3357155"/>
            <a:ext cx="98232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Existing </a:t>
            </a:r>
            <a:r>
              <a:rPr lang="en-IN" sz="2400" dirty="0" smtClean="0"/>
              <a:t>algorithms :The </a:t>
            </a:r>
            <a:r>
              <a:rPr lang="en-IN" sz="2400" dirty="0"/>
              <a:t>existing MCM algorithms can be divided into four</a:t>
            </a:r>
          </a:p>
          <a:p>
            <a:r>
              <a:rPr lang="en-US" sz="2400" dirty="0"/>
              <a:t>general classes:</a:t>
            </a:r>
          </a:p>
          <a:p>
            <a:r>
              <a:rPr lang="en-US" sz="2400" dirty="0" smtClean="0"/>
              <a:t>—Digit-based </a:t>
            </a:r>
            <a:r>
              <a:rPr lang="en-US" sz="2400" dirty="0"/>
              <a:t>recoding;</a:t>
            </a:r>
          </a:p>
          <a:p>
            <a:r>
              <a:rPr lang="en-US" sz="2400" dirty="0"/>
              <a:t>—Common subexpression elimination (CSE) algorithms;</a:t>
            </a:r>
          </a:p>
          <a:p>
            <a:r>
              <a:rPr lang="en-US" sz="2400" dirty="0"/>
              <a:t>—Graph-based algorithms;</a:t>
            </a:r>
          </a:p>
          <a:p>
            <a:r>
              <a:rPr lang="en-US" sz="2400" dirty="0"/>
              <a:t>—Hybrid algorithms.</a:t>
            </a:r>
          </a:p>
        </p:txBody>
      </p:sp>
    </p:spTree>
    <p:extLst>
      <p:ext uri="{BB962C8B-B14F-4D97-AF65-F5344CB8AC3E}">
        <p14:creationId xmlns:p14="http://schemas.microsoft.com/office/powerpoint/2010/main" val="24615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606" y="431073"/>
            <a:ext cx="9479867" cy="2886894"/>
          </a:xfrm>
        </p:spPr>
        <p:txBody>
          <a:bodyPr>
            <a:normAutofit/>
          </a:bodyPr>
          <a:lstStyle/>
          <a:p>
            <a:r>
              <a:rPr lang="en-IN" sz="2000" dirty="0"/>
              <a:t>Digit-based recoding includes simple methods like CSD and the binary </a:t>
            </a:r>
            <a:r>
              <a:rPr lang="en-IN" sz="2000" dirty="0" smtClean="0"/>
              <a:t>method. </a:t>
            </a:r>
            <a:r>
              <a:rPr lang="en-IN" sz="2000" dirty="0"/>
              <a:t>They generate the decomposition directly from the </a:t>
            </a:r>
            <a:r>
              <a:rPr lang="en-IN" sz="2000" dirty="0" smtClean="0"/>
              <a:t>digit representation </a:t>
            </a:r>
            <a:r>
              <a:rPr lang="en-IN" sz="2000" dirty="0"/>
              <a:t>of the constant. These methods are the fastest and the </a:t>
            </a:r>
            <a:r>
              <a:rPr lang="en-IN" sz="2000" dirty="0" smtClean="0"/>
              <a:t>worst performing ; however, a more recent approach [Coleman 2001] uses different number systems to yield considerably better solutions. The main advantage of digit-based recoding is their low computational cost, typically linear in the number of bits. As a consequence, these methods can be easily applied to constants with thousands of </a:t>
            </a:r>
            <a:r>
              <a:rPr lang="en-US" sz="2000" dirty="0" smtClean="0"/>
              <a:t>bits.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815738" y="3631474"/>
            <a:ext cx="9418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Common </a:t>
            </a:r>
            <a:r>
              <a:rPr lang="en-US" sz="2000" dirty="0"/>
              <a:t>subexpression elimination (CSE) algorithms are direct descendants </a:t>
            </a:r>
            <a:r>
              <a:rPr lang="en-US" sz="2000" dirty="0" smtClean="0"/>
              <a:t>of </a:t>
            </a:r>
            <a:r>
              <a:rPr lang="en-IN" sz="2000" dirty="0" smtClean="0"/>
              <a:t>digit-based </a:t>
            </a:r>
            <a:r>
              <a:rPr lang="en-IN" sz="2000" dirty="0"/>
              <a:t>recoding methods. The basic idea is to find common </a:t>
            </a:r>
            <a:r>
              <a:rPr lang="en-IN" sz="2000" dirty="0" smtClean="0"/>
              <a:t>sub patterns </a:t>
            </a:r>
            <a:r>
              <a:rPr lang="en-IN" sz="2000" dirty="0"/>
              <a:t>in </a:t>
            </a:r>
            <a:r>
              <a:rPr lang="en-IN" sz="2000" dirty="0" smtClean="0"/>
              <a:t>the representations </a:t>
            </a:r>
            <a:r>
              <a:rPr lang="en-IN" sz="2000" dirty="0"/>
              <a:t>of the constants after the constants are converted to a </a:t>
            </a:r>
            <a:r>
              <a:rPr lang="en-IN" sz="2000" dirty="0" smtClean="0"/>
              <a:t>convenient number </a:t>
            </a:r>
            <a:r>
              <a:rPr lang="en-IN" sz="2000" dirty="0"/>
              <a:t>system such as CSD. Examples for this method include [</a:t>
            </a:r>
            <a:r>
              <a:rPr lang="en-IN" sz="2000" dirty="0" err="1"/>
              <a:t>Pasko</a:t>
            </a:r>
            <a:r>
              <a:rPr lang="en-IN" sz="2000" dirty="0"/>
              <a:t> et al. </a:t>
            </a:r>
            <a:r>
              <a:rPr lang="en-IN" sz="2000" dirty="0" smtClean="0"/>
              <a:t>1999; </a:t>
            </a:r>
            <a:r>
              <a:rPr lang="en-IN" sz="2000" dirty="0" err="1" smtClean="0"/>
              <a:t>Lef`evre</a:t>
            </a:r>
            <a:r>
              <a:rPr lang="en-IN" sz="2000" dirty="0" smtClean="0"/>
              <a:t> </a:t>
            </a:r>
            <a:r>
              <a:rPr lang="en-IN" sz="2000" dirty="0"/>
              <a:t>2001; Hartley 1996]. The disadvantage, however, is that the </a:t>
            </a:r>
            <a:r>
              <a:rPr lang="en-IN" sz="2000" dirty="0" smtClean="0"/>
              <a:t>performance of </a:t>
            </a:r>
            <a:r>
              <a:rPr lang="en-IN" sz="2000" dirty="0"/>
              <a:t>these algorithms depends on the number </a:t>
            </a:r>
            <a:r>
              <a:rPr lang="en-IN" sz="2000" dirty="0" smtClean="0"/>
              <a:t>representation.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42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6" y="274321"/>
            <a:ext cx="9741125" cy="2664822"/>
          </a:xfrm>
        </p:spPr>
        <p:txBody>
          <a:bodyPr/>
          <a:lstStyle/>
          <a:p>
            <a:r>
              <a:rPr lang="en-IN" dirty="0"/>
              <a:t>Graph-based algorithms are bottom-up methods that iteratively construct </a:t>
            </a:r>
            <a:r>
              <a:rPr lang="en-IN" dirty="0" smtClean="0"/>
              <a:t>the graph representing </a:t>
            </a:r>
            <a:r>
              <a:rPr lang="en-IN" dirty="0"/>
              <a:t>the multiplier block. The graph construction </a:t>
            </a:r>
            <a:r>
              <a:rPr lang="en-IN" dirty="0" smtClean="0"/>
              <a:t>is guided </a:t>
            </a:r>
            <a:r>
              <a:rPr lang="en-IN" dirty="0"/>
              <a:t>by a heuristic </a:t>
            </a:r>
            <a:r>
              <a:rPr lang="en-IN" dirty="0" smtClean="0"/>
              <a:t>that </a:t>
            </a:r>
            <a:r>
              <a:rPr lang="en-IN" dirty="0"/>
              <a:t>determines the next graph vertex to add to the </a:t>
            </a:r>
            <a:r>
              <a:rPr lang="en-IN" dirty="0" smtClean="0"/>
              <a:t>graph.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There are also approaches like </a:t>
            </a:r>
            <a:r>
              <a:rPr lang="en-US" dirty="0"/>
              <a:t>Hybrid </a:t>
            </a:r>
            <a:r>
              <a:rPr lang="en-US" dirty="0" smtClean="0"/>
              <a:t>algorithms etc.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38" y="2939143"/>
            <a:ext cx="4544059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7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product </a:t>
            </a:r>
            <a:r>
              <a:rPr lang="en-US" dirty="0"/>
              <a:t>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344" y="1753099"/>
            <a:ext cx="9905999" cy="1016227"/>
          </a:xfrm>
        </p:spPr>
        <p:txBody>
          <a:bodyPr/>
          <a:lstStyle/>
          <a:p>
            <a:r>
              <a:rPr lang="en-IN" dirty="0"/>
              <a:t>For a sum of products </a:t>
            </a:r>
            <a:r>
              <a:rPr lang="en-IN" dirty="0" smtClean="0"/>
              <a:t>with N </a:t>
            </a:r>
            <a:r>
              <a:rPr lang="en-IN" dirty="0"/>
              <a:t>terms </a:t>
            </a:r>
            <a:r>
              <a:rPr lang="en-IN" dirty="0" smtClean="0"/>
              <a:t>of </a:t>
            </a:r>
            <a:r>
              <a:rPr lang="en-IN" dirty="0"/>
              <a:t>which N’ </a:t>
            </a:r>
            <a:r>
              <a:rPr lang="en-IN" dirty="0"/>
              <a:t>are </a:t>
            </a:r>
            <a:r>
              <a:rPr lang="en-IN" dirty="0" smtClean="0"/>
              <a:t>unique we </a:t>
            </a:r>
            <a:r>
              <a:rPr lang="en-IN" dirty="0"/>
              <a:t>have based on the MCM case </a:t>
            </a:r>
            <a:r>
              <a:rPr lang="en-IN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483" y="3134440"/>
            <a:ext cx="6577951" cy="20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4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83727"/>
                <a:ext cx="9905999" cy="288421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For a constant M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matrix, i.e</a:t>
                </a:r>
                <a:r>
                  <a:rPr lang="en-IN" dirty="0" smtClean="0"/>
                  <a:t>., M </a:t>
                </a:r>
                <a:r>
                  <a:rPr lang="en-IN" dirty="0"/>
                  <a:t>rows and </a:t>
                </a:r>
                <a:r>
                  <a:rPr lang="en-IN" dirty="0" smtClean="0"/>
                  <a:t>N columns , we </a:t>
                </a:r>
                <a:r>
                  <a:rPr lang="en-IN" dirty="0"/>
                  <a:t>have a similar extension from the sum of products problem </a:t>
                </a:r>
                <a:r>
                  <a:rPr lang="en-IN" dirty="0" smtClean="0"/>
                  <a:t>as </a:t>
                </a:r>
                <a:r>
                  <a:rPr lang="en-IN" dirty="0"/>
                  <a:t>from single to multiple coefficients. </a:t>
                </a:r>
                <a:r>
                  <a:rPr lang="en-IN" dirty="0" smtClean="0"/>
                  <a:t>Therefore , an </a:t>
                </a:r>
                <a:r>
                  <a:rPr lang="en-IN" dirty="0"/>
                  <a:t>initial lower bound is the minimal number of adders for </a:t>
                </a:r>
                <a:r>
                  <a:rPr lang="en-IN" dirty="0" smtClean="0"/>
                  <a:t>one row </a:t>
                </a:r>
                <a:r>
                  <a:rPr lang="en-IN" dirty="0"/>
                  <a:t>plus at least one adder for each additional </a:t>
                </a:r>
                <a:r>
                  <a:rPr lang="en-IN" dirty="0" smtClean="0"/>
                  <a:t>row. </a:t>
                </a:r>
                <a:r>
                  <a:rPr lang="en-IN" dirty="0"/>
                  <a:t>For row , we denote the number of unique </a:t>
                </a:r>
                <a:r>
                  <a:rPr lang="en-IN" dirty="0" smtClean="0"/>
                  <a:t>elements </a:t>
                </a:r>
                <a:r>
                  <a:rPr lang="en-IN" dirty="0" err="1" smtClean="0"/>
                  <a:t>N’</a:t>
                </a:r>
                <a:r>
                  <a:rPr lang="en-IN" baseline="-25000" dirty="0" err="1" smtClean="0"/>
                  <a:t>i</a:t>
                </a:r>
                <a:r>
                  <a:rPr lang="en-IN" dirty="0" smtClean="0"/>
                  <a:t> and </a:t>
                </a:r>
                <a:r>
                  <a:rPr lang="en-IN" dirty="0"/>
                  <a:t>the number of nonzero elements </a:t>
                </a:r>
                <a:r>
                  <a:rPr lang="en-IN" dirty="0" smtClean="0"/>
                  <a:t>as N</a:t>
                </a:r>
                <a:r>
                  <a:rPr lang="en-IN" baseline="-25000" dirty="0" smtClean="0"/>
                  <a:t>i</a:t>
                </a:r>
                <a:r>
                  <a:rPr lang="en-IN" dirty="0" smtClean="0"/>
                  <a:t>’’ </a:t>
                </a:r>
                <a:r>
                  <a:rPr lang="en-IN" dirty="0"/>
                  <a:t>. Hence, we get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83727"/>
                <a:ext cx="9905999" cy="2884216"/>
              </a:xfrm>
              <a:blipFill>
                <a:blip r:embed="rId2"/>
                <a:stretch>
                  <a:fillRect l="-1231" t="-2748" r="-1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679" y="5042263"/>
            <a:ext cx="4782217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9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52" y="287382"/>
            <a:ext cx="7511142" cy="4087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82" y="5636558"/>
            <a:ext cx="3286584" cy="914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998" y="5636558"/>
            <a:ext cx="2967196" cy="9145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11680" y="4963886"/>
            <a:ext cx="724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Now for example, the matrix </a:t>
            </a:r>
            <a:r>
              <a:rPr lang="en-US" dirty="0" smtClean="0"/>
              <a:t>equation.</a:t>
            </a:r>
            <a:r>
              <a:rPr lang="en-IN" dirty="0" smtClean="0"/>
              <a:t>This </a:t>
            </a:r>
            <a:r>
              <a:rPr lang="en-IN" dirty="0"/>
              <a:t>method uses 7 </a:t>
            </a:r>
            <a:r>
              <a:rPr lang="en-IN" dirty="0" smtClean="0"/>
              <a:t>adders.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1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 </a:t>
            </a:r>
            <a:r>
              <a:rPr lang="en-US" dirty="0" err="1" smtClean="0"/>
              <a:t>FILter</a:t>
            </a:r>
            <a:r>
              <a:rPr lang="en-US" dirty="0" smtClean="0"/>
              <a:t>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Assume that we have </a:t>
            </a:r>
            <a:r>
              <a:rPr lang="en-IN" dirty="0" smtClean="0"/>
              <a:t>an M </a:t>
            </a:r>
            <a:r>
              <a:rPr lang="en-IN" dirty="0"/>
              <a:t>FIR filter of </a:t>
            </a:r>
            <a:r>
              <a:rPr lang="en-IN" dirty="0" smtClean="0"/>
              <a:t>order k </a:t>
            </a:r>
            <a:r>
              <a:rPr lang="en-IN" dirty="0"/>
              <a:t>with </a:t>
            </a:r>
            <a:r>
              <a:rPr lang="en-IN" dirty="0" smtClean="0"/>
              <a:t>transfer </a:t>
            </a:r>
            <a:r>
              <a:rPr lang="en-US" dirty="0" smtClean="0"/>
              <a:t>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006" y="3434510"/>
            <a:ext cx="4163006" cy="2915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934" y="4088675"/>
            <a:ext cx="2622900" cy="159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2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27078"/>
            <a:ext cx="9905998" cy="870648"/>
          </a:xfrm>
        </p:spPr>
        <p:txBody>
          <a:bodyPr/>
          <a:lstStyle/>
          <a:p>
            <a:r>
              <a:rPr lang="en-US" dirty="0" smtClean="0"/>
              <a:t>Lower bound of adder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19794"/>
            <a:ext cx="9905999" cy="60089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For a single coefficient, we have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83" y="2220686"/>
            <a:ext cx="3746900" cy="731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1412" y="3183766"/>
            <a:ext cx="5154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the multiple constant multiplication problem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83" y="3733488"/>
            <a:ext cx="4036423" cy="8134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1412" y="4696568"/>
            <a:ext cx="7571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In a similar way as for a single coefficient, we get for </a:t>
            </a:r>
            <a:r>
              <a:rPr lang="en-IN" sz="2000" dirty="0" smtClean="0"/>
              <a:t>a sum </a:t>
            </a:r>
            <a:r>
              <a:rPr lang="en-US" sz="2000" dirty="0" smtClean="0"/>
              <a:t>of </a:t>
            </a:r>
            <a:r>
              <a:rPr lang="en-US" sz="2000" dirty="0"/>
              <a:t>products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83" y="5384368"/>
            <a:ext cx="2953162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7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18011"/>
            <a:ext cx="9905999" cy="6531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matrices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595" y="1071154"/>
            <a:ext cx="3505689" cy="7811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1412" y="2320790"/>
            <a:ext cx="3513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Finally, for FIR filters, we have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1"/>
          <a:stretch/>
        </p:blipFill>
        <p:spPr>
          <a:xfrm>
            <a:off x="2148595" y="3200400"/>
            <a:ext cx="3448531" cy="63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" t="9815"/>
          <a:stretch/>
        </p:blipFill>
        <p:spPr>
          <a:xfrm>
            <a:off x="1881052" y="2194560"/>
            <a:ext cx="7458890" cy="3487784"/>
          </a:xfrm>
        </p:spPr>
      </p:pic>
    </p:spTree>
    <p:extLst>
      <p:ext uri="{BB962C8B-B14F-4D97-AF65-F5344CB8AC3E}">
        <p14:creationId xmlns:p14="http://schemas.microsoft.com/office/powerpoint/2010/main" val="86390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249059"/>
              </p:ext>
            </p:extLst>
          </p:nvPr>
        </p:nvGraphicFramePr>
        <p:xfrm>
          <a:off x="1036910" y="2197236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conclusion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In this brief, we have proposed lower bounds on the </a:t>
            </a:r>
            <a:r>
              <a:rPr lang="en-IN" dirty="0" smtClean="0"/>
              <a:t>number of </a:t>
            </a:r>
            <a:r>
              <a:rPr lang="en-IN" dirty="0"/>
              <a:t>adders, the adder cost, and the number of cascaded adders, </a:t>
            </a:r>
            <a:r>
              <a:rPr lang="en-IN" dirty="0" smtClean="0"/>
              <a:t>the adder </a:t>
            </a:r>
            <a:r>
              <a:rPr lang="en-IN" dirty="0"/>
              <a:t>depth, when realizing single and multiple </a:t>
            </a:r>
            <a:r>
              <a:rPr lang="en-IN" dirty="0" smtClean="0"/>
              <a:t>multiplications and </a:t>
            </a:r>
            <a:r>
              <a:rPr lang="en-IN" dirty="0"/>
              <a:t>sum-of-products using shifts and adders. The lower </a:t>
            </a:r>
            <a:r>
              <a:rPr lang="en-IN" dirty="0" smtClean="0"/>
              <a:t>bounds have </a:t>
            </a:r>
            <a:r>
              <a:rPr lang="en-IN" dirty="0"/>
              <a:t>applications in proving the optimality of solutions </a:t>
            </a:r>
            <a:r>
              <a:rPr lang="en-IN" dirty="0" smtClean="0"/>
              <a:t>obtained by </a:t>
            </a:r>
            <a:r>
              <a:rPr lang="en-IN" dirty="0"/>
              <a:t>heuristics. Furthermore, they can be used to get an </a:t>
            </a:r>
            <a:r>
              <a:rPr lang="en-IN" dirty="0" smtClean="0"/>
              <a:t>initial </a:t>
            </a:r>
            <a:r>
              <a:rPr lang="en-US" dirty="0" smtClean="0"/>
              <a:t>rough </a:t>
            </a:r>
            <a:r>
              <a:rPr lang="en-US" dirty="0"/>
              <a:t>complexity estimate (downwards).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2400" dirty="0" smtClean="0"/>
              <a:t>Research </a:t>
            </a:r>
            <a:r>
              <a:rPr lang="en-IN" sz="2400" dirty="0" smtClean="0"/>
              <a:t>Topic : Lower </a:t>
            </a:r>
            <a:r>
              <a:rPr lang="en-IN" sz="2400" dirty="0"/>
              <a:t>Bounds for Constant Multiplication Problems 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 Paper: </a:t>
            </a: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Bounds for Constant Multiplication </a:t>
            </a: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Problems </a:t>
            </a:r>
          </a:p>
          <a:p>
            <a:pPr marL="914400" lvl="2" indent="0">
              <a:buNone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Oscar </a:t>
            </a: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Gustafsson</a:t>
            </a: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Publication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Year: 2007, Page(s):974-978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LOWER BOUNDS ON THE NUMBER OF </a:t>
            </a:r>
            <a:r>
              <a:rPr lang="en-IN" sz="4400" dirty="0" smtClean="0"/>
              <a:t>ADDERS </a:t>
            </a:r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137719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own Arrow 2"/>
          <p:cNvSpPr/>
          <p:nvPr/>
        </p:nvSpPr>
        <p:spPr>
          <a:xfrm>
            <a:off x="5486400" y="160788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867989" y="2586292"/>
            <a:ext cx="8399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wn Arrow 10"/>
          <p:cNvSpPr/>
          <p:nvPr/>
        </p:nvSpPr>
        <p:spPr>
          <a:xfrm>
            <a:off x="1711234" y="2605137"/>
            <a:ext cx="313509" cy="489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0045337" y="2586292"/>
            <a:ext cx="270682" cy="489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602006" y="2605827"/>
            <a:ext cx="276280" cy="5146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3576090" y="2605137"/>
            <a:ext cx="313509" cy="54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7893364" y="2609516"/>
            <a:ext cx="326572" cy="550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449977" y="3113186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</a:t>
            </a:r>
            <a:r>
              <a:rPr lang="en-US" dirty="0" smtClean="0"/>
              <a:t>Constant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87337" y="3120495"/>
            <a:ext cx="113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</a:t>
            </a:r>
            <a:r>
              <a:rPr lang="en-US" dirty="0"/>
              <a:t>Constants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77378" y="3060776"/>
            <a:ext cx="1300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of </a:t>
            </a:r>
            <a:r>
              <a:rPr lang="en-US" dirty="0"/>
              <a:t>Products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16537" y="3060776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Constant Matrix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52955" y="3075497"/>
            <a:ext cx="107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 </a:t>
            </a:r>
            <a:r>
              <a:rPr lang="en-US" dirty="0" smtClean="0"/>
              <a:t>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41251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The </a:t>
                </a:r>
                <a:r>
                  <a:rPr lang="en-IN" dirty="0"/>
                  <a:t>lower bounds are </a:t>
                </a:r>
                <a:r>
                  <a:rPr lang="en-IN" dirty="0" smtClean="0"/>
                  <a:t>denoted as </a:t>
                </a:r>
                <a:r>
                  <a:rPr lang="en-IN" dirty="0" smtClean="0"/>
                  <a:t>A</a:t>
                </a:r>
                <a:r>
                  <a:rPr lang="en-IN" baseline="-25000" dirty="0" smtClean="0"/>
                  <a:t>LB</a:t>
                </a:r>
                <a:r>
                  <a:rPr lang="en-IN" dirty="0" smtClean="0"/>
                  <a:t> and D</a:t>
                </a:r>
                <a:r>
                  <a:rPr lang="en-IN" baseline="-25000" dirty="0" smtClean="0"/>
                  <a:t>LB</a:t>
                </a:r>
                <a:r>
                  <a:rPr lang="en-IN" dirty="0" smtClean="0"/>
                  <a:t> for </a:t>
                </a:r>
                <a:r>
                  <a:rPr lang="en-IN" dirty="0"/>
                  <a:t>adder cost and adder </a:t>
                </a:r>
                <a:r>
                  <a:rPr lang="en-IN" dirty="0" smtClean="0"/>
                  <a:t>depth </a:t>
                </a:r>
                <a:r>
                  <a:rPr lang="en-IN" dirty="0" smtClean="0"/>
                  <a:t>, </a:t>
                </a:r>
                <a:r>
                  <a:rPr lang="en-IN" dirty="0" smtClean="0"/>
                  <a:t>respectively. An </a:t>
                </a:r>
                <a:r>
                  <a:rPr lang="en-IN" dirty="0"/>
                  <a:t>integer coefficient can be represented </a:t>
                </a:r>
                <a:r>
                  <a:rPr lang="en-IN" dirty="0" smtClean="0"/>
                  <a:t>using </a:t>
                </a:r>
                <a:r>
                  <a:rPr lang="en-IN" dirty="0"/>
                  <a:t>a </a:t>
                </a:r>
                <a:r>
                  <a:rPr lang="en-IN" dirty="0" smtClean="0"/>
                  <a:t>B–digit </a:t>
                </a:r>
                <a:r>
                  <a:rPr lang="en-IN" dirty="0" smtClean="0"/>
                  <a:t>r</a:t>
                </a:r>
                <a:r>
                  <a:rPr lang="en-US" dirty="0" smtClean="0"/>
                  <a:t>adix-2 </a:t>
                </a:r>
                <a:r>
                  <a:rPr lang="en-US" dirty="0"/>
                  <a:t>signed-digit representation </a:t>
                </a:r>
                <a:r>
                  <a:rPr lang="en-US" dirty="0" smtClean="0"/>
                  <a:t>as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C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dirty="0" smtClean="0"/>
                  <a:t> 2</a:t>
                </a:r>
                <a:r>
                  <a:rPr lang="en-US" baseline="30000" dirty="0" smtClean="0"/>
                  <a:t>k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  {-1,0,1}.</a:t>
                </a:r>
                <a:r>
                  <a:rPr lang="en-IN" dirty="0"/>
                  <a:t> A representation with a </a:t>
                </a:r>
                <a:r>
                  <a:rPr lang="en-IN" dirty="0" smtClean="0"/>
                  <a:t>minimum number </a:t>
                </a:r>
                <a:r>
                  <a:rPr lang="en-IN" dirty="0"/>
                  <a:t>of nonzero digits, , is called a minimum </a:t>
                </a:r>
                <a:r>
                  <a:rPr lang="en-IN" dirty="0" smtClean="0"/>
                  <a:t>signed-digit </a:t>
                </a:r>
                <a:r>
                  <a:rPr lang="en-US" dirty="0" smtClean="0"/>
                  <a:t>(MSD</a:t>
                </a:r>
                <a:r>
                  <a:rPr lang="en-US" dirty="0"/>
                  <a:t>) </a:t>
                </a:r>
                <a:r>
                  <a:rPr lang="en-US" dirty="0" smtClean="0"/>
                  <a:t>representation. We </a:t>
                </a:r>
                <a:r>
                  <a:rPr lang="en-IN" dirty="0"/>
                  <a:t>denote the minimum number of nonzero digits </a:t>
                </a:r>
                <a:r>
                  <a:rPr lang="en-IN" dirty="0" smtClean="0"/>
                  <a:t>for C as 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aseline="30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4125187"/>
              </a:xfrm>
              <a:blipFill>
                <a:blip r:embed="rId2"/>
                <a:stretch>
                  <a:fillRect l="-923" t="-148" r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5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2758"/>
            <a:ext cx="9905998" cy="909836"/>
          </a:xfrm>
        </p:spPr>
        <p:txBody>
          <a:bodyPr/>
          <a:lstStyle/>
          <a:p>
            <a:r>
              <a:rPr lang="en-US" dirty="0" smtClean="0"/>
              <a:t>Single Constant multiplication(SCM)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3265713"/>
            <a:ext cx="9905999" cy="28912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Binary Multiplication: </a:t>
            </a:r>
            <a:r>
              <a:rPr lang="en-IN" dirty="0" smtClean="0"/>
              <a:t>The </a:t>
            </a:r>
            <a:r>
              <a:rPr lang="en-IN" dirty="0"/>
              <a:t>straightforward method for decomposing the multiplication into adds </a:t>
            </a:r>
            <a:r>
              <a:rPr lang="en-IN" dirty="0" smtClean="0"/>
              <a:t>and shifts </a:t>
            </a:r>
            <a:r>
              <a:rPr lang="en-IN" dirty="0"/>
              <a:t>translates 1’s in the binary representation of the constant t into shifts, </a:t>
            </a:r>
            <a:r>
              <a:rPr lang="en-IN" dirty="0" smtClean="0"/>
              <a:t>and adds </a:t>
            </a:r>
            <a:r>
              <a:rPr lang="en-IN" dirty="0"/>
              <a:t>up the shifted inputs. </a:t>
            </a:r>
            <a:r>
              <a:rPr lang="en-IN" dirty="0" smtClean="0"/>
              <a:t>For </a:t>
            </a:r>
            <a:r>
              <a:rPr lang="en-IN" dirty="0"/>
              <a:t>example</a:t>
            </a:r>
            <a:r>
              <a:rPr lang="en-IN" dirty="0" smtClean="0"/>
              <a:t>,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for </a:t>
            </a:r>
            <a:r>
              <a:rPr lang="en-IN" dirty="0"/>
              <a:t>t = </a:t>
            </a:r>
            <a:r>
              <a:rPr lang="en-IN" dirty="0" smtClean="0"/>
              <a:t>71,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US" dirty="0" smtClean="0"/>
              <a:t>71x </a:t>
            </a:r>
            <a:r>
              <a:rPr lang="en-US" dirty="0"/>
              <a:t>= </a:t>
            </a:r>
            <a:r>
              <a:rPr lang="en-US" dirty="0" smtClean="0"/>
              <a:t>1000111</a:t>
            </a:r>
            <a:r>
              <a:rPr lang="en-US" baseline="-25000" dirty="0" smtClean="0"/>
              <a:t>2</a:t>
            </a:r>
            <a:r>
              <a:rPr lang="en-US" dirty="0" smtClean="0"/>
              <a:t>x </a:t>
            </a:r>
            <a:r>
              <a:rPr lang="en-US" dirty="0"/>
              <a:t>= x ≪ 6 </a:t>
            </a:r>
            <a:r>
              <a:rPr lang="en-US" dirty="0" smtClean="0"/>
              <a:t> +  </a:t>
            </a:r>
            <a:r>
              <a:rPr lang="en-US" dirty="0"/>
              <a:t>x ≪ 2 </a:t>
            </a:r>
            <a:r>
              <a:rPr lang="en-US" dirty="0" smtClean="0"/>
              <a:t> +  x </a:t>
            </a:r>
            <a:r>
              <a:rPr lang="en-US" dirty="0"/>
              <a:t>≪ </a:t>
            </a:r>
            <a:r>
              <a:rPr lang="en-US" dirty="0" smtClean="0"/>
              <a:t>1  </a:t>
            </a:r>
            <a:r>
              <a:rPr lang="en-US" dirty="0"/>
              <a:t>+ </a:t>
            </a:r>
            <a:r>
              <a:rPr lang="en-US" dirty="0" smtClean="0"/>
              <a:t> x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IN" dirty="0" smtClean="0"/>
              <a:t>which </a:t>
            </a:r>
            <a:r>
              <a:rPr lang="en-IN" dirty="0"/>
              <a:t>requires 3 adds.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604" y="1264177"/>
            <a:ext cx="3321369" cy="790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06286" y="2299063"/>
            <a:ext cx="8908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Where [x] </a:t>
            </a:r>
            <a:r>
              <a:rPr lang="en-IN" sz="2000" dirty="0"/>
              <a:t>denotes the smallest integer number equal to or </a:t>
            </a:r>
            <a:r>
              <a:rPr lang="en-IN" sz="2000" dirty="0" smtClean="0"/>
              <a:t>larger </a:t>
            </a:r>
            <a:r>
              <a:rPr lang="en-US" sz="2000" dirty="0" smtClean="0"/>
              <a:t>than </a:t>
            </a:r>
            <a:r>
              <a:rPr lang="en-US" sz="2000" dirty="0" smtClean="0"/>
              <a:t>x.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115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475" y="613955"/>
            <a:ext cx="9905999" cy="265175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CSD Representation: </a:t>
            </a:r>
            <a:r>
              <a:rPr lang="en-IN" dirty="0" smtClean="0"/>
              <a:t>A </a:t>
            </a:r>
            <a:r>
              <a:rPr lang="en-IN" dirty="0"/>
              <a:t>better digit-based method decomposes into both adds and subtracts by </a:t>
            </a:r>
            <a:r>
              <a:rPr lang="en-IN" dirty="0" smtClean="0"/>
              <a:t>recoding the </a:t>
            </a:r>
            <a:r>
              <a:rPr lang="en-IN" dirty="0"/>
              <a:t>number into the canonical signed digit (CSD) representation [</a:t>
            </a:r>
            <a:r>
              <a:rPr lang="en-IN" dirty="0" err="1" smtClean="0"/>
              <a:t>Avizienis</a:t>
            </a:r>
            <a:r>
              <a:rPr lang="en-IN" dirty="0"/>
              <a:t> </a:t>
            </a:r>
            <a:r>
              <a:rPr lang="en-IN" dirty="0" smtClean="0"/>
              <a:t>1961</a:t>
            </a:r>
            <a:r>
              <a:rPr lang="en-IN" dirty="0"/>
              <a:t>], which allows negative digits </a:t>
            </a:r>
            <a:r>
              <a:rPr lang="en-IN" dirty="0" smtClean="0"/>
              <a:t>1’. </a:t>
            </a:r>
            <a:r>
              <a:rPr lang="en-IN" dirty="0"/>
              <a:t>Using CSD, the previous example can </a:t>
            </a:r>
            <a:r>
              <a:rPr lang="en-IN" dirty="0" smtClean="0"/>
              <a:t>be improved </a:t>
            </a:r>
            <a:r>
              <a:rPr lang="en-IN" dirty="0"/>
              <a:t>to use only 2 add/subtract operations: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/>
              <a:t>1000111</a:t>
            </a:r>
            <a:r>
              <a:rPr lang="en-US" baseline="-25000" dirty="0" smtClean="0"/>
              <a:t>2</a:t>
            </a: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smtClean="0"/>
              <a:t>1001001’</a:t>
            </a:r>
            <a:r>
              <a:rPr lang="en-US" baseline="-25000" dirty="0" smtClean="0"/>
              <a:t>CSD</a:t>
            </a:r>
            <a:r>
              <a:rPr lang="en-US" dirty="0" smtClean="0"/>
              <a:t>x </a:t>
            </a:r>
            <a:r>
              <a:rPr lang="en-US" dirty="0"/>
              <a:t>= x ≪ </a:t>
            </a:r>
            <a:r>
              <a:rPr lang="en-US" dirty="0" smtClean="0"/>
              <a:t>6  </a:t>
            </a:r>
            <a:r>
              <a:rPr lang="en-US" dirty="0"/>
              <a:t>+ </a:t>
            </a:r>
            <a:r>
              <a:rPr lang="en-US" dirty="0" smtClean="0"/>
              <a:t> x </a:t>
            </a:r>
            <a:r>
              <a:rPr lang="en-US" dirty="0"/>
              <a:t>≪ </a:t>
            </a:r>
            <a:r>
              <a:rPr lang="en-US" dirty="0" smtClean="0"/>
              <a:t>3  </a:t>
            </a:r>
            <a:r>
              <a:rPr lang="en-US" dirty="0"/>
              <a:t>− </a:t>
            </a:r>
            <a:r>
              <a:rPr lang="en-US" dirty="0" smtClean="0"/>
              <a:t> 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9978" y="3383280"/>
            <a:ext cx="88696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Graph Representation of </a:t>
            </a:r>
            <a:r>
              <a:rPr lang="en-US" sz="2400" b="1" dirty="0" smtClean="0"/>
              <a:t>Multiplication </a:t>
            </a:r>
            <a:r>
              <a:rPr lang="en-IN" sz="2000" dirty="0" smtClean="0"/>
              <a:t>: Multiplication </a:t>
            </a:r>
            <a:r>
              <a:rPr lang="en-IN" sz="2000" dirty="0"/>
              <a:t>by a constant integer can </a:t>
            </a:r>
            <a:r>
              <a:rPr lang="en-IN" sz="2000" dirty="0" smtClean="0"/>
              <a:t>be described </a:t>
            </a:r>
            <a:r>
              <a:rPr lang="en-IN" sz="2000" dirty="0"/>
              <a:t>in terms of a graph as follows. There </a:t>
            </a:r>
            <a:r>
              <a:rPr lang="en-IN" sz="2000" dirty="0" smtClean="0"/>
              <a:t>is</a:t>
            </a:r>
            <a:r>
              <a:rPr lang="en-IN" sz="2000" dirty="0"/>
              <a:t> </a:t>
            </a:r>
            <a:r>
              <a:rPr lang="en-IN" sz="2000" dirty="0" smtClean="0"/>
              <a:t>an </a:t>
            </a:r>
            <a:r>
              <a:rPr lang="en-IN" sz="2000" dirty="0"/>
              <a:t>initial vertex of the graph, which can </a:t>
            </a:r>
            <a:r>
              <a:rPr lang="en-IN" sz="2000" dirty="0" smtClean="0"/>
              <a:t>nominally be </a:t>
            </a:r>
            <a:r>
              <a:rPr lang="en-IN" sz="2000" dirty="0"/>
              <a:t>assigned the value 1. There is a terminal </a:t>
            </a:r>
            <a:r>
              <a:rPr lang="en-IN" sz="2000" dirty="0" smtClean="0"/>
              <a:t>vertex of </a:t>
            </a:r>
            <a:r>
              <a:rPr lang="en-IN" sz="2000" dirty="0"/>
              <a:t>the graph, which is assigned the value of </a:t>
            </a:r>
            <a:r>
              <a:rPr lang="en-IN" sz="2000" dirty="0" smtClean="0"/>
              <a:t>the multiplier </a:t>
            </a:r>
            <a:r>
              <a:rPr lang="en-IN" sz="2000" dirty="0"/>
              <a:t>being designed. The multiplicand can </a:t>
            </a:r>
            <a:r>
              <a:rPr lang="en-IN" sz="2000" dirty="0" smtClean="0"/>
              <a:t>be considered </a:t>
            </a:r>
            <a:r>
              <a:rPr lang="en-IN" sz="2000" dirty="0"/>
              <a:t>as being input to the initial vertex. </a:t>
            </a:r>
            <a:r>
              <a:rPr lang="en-IN" sz="2000" dirty="0" smtClean="0"/>
              <a:t>The product </a:t>
            </a:r>
            <a:r>
              <a:rPr lang="en-IN" sz="2000" dirty="0"/>
              <a:t>is output from the terminal vertex. </a:t>
            </a:r>
            <a:r>
              <a:rPr lang="en-IN" sz="2000" dirty="0" smtClean="0"/>
              <a:t>Each vertex </a:t>
            </a:r>
            <a:r>
              <a:rPr lang="en-IN" sz="2000" dirty="0"/>
              <a:t>of the graph except the initial </a:t>
            </a:r>
            <a:r>
              <a:rPr lang="en-IN" sz="2000" dirty="0" smtClean="0"/>
              <a:t>vertex represents </a:t>
            </a:r>
            <a:r>
              <a:rPr lang="en-IN" sz="2000" dirty="0"/>
              <a:t>an adder, which has two inputs, </a:t>
            </a:r>
            <a:r>
              <a:rPr lang="en-IN" sz="2000" dirty="0" smtClean="0"/>
              <a:t>and can </a:t>
            </a:r>
            <a:r>
              <a:rPr lang="en-IN" sz="2000" dirty="0"/>
              <a:t>have any number of outputs. Each edge of </a:t>
            </a:r>
            <a:r>
              <a:rPr lang="en-IN" sz="2000" dirty="0" smtClean="0"/>
              <a:t>the graph </a:t>
            </a:r>
            <a:r>
              <a:rPr lang="en-IN" sz="2000" dirty="0"/>
              <a:t>can be assigned a value of ( +</a:t>
            </a:r>
            <a:r>
              <a:rPr lang="en-IN" sz="2000" dirty="0" smtClean="0"/>
              <a:t>- </a:t>
            </a:r>
            <a:r>
              <a:rPr lang="en-IN" sz="2000" dirty="0"/>
              <a:t>1, 2, 4, 8,... </a:t>
            </a:r>
            <a:r>
              <a:rPr lang="en-IN" sz="2000" dirty="0" smtClean="0"/>
              <a:t>), representing </a:t>
            </a:r>
            <a:r>
              <a:rPr lang="en-IN" sz="2000" dirty="0"/>
              <a:t>multiplication of the value of </a:t>
            </a:r>
            <a:r>
              <a:rPr lang="en-IN" sz="2000" dirty="0" smtClean="0"/>
              <a:t>the initial </a:t>
            </a:r>
            <a:r>
              <a:rPr lang="en-IN" sz="2000" dirty="0"/>
              <a:t>vertex of that edge by a value which can </a:t>
            </a:r>
            <a:r>
              <a:rPr lang="en-IN" sz="2000" dirty="0" smtClean="0"/>
              <a:t>be implemented </a:t>
            </a:r>
            <a:r>
              <a:rPr lang="en-IN" sz="2000" dirty="0"/>
              <a:t>as a binary </a:t>
            </a:r>
            <a:r>
              <a:rPr lang="en-IN" sz="2000" dirty="0" smtClean="0"/>
              <a:t>shift.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73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344092"/>
            <a:ext cx="10482943" cy="3148147"/>
          </a:xfrm>
        </p:spPr>
        <p:txBody>
          <a:bodyPr>
            <a:normAutofit fontScale="25000" lnSpcReduction="20000"/>
          </a:bodyPr>
          <a:lstStyle/>
          <a:p>
            <a:r>
              <a:rPr lang="en-IN" sz="9600" b="1" dirty="0"/>
              <a:t>The Bull and </a:t>
            </a:r>
            <a:r>
              <a:rPr lang="en-IN" sz="9600" b="1" dirty="0" err="1"/>
              <a:t>Horrocks</a:t>
            </a:r>
            <a:r>
              <a:rPr lang="en-IN" sz="9600" b="1" dirty="0"/>
              <a:t> Algorithm </a:t>
            </a:r>
            <a:r>
              <a:rPr lang="en-IN" sz="9600" b="1" dirty="0" smtClean="0"/>
              <a:t>modified : </a:t>
            </a:r>
            <a:r>
              <a:rPr lang="en-US" sz="9600" dirty="0" smtClean="0"/>
              <a:t>The </a:t>
            </a:r>
            <a:r>
              <a:rPr lang="en-US" sz="9600" dirty="0"/>
              <a:t>basis of the </a:t>
            </a:r>
            <a:r>
              <a:rPr lang="en-IN" sz="9600" dirty="0"/>
              <a:t>algorithm is that it starts with the input ("1")vertex, and takes all pairwise sums of powers-of </a:t>
            </a:r>
            <a:r>
              <a:rPr lang="en-IN" sz="9600" dirty="0" smtClean="0"/>
              <a:t>two multiples </a:t>
            </a:r>
            <a:r>
              <a:rPr lang="en-IN" sz="9600" dirty="0"/>
              <a:t>of that vertex. The sum closest to the required multiplier value is added to the graph as a vertex. This process is repeated, using powers </a:t>
            </a:r>
            <a:r>
              <a:rPr lang="en-IN" sz="9600" dirty="0" smtClean="0"/>
              <a:t>of- two </a:t>
            </a:r>
            <a:r>
              <a:rPr lang="en-IN" sz="9600" dirty="0"/>
              <a:t>multiples of all vertices in the graph, until the multiplier value is added to the graph.  </a:t>
            </a:r>
            <a:endParaRPr lang="en-IN" sz="9600" dirty="0" smtClean="0"/>
          </a:p>
          <a:p>
            <a:r>
              <a:rPr lang="en-US" sz="9600" b="1" dirty="0"/>
              <a:t>The Bernstein Algorithm</a:t>
            </a:r>
            <a:r>
              <a:rPr lang="en-IN" sz="9600" b="1" dirty="0" smtClean="0"/>
              <a:t> and </a:t>
            </a:r>
            <a:r>
              <a:rPr lang="en-US" sz="9600" dirty="0" smtClean="0"/>
              <a:t>The </a:t>
            </a:r>
            <a:r>
              <a:rPr lang="en-US" sz="9600" dirty="0"/>
              <a:t>n-dimensional Reduced </a:t>
            </a:r>
            <a:r>
              <a:rPr lang="en-US" sz="9600" dirty="0" smtClean="0"/>
              <a:t>Adder Graph </a:t>
            </a:r>
            <a:r>
              <a:rPr lang="en-US" sz="9600" dirty="0"/>
              <a:t>(RAG-n) Algorithm</a:t>
            </a:r>
            <a:r>
              <a:rPr lang="en-IN" sz="9600" b="1" dirty="0" smtClean="0"/>
              <a:t> </a:t>
            </a:r>
            <a:r>
              <a:rPr lang="en-IN" sz="9600" b="1" dirty="0" smtClean="0"/>
              <a:t>are</a:t>
            </a:r>
            <a:r>
              <a:rPr lang="en-IN" sz="9600" b="1" dirty="0" smtClean="0"/>
              <a:t> </a:t>
            </a:r>
            <a:r>
              <a:rPr lang="en-IN" sz="9600" b="1" dirty="0" smtClean="0"/>
              <a:t>also used.                                                                                                          </a:t>
            </a:r>
            <a:endParaRPr lang="en-US" sz="9600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41" t="14773" r="31889" b="14575"/>
          <a:stretch/>
        </p:blipFill>
        <p:spPr>
          <a:xfrm>
            <a:off x="920932" y="434531"/>
            <a:ext cx="4141693" cy="2628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812" y="209003"/>
            <a:ext cx="5736131" cy="307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8194"/>
            <a:ext cx="9905998" cy="953589"/>
          </a:xfrm>
        </p:spPr>
        <p:txBody>
          <a:bodyPr/>
          <a:lstStyle/>
          <a:p>
            <a:r>
              <a:rPr lang="en-US" dirty="0"/>
              <a:t>Multiple Constant Multiplication (MCM)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972" y="1201783"/>
            <a:ext cx="9905999" cy="241662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An extension of SCM is the problem of multiplying a variable x by several </a:t>
            </a:r>
            <a:r>
              <a:rPr lang="en-IN" dirty="0" smtClean="0"/>
              <a:t>constants             </a:t>
            </a:r>
            <a:r>
              <a:rPr lang="en-IN" dirty="0" smtClean="0"/>
              <a:t>t1</a:t>
            </a:r>
            <a:r>
              <a:rPr lang="en-IN" dirty="0"/>
              <a:t>, . . . , </a:t>
            </a:r>
            <a:r>
              <a:rPr lang="en-IN" dirty="0" err="1"/>
              <a:t>tn</a:t>
            </a:r>
            <a:r>
              <a:rPr lang="en-IN" dirty="0"/>
              <a:t> in parallel in a so-called </a:t>
            </a:r>
            <a:r>
              <a:rPr lang="en-IN" dirty="0" smtClean="0"/>
              <a:t>multiplier in the given figure. Since intermediate </a:t>
            </a:r>
            <a:r>
              <a:rPr lang="en-IN" dirty="0"/>
              <a:t>results of the constant decompositions may be shared, a multiple </a:t>
            </a:r>
            <a:r>
              <a:rPr lang="en-IN" dirty="0" smtClean="0"/>
              <a:t>constant multiplier </a:t>
            </a:r>
            <a:r>
              <a:rPr lang="en-IN" dirty="0"/>
              <a:t>block may be decomposed into fewer operations than the sum </a:t>
            </a:r>
            <a:r>
              <a:rPr lang="en-IN" dirty="0" smtClean="0"/>
              <a:t>of the </a:t>
            </a:r>
            <a:r>
              <a:rPr lang="en-IN" dirty="0"/>
              <a:t>single constant decompositions’ operation counts. The problem of finding </a:t>
            </a:r>
            <a:r>
              <a:rPr lang="en-IN" dirty="0" smtClean="0"/>
              <a:t>the decomposition </a:t>
            </a:r>
            <a:r>
              <a:rPr lang="en-IN" dirty="0"/>
              <a:t>with the fewest operations is known as Multiple Constant </a:t>
            </a:r>
            <a:r>
              <a:rPr lang="en-IN" dirty="0" err="1" smtClean="0"/>
              <a:t>Multipli</a:t>
            </a:r>
            <a:r>
              <a:rPr lang="en-US" dirty="0" smtClean="0"/>
              <a:t>cation </a:t>
            </a:r>
            <a:r>
              <a:rPr lang="en-US" dirty="0"/>
              <a:t>(MCM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IN" dirty="0" smtClean="0"/>
              <a:t>   An </a:t>
            </a:r>
            <a:r>
              <a:rPr lang="en-IN" dirty="0"/>
              <a:t>initial lower bound is </a:t>
            </a:r>
            <a:r>
              <a:rPr lang="en-IN" dirty="0" smtClean="0"/>
              <a:t>now: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573" y="3618411"/>
            <a:ext cx="6247032" cy="819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48" y="4572000"/>
            <a:ext cx="6144482" cy="206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1170</Words>
  <Application>Microsoft Office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Cambria Math</vt:lpstr>
      <vt:lpstr>Rockwell</vt:lpstr>
      <vt:lpstr>Tahoma</vt:lpstr>
      <vt:lpstr>Trebuchet MS</vt:lpstr>
      <vt:lpstr>Tw Cen MT</vt:lpstr>
      <vt:lpstr>Circuit</vt:lpstr>
      <vt:lpstr>Lower Bounds for Constant Multiplication Problems</vt:lpstr>
      <vt:lpstr>The Problem</vt:lpstr>
      <vt:lpstr>Background Information</vt:lpstr>
      <vt:lpstr>LOWER BOUNDS ON THE NUMBER OF ADDERS </vt:lpstr>
      <vt:lpstr>Representation</vt:lpstr>
      <vt:lpstr>Single Constant multiplication(SCM)</vt:lpstr>
      <vt:lpstr>PowerPoint Presentation</vt:lpstr>
      <vt:lpstr>PowerPoint Presentation</vt:lpstr>
      <vt:lpstr>Multiple Constant Multiplication (MCM)</vt:lpstr>
      <vt:lpstr>PowerPoint Presentation</vt:lpstr>
      <vt:lpstr>PowerPoint Presentation</vt:lpstr>
      <vt:lpstr>PowerPoint Presentation</vt:lpstr>
      <vt:lpstr>Sum of product MULTIPLICATION</vt:lpstr>
      <vt:lpstr>Matrix multiplication</vt:lpstr>
      <vt:lpstr>PowerPoint Presentation</vt:lpstr>
      <vt:lpstr>FIR FILter multiplication</vt:lpstr>
      <vt:lpstr>Lower bound of adder depth</vt:lpstr>
      <vt:lpstr>PowerPoint Presentation</vt:lpstr>
      <vt:lpstr>Results: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2018-11-16T15:19:55Z</dcterms:created>
  <dcterms:modified xsi:type="dcterms:W3CDTF">2018-11-16T22:28:52Z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