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Actor" panose="020B0604020202020204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gRMYTw5cyV26TLZJGFxMVPo2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08b7c501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208b7c5016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208b7c5016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08b7c501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208b7c5016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208b7c5016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08b7c501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08b7c5016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208b7c5016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08b7c5016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208b7c501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08b7c50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08b7c5016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208b7c5016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8" name="Google Shape;3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9"/>
          <p:cNvSpPr txBox="1">
            <a:spLocks noGrp="1"/>
          </p:cNvSpPr>
          <p:nvPr>
            <p:ph type="body" idx="1"/>
          </p:nvPr>
        </p:nvSpPr>
        <p:spPr>
          <a:xfrm>
            <a:off x="838200" y="1134208"/>
            <a:ext cx="10515600" cy="504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owupcr.com/blog-analisis-datos/hashtags/Correlaci%C3%B3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524000" y="3270585"/>
            <a:ext cx="9144000" cy="125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AR" sz="3200"/>
              <a:t>Módulo 3. Análisis Exploratorio de Datos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6890952" y="5151250"/>
            <a:ext cx="460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Docente: 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Dra. 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Sonia I. Mariño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Lic. Lucia del Valle Ledezma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Lic. Rafael </a:t>
            </a:r>
            <a:r>
              <a:rPr lang="es-A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Perez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58333" y="1794524"/>
            <a:ext cx="61908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Diplomatura Universitaria en Ciencia de Datos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832" y="520221"/>
            <a:ext cx="9715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105042" y="2163856"/>
            <a:ext cx="6097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https://exa.unne.edu.ar/diplomatura/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8b7c5016_0_121"/>
          <p:cNvSpPr txBox="1">
            <a:spLocks noGrp="1"/>
          </p:cNvSpPr>
          <p:nvPr>
            <p:ph type="title"/>
          </p:nvPr>
        </p:nvSpPr>
        <p:spPr>
          <a:xfrm>
            <a:off x="838200" y="93276"/>
            <a:ext cx="105156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</a:t>
            </a:r>
            <a:r>
              <a:rPr lang="es-A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s-AR" sz="28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ivariado – </a:t>
            </a:r>
            <a:br>
              <a:rPr lang="es-AR" sz="28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28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208b7c5016_0_121"/>
          <p:cNvSpPr/>
          <p:nvPr/>
        </p:nvSpPr>
        <p:spPr>
          <a:xfrm>
            <a:off x="5924975" y="172900"/>
            <a:ext cx="60951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Creating a histogram</a:t>
            </a:r>
            <a:endParaRPr sz="18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plt.hist(df[</a:t>
            </a:r>
            <a:r>
              <a:rPr lang="es-AR" sz="18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'bill_length_mm'</a:t>
            </a:r>
            <a:r>
              <a:rPr lang="es-AR" sz="1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es-AR" sz="18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'distribucion de la variable  bill length de archivo Penguin '</a:t>
            </a:r>
            <a:r>
              <a:rPr lang="es-AR" sz="1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8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208b7c5016_0_121" descr="https://juncotic.com/wp-content/uploads/2023/07/3-h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208b7c5016_0_121"/>
          <p:cNvSpPr/>
          <p:nvPr/>
        </p:nvSpPr>
        <p:spPr>
          <a:xfrm>
            <a:off x="838200" y="906372"/>
            <a:ext cx="5078400" cy="4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rgbClr val="05192D"/>
                </a:solidFill>
                <a:highlight>
                  <a:srgbClr val="FFFFFF"/>
                </a:highlight>
              </a:rPr>
              <a:t>Histograma </a:t>
            </a:r>
            <a:endParaRPr sz="1800" b="1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Char char="-"/>
            </a:pPr>
            <a:r>
              <a:rPr lang="es-AR" sz="1800">
                <a:solidFill>
                  <a:srgbClr val="05192D"/>
                </a:solidFill>
                <a:highlight>
                  <a:srgbClr val="FFFFFF"/>
                </a:highlight>
              </a:rPr>
              <a:t>Representa la distribución de frecuencias de los valores de una variable numérica.</a:t>
            </a:r>
            <a:endParaRPr sz="18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Char char="-"/>
            </a:pPr>
            <a:r>
              <a:rPr lang="es-AR" sz="1800">
                <a:solidFill>
                  <a:srgbClr val="05192D"/>
                </a:solidFill>
                <a:highlight>
                  <a:srgbClr val="FFFFFF"/>
                </a:highlight>
              </a:rPr>
              <a:t>Divide los datos en grupos de rangos de valores o bins</a:t>
            </a:r>
            <a:endParaRPr sz="18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Char char="-"/>
            </a:pPr>
            <a:r>
              <a:rPr lang="es-AR" sz="1800">
                <a:solidFill>
                  <a:srgbClr val="05192D"/>
                </a:solidFill>
                <a:highlight>
                  <a:srgbClr val="FFFFFF"/>
                </a:highlight>
              </a:rPr>
              <a:t>Bin, tiene una altura proporcional al valor de su recuento</a:t>
            </a:r>
            <a:endParaRPr sz="18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Char char="-"/>
            </a:pPr>
            <a:r>
              <a:rPr lang="es-AR" sz="1800">
                <a:solidFill>
                  <a:srgbClr val="05192D"/>
                </a:solidFill>
                <a:highlight>
                  <a:srgbClr val="FFFFFF"/>
                </a:highlight>
              </a:rPr>
              <a:t>Desventaja, no muestra valores atípicos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2" name="Google Shape;172;g2208b7c5016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91" y="2418875"/>
            <a:ext cx="4764860" cy="38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838200" y="93276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/>
              <a:t>EDA univariado - Visualización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body" idx="1"/>
          </p:nvPr>
        </p:nvSpPr>
        <p:spPr>
          <a:xfrm>
            <a:off x="895865" y="800530"/>
            <a:ext cx="5521411" cy="504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s-AR" sz="16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Gráfico de barras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850491" y="1323062"/>
            <a:ext cx="5245509" cy="41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categóricas y numéricas discretas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variables numéricas discretas con pocos valores (número de hijos, otros).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representación visual clara y precisa.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tantas barras como categorías tiene la variable,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altura de cada barra es proporcional a la frecuencia o porcentaje de casos en cada clase.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a los gráficos de sectores.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i="1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BIVARIADO / MULTIVARIADO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Arial"/>
              <a:buChar char="•"/>
            </a:pPr>
            <a:r>
              <a:rPr lang="es-AR" sz="16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comparar categorías diferentes entre sí. 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9747983" y="6385009"/>
            <a:ext cx="18341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Balanceo de clases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4071" y="2675752"/>
            <a:ext cx="5239343" cy="338729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6725346" y="437279"/>
            <a:ext cx="50480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Gráfico de barras</a:t>
            </a:r>
            <a:endParaRPr sz="1200" b="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</a:t>
            </a:r>
            <a:r>
              <a:rPr lang="es-AR" sz="1200" b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AR" sz="1200" b="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sns.countplot(x=</a:t>
            </a:r>
            <a:r>
              <a:rPr lang="es-AR" sz="1200" b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'species'</a:t>
            </a: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data=df)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es-AR" sz="1200" b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'Cantidad de Pingüinos por Especie'</a:t>
            </a: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es-AR" sz="1200" b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'Especie'</a:t>
            </a: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es-AR" sz="1200" b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'Cantidad'</a:t>
            </a: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/>
              <a:t>EDA univariado - Visualización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1"/>
          </p:nvPr>
        </p:nvSpPr>
        <p:spPr>
          <a:xfrm>
            <a:off x="838200" y="1134199"/>
            <a:ext cx="10515600" cy="5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s-AR" sz="2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Boxplots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 discretas y continuas.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 la distribución de los datos,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detectar valores outliers o atípicos y comprender las tendencias centrales.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Contiene: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percentiles: la barras superior e inferior corresponden a los percentiles 75 y 25,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mediana, línea en medio de la caja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bigotes –whiskers- o líneas fuera de la caja, equivale al percentil 75 o 25 por 1.5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rango intercuartil, diferencia entre el primer cuartil (Q1) y el tercer cuartil (Q3) de un conjunto de datos.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valores mínimos (LI) y máximo (LS)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valores </a:t>
            </a:r>
            <a:r>
              <a:rPr lang="es-AR" sz="18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atípicos</a:t>
            </a:r>
            <a:r>
              <a:rPr lang="es-A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son aquellos menores a Min (LI) y mayores a Max (LS).</a:t>
            </a:r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2616" y="844697"/>
            <a:ext cx="5167401" cy="193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50" y="176575"/>
            <a:ext cx="6838574" cy="69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975" y="2355724"/>
            <a:ext cx="6743150" cy="43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AR"/>
              <a:t>EDA - Visualización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968251" y="1226418"/>
            <a:ext cx="748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sns.boxplot(x=</a:t>
            </a:r>
            <a:r>
              <a:rPr lang="es-A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"drive-wheels"</a:t>
            </a:r>
            <a:r>
              <a:rPr lang="es-AR" sz="18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 y=</a:t>
            </a:r>
            <a:r>
              <a:rPr lang="es-AR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s-AR" sz="18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 data=df)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5761" y="2924945"/>
            <a:ext cx="60293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208b7c5016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076" y="3125196"/>
            <a:ext cx="5034526" cy="377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208b7c5016_0_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2570" y="3125200"/>
            <a:ext cx="5349733" cy="401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208b7c5016_0_101"/>
          <p:cNvSpPr txBox="1">
            <a:spLocks noGrp="1"/>
          </p:cNvSpPr>
          <p:nvPr>
            <p:ph type="title"/>
          </p:nvPr>
        </p:nvSpPr>
        <p:spPr>
          <a:xfrm>
            <a:off x="838200" y="93276"/>
            <a:ext cx="105156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</a:t>
            </a:r>
            <a:r>
              <a:rPr lang="es-AR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s-AR" sz="2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ivariado – </a:t>
            </a:r>
            <a:br>
              <a:rPr lang="es-AR" sz="2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2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208b7c5016_0_101"/>
          <p:cNvSpPr/>
          <p:nvPr/>
        </p:nvSpPr>
        <p:spPr>
          <a:xfrm>
            <a:off x="5924975" y="172900"/>
            <a:ext cx="60951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valoresA = [23,22,28,32,24,28,32,15,26,22,24,24,26,28,32,41,20,39,51,18,23,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28,26,34,17]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valoresB = [23,20,30,15,10,25,30,36,20,21,20,23,34,15,14,38,34,17,38,5,34,20,21,30,10]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fig, ax = plt.subplots()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plt.hist([valoresA,valoresB])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plt.hist([valoresA,valoresB], stacked=True)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plt.savefig(«compara.png")</a:t>
            </a:r>
            <a:endParaRPr/>
          </a:p>
        </p:txBody>
      </p:sp>
      <p:sp>
        <p:nvSpPr>
          <p:cNvPr id="213" name="Google Shape;213;g2208b7c5016_0_101" descr="https://juncotic.com/wp-content/uploads/2023/07/3-h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208b7c5016_0_101"/>
          <p:cNvSpPr/>
          <p:nvPr/>
        </p:nvSpPr>
        <p:spPr>
          <a:xfrm>
            <a:off x="838191" y="906383"/>
            <a:ext cx="507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categóricas y numéricas discretas </a:t>
            </a:r>
            <a:endParaRPr sz="1600">
              <a:solidFill>
                <a:srgbClr val="18181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BIVARIADO / MULTIVARIADO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Arial"/>
              <a:buChar char="•"/>
            </a:pPr>
            <a:r>
              <a:rPr lang="es-AR" sz="16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comparar categorías diferentes entre sí. 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</a:rPr>
              <a:t>representa las cantidades en ejes verticales y horizontales, </a:t>
            </a:r>
            <a:endParaRPr sz="1600">
              <a:solidFill>
                <a:schemeClr val="dk1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altura de cada barra es proporcional a la frecuencia o porcentaje de casos en cada clase.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08b7c5016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AR" sz="2800" b="1">
                <a:latin typeface="Arial"/>
                <a:ea typeface="Arial"/>
                <a:cs typeface="Arial"/>
                <a:sym typeface="Arial"/>
              </a:rPr>
              <a:t>EDA bivariado – </a:t>
            </a:r>
            <a:br>
              <a:rPr lang="es-AR" sz="2800" b="1">
                <a:latin typeface="Arial"/>
                <a:ea typeface="Arial"/>
                <a:cs typeface="Arial"/>
                <a:sym typeface="Arial"/>
              </a:rPr>
            </a:br>
            <a:r>
              <a:rPr lang="es-AR" sz="2800" b="1">
                <a:latin typeface="Arial"/>
                <a:ea typeface="Arial"/>
                <a:cs typeface="Arial"/>
                <a:sym typeface="Arial"/>
              </a:rPr>
              <a:t>Visualización</a:t>
            </a:r>
            <a:endParaRPr/>
          </a:p>
        </p:txBody>
      </p:sp>
      <p:sp>
        <p:nvSpPr>
          <p:cNvPr id="221" name="Google Shape;221;g2208b7c5016_0_88"/>
          <p:cNvSpPr txBox="1">
            <a:spLocks noGrp="1"/>
          </p:cNvSpPr>
          <p:nvPr>
            <p:ph type="body" idx="1"/>
          </p:nvPr>
        </p:nvSpPr>
        <p:spPr>
          <a:xfrm>
            <a:off x="838200" y="1134200"/>
            <a:ext cx="5257800" cy="504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35">
                <a:solidFill>
                  <a:srgbClr val="0519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Gráfico de barras agrupadas</a:t>
            </a:r>
            <a:endParaRPr sz="1735">
              <a:solidFill>
                <a:srgbClr val="0519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35">
              <a:solidFill>
                <a:srgbClr val="0519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35">
                <a:solidFill>
                  <a:srgbClr val="0519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 gráficamente los valores numéricos de datos categóricos </a:t>
            </a:r>
            <a:endParaRPr sz="1735">
              <a:solidFill>
                <a:srgbClr val="0519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35">
                <a:solidFill>
                  <a:srgbClr val="0519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 categorías entre sí</a:t>
            </a:r>
            <a:endParaRPr sz="1735">
              <a:solidFill>
                <a:srgbClr val="0519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35">
                <a:solidFill>
                  <a:srgbClr val="0519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Categorías, se representan mediante barras rectangulares de la misma anchura </a:t>
            </a:r>
            <a:endParaRPr sz="1735">
              <a:solidFill>
                <a:srgbClr val="0519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35">
                <a:solidFill>
                  <a:srgbClr val="0519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 alturas o longitudes, son proporcionales a los valores numéricos a los que corresponden.</a:t>
            </a:r>
            <a:endParaRPr sz="1735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35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4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sns.barplot(df, x=</a:t>
            </a:r>
            <a:r>
              <a:rPr lang="es-AR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'species'</a:t>
            </a:r>
            <a:r>
              <a:rPr lang="es-AR" sz="14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y=</a:t>
            </a:r>
            <a:r>
              <a:rPr lang="es-AR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'bill_length_mm'</a:t>
            </a:r>
            <a:r>
              <a:rPr lang="es-AR" sz="14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hue=</a:t>
            </a:r>
            <a:r>
              <a:rPr lang="es-AR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'sex'</a:t>
            </a:r>
            <a:r>
              <a:rPr lang="es-AR" sz="14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4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es-AR" sz="140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'Penguin bill length por especie y sexo'</a:t>
            </a:r>
            <a:r>
              <a:rPr lang="es-AR" sz="14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4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g2208b7c5016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25" y="365113"/>
            <a:ext cx="54483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576100" y="4240200"/>
            <a:ext cx="5334900" cy="26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sz="11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s-AR" sz="11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AR" sz="11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1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sz="11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s-AR" sz="11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AR" sz="11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1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sz="11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lang="es-AR" sz="11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AR" sz="11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sz="11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</a:t>
            </a:r>
            <a:r>
              <a:rPr lang="es-AR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AR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sns.scatterplot(x=</a:t>
            </a:r>
            <a:r>
              <a:rPr lang="es-A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'bill_length_mm'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y=</a:t>
            </a:r>
            <a:r>
              <a:rPr lang="es-A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'bill_depth_mm'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hue=</a:t>
            </a:r>
            <a:r>
              <a:rPr lang="es-A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'species'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data=df)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plt.title(</a:t>
            </a:r>
            <a:r>
              <a:rPr lang="es-A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'Relación entre Longitud y Profundidad del Pico'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plt.xlabel(</a:t>
            </a:r>
            <a:r>
              <a:rPr lang="es-A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'Longitud del Pico (mm)'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plt.ylabel(</a:t>
            </a:r>
            <a:r>
              <a:rPr lang="es-A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'Profundidad del Pico (mm)'</a:t>
            </a: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plt.show()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489025" y="764875"/>
            <a:ext cx="4660800" cy="4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chemeClr val="lt1"/>
                </a:highlight>
              </a:rPr>
              <a:t>Representa la relación entre dos variables. </a:t>
            </a:r>
            <a:endParaRPr sz="1600">
              <a:solidFill>
                <a:srgbClr val="181818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chemeClr val="lt1"/>
                </a:highlight>
              </a:rPr>
              <a:t>Los puntos se dispersan en un plano cartesiano, y se identifican posibles correlaciones entre las variables.</a:t>
            </a:r>
            <a:endParaRPr sz="1600">
              <a:solidFill>
                <a:srgbClr val="181818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chemeClr val="lt1"/>
                </a:highlight>
              </a:rPr>
              <a:t>Los ejes representan las variables que se comparan</a:t>
            </a:r>
            <a:endParaRPr sz="1600">
              <a:solidFill>
                <a:srgbClr val="181818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chemeClr val="lt1"/>
                </a:highlight>
              </a:rPr>
              <a:t>cada punto trazado en el gráfico corresponde a una observación de datos específica. </a:t>
            </a:r>
            <a:endParaRPr sz="1600">
              <a:solidFill>
                <a:srgbClr val="181818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chemeClr val="lt1"/>
                </a:highlight>
              </a:rPr>
              <a:t>Escala del eje permite interpretar con precisión los datos; </a:t>
            </a:r>
            <a:endParaRPr sz="1600">
              <a:solidFill>
                <a:srgbClr val="181818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chemeClr val="lt1"/>
                </a:highlight>
              </a:rPr>
              <a:t>Línea de tendencia, representa la dirección general de los puntos de datos, y puede indicar la fuerza de la relación entre las variables</a:t>
            </a:r>
            <a:endParaRPr sz="1600">
              <a:solidFill>
                <a:srgbClr val="181818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181818"/>
                </a:solidFill>
                <a:highlight>
                  <a:schemeClr val="lt1"/>
                </a:highlight>
              </a:rPr>
              <a:t>.</a:t>
            </a:r>
            <a:endParaRPr sz="1600">
              <a:solidFill>
                <a:srgbClr val="181818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489025" y="155625"/>
            <a:ext cx="10515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bivariado - Diagrama de dispersión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675" y="622425"/>
            <a:ext cx="6304976" cy="41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2208b7c5016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4372" y="504016"/>
            <a:ext cx="6151976" cy="601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208b7c5016_0_133"/>
          <p:cNvSpPr txBox="1"/>
          <p:nvPr/>
        </p:nvSpPr>
        <p:spPr>
          <a:xfrm>
            <a:off x="335200" y="2304650"/>
            <a:ext cx="4137300" cy="4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s-AR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s-AR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lang="es-AR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Cargar el conjunto de datos "iris"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df1 = sns.load_dataset(</a:t>
            </a:r>
            <a:r>
              <a:rPr lang="es-AR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"iris"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Crear gráfico de pares para todas las variables numéricas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sns.pairplot(df1.dropna())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sns_plot = sns.pairplot(df1)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sns_plot.savefig(</a:t>
            </a:r>
            <a:r>
              <a:rPr lang="es-AR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'cross_plots_iris.png'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2208b7c5016_0_133"/>
          <p:cNvSpPr txBox="1"/>
          <p:nvPr/>
        </p:nvSpPr>
        <p:spPr>
          <a:xfrm>
            <a:off x="398050" y="927425"/>
            <a:ext cx="40116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181818"/>
                </a:solidFill>
                <a:highlight>
                  <a:schemeClr val="lt1"/>
                </a:highlight>
              </a:rPr>
              <a:t>Muestra la relación entre dos variables.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181818"/>
                </a:solidFill>
                <a:highlight>
                  <a:schemeClr val="lt1"/>
                </a:highlight>
              </a:rPr>
              <a:t>Los puntos se dispersan en un plano cartesiano, permitiendo identificar posibles correlaciones entre las variables.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38" name="Google Shape;238;g2208b7c5016_0_133"/>
          <p:cNvSpPr txBox="1">
            <a:spLocks noGrp="1"/>
          </p:cNvSpPr>
          <p:nvPr>
            <p:ph type="title"/>
          </p:nvPr>
        </p:nvSpPr>
        <p:spPr>
          <a:xfrm>
            <a:off x="489025" y="155625"/>
            <a:ext cx="10515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bivariado - Diagrama Dispersión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208b7c5016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50" y="281075"/>
            <a:ext cx="7364850" cy="64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208b7c5016_0_72"/>
          <p:cNvSpPr txBox="1"/>
          <p:nvPr/>
        </p:nvSpPr>
        <p:spPr>
          <a:xfrm>
            <a:off x="240250" y="544725"/>
            <a:ext cx="4162200" cy="1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sns.pairplot(df1.dropna())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sns_plot = sns.pairplot(df1, hue=</a:t>
            </a:r>
            <a:r>
              <a:rPr lang="es-AR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'species'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sns_plot.savefig(</a:t>
            </a:r>
            <a:r>
              <a:rPr lang="es-AR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'cross_plots_iris.png'</a:t>
            </a:r>
            <a:r>
              <a:rPr lang="es-AR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g2208b7c5016_0_72"/>
          <p:cNvSpPr txBox="1"/>
          <p:nvPr/>
        </p:nvSpPr>
        <p:spPr>
          <a:xfrm>
            <a:off x="335200" y="2723650"/>
            <a:ext cx="3466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/>
              <a:t>Pairplot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/>
              <a:t>representa la relación entre todas las combinaciones de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/>
              <a:t> variables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208b7c5016_0_72"/>
          <p:cNvSpPr txBox="1"/>
          <p:nvPr/>
        </p:nvSpPr>
        <p:spPr>
          <a:xfrm>
            <a:off x="451900" y="4412250"/>
            <a:ext cx="3233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</a:rPr>
              <a:t>ayuda a identificar las relaciones entre las diferentes variables y su impacto en el resultado.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81527" y="266168"/>
            <a:ext cx="10515600" cy="65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AR"/>
              <a:t>Proceso EDA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7338346" y="6355424"/>
            <a:ext cx="40007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lang="es-AR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Documentar las decisiones en el proceso</a:t>
            </a:r>
            <a:endParaRPr sz="1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1559982" y="882844"/>
            <a:ext cx="5390400" cy="2510700"/>
            <a:chOff x="1559982" y="882844"/>
            <a:chExt cx="5390400" cy="2510700"/>
          </a:xfrm>
        </p:grpSpPr>
        <p:sp>
          <p:nvSpPr>
            <p:cNvPr id="100" name="Google Shape;100;p2"/>
            <p:cNvSpPr/>
            <p:nvPr/>
          </p:nvSpPr>
          <p:spPr>
            <a:xfrm>
              <a:off x="1559982" y="882844"/>
              <a:ext cx="5390400" cy="2510700"/>
            </a:xfrm>
            <a:prstGeom prst="ellipse">
              <a:avLst/>
            </a:prstGeom>
            <a:noFill/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2283163" y="1483895"/>
              <a:ext cx="17285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A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Captura de datos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A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de datos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08215" y="1313945"/>
              <a:ext cx="1949115" cy="89712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1200"/>
                <a:buFont typeface="Arial"/>
                <a:buNone/>
              </a:pPr>
              <a:r>
                <a:rPr lang="es-AR" sz="1200" b="0" i="0" u="none" strike="noStrike" cap="non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Formato almacenamiento</a:t>
              </a:r>
              <a:br>
                <a:rPr lang="es-AR" sz="1200" b="0" i="0" u="none" strike="noStrike" cap="non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s-AR" sz="1200" b="0" i="0" u="none" strike="noStrike" cap="non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 (csv, tsv, ascii, sql, binario, netcdf, hdf5).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9100" y="2098518"/>
              <a:ext cx="1949115" cy="8971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1200"/>
                <a:buFont typeface="Arial"/>
                <a:buNone/>
              </a:pPr>
              <a:r>
                <a:rPr lang="es-AR" sz="1200" b="0" i="0" u="none" strike="noStrike" cap="non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Formato de datos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474747"/>
                </a:buClr>
                <a:buSzPts val="1200"/>
                <a:buFont typeface="Arial"/>
                <a:buNone/>
              </a:pPr>
              <a:r>
                <a:rPr lang="es-AR" sz="1200" b="0" i="0" u="none" strike="noStrike" cap="none">
                  <a:solidFill>
                    <a:srgbClr val="474747"/>
                  </a:solidFill>
                  <a:latin typeface="Arial"/>
                  <a:ea typeface="Arial"/>
                  <a:cs typeface="Arial"/>
                  <a:sym typeface="Arial"/>
                </a:rPr>
                <a:t>(numérico, string, fechas y otros). 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"/>
          <p:cNvSpPr txBox="1"/>
          <p:nvPr/>
        </p:nvSpPr>
        <p:spPr>
          <a:xfrm>
            <a:off x="3975213" y="3363857"/>
            <a:ext cx="52872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ANALISIS EXPLORATORIO DE DATOS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705967" y="4037171"/>
            <a:ext cx="10384447" cy="913953"/>
            <a:chOff x="0" y="1080539"/>
            <a:chExt cx="10384447" cy="913953"/>
          </a:xfrm>
        </p:grpSpPr>
        <p:sp>
          <p:nvSpPr>
            <p:cNvPr id="106" name="Google Shape;106;p2"/>
            <p:cNvSpPr/>
            <p:nvPr/>
          </p:nvSpPr>
          <p:spPr>
            <a:xfrm>
              <a:off x="0" y="1080539"/>
              <a:ext cx="2284883" cy="913953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456977" y="1080539"/>
              <a:ext cx="1370930" cy="913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Análisis descriptivo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930378" y="1080539"/>
              <a:ext cx="2284883" cy="913953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387355" y="1080539"/>
              <a:ext cx="1370930" cy="913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Análisis tipos de variables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986773" y="1080539"/>
              <a:ext cx="2284883" cy="913953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4443750" y="1080539"/>
              <a:ext cx="1370930" cy="913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Detección y tratamiento de datos ausentes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043169" y="1080539"/>
              <a:ext cx="2284883" cy="913953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6500146" y="1080539"/>
              <a:ext cx="1370930" cy="913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Identificación datos atipicos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099564" y="1080539"/>
              <a:ext cx="2284883" cy="913953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8556541" y="1080539"/>
              <a:ext cx="1370930" cy="913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21325" rIns="21325" bIns="21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Correlación de variables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934456" y="5325950"/>
            <a:ext cx="76425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univariado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926096" y="5334092"/>
            <a:ext cx="24911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bivariado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multivariado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692740" y="5045156"/>
            <a:ext cx="4341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AR" sz="1400" b="1" i="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valuación y corrección de datos</a:t>
            </a:r>
            <a:r>
              <a:rPr lang="es-AR" sz="1400" b="0" i="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r="6539"/>
          <a:stretch/>
        </p:blipFill>
        <p:spPr>
          <a:xfrm>
            <a:off x="2397211" y="45436"/>
            <a:ext cx="9794789" cy="676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477794" y="799237"/>
            <a:ext cx="39294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sns.pairplot(df.dropna(), hue=</a:t>
            </a:r>
            <a:r>
              <a:rPr lang="es-AR" sz="1800" b="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'species'</a:t>
            </a:r>
            <a:r>
              <a:rPr lang="es-AR" sz="18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535459" y="2001964"/>
            <a:ext cx="43495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#hue diferencia los puntos de datos en los gráficos según una variable categórica.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AR" sz="4000" b="1"/>
              <a:t>Correlación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Correlación entre variables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838200" y="1134208"/>
            <a:ext cx="10515600" cy="504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herramienta valiosa en EDA, para análisis estadístico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facilita identificar patrones y relaciones entre variables.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Notas: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Distinguir correlación y causalidad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una variable NO necesariamente causa el cambio en la otra.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Verificar la linealidad: 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La correlación de Pearson sólo mide relaciones lineales. 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Otras medidas si las variables tienen una relación no lineal (Ej. Sperman).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latin typeface="Arial"/>
                <a:ea typeface="Arial"/>
                <a:cs typeface="Arial"/>
                <a:sym typeface="Arial"/>
              </a:rPr>
              <a:t>Primero se debe aplicar técnicas de limpieza y transformación de los datos.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Correlación de variables</a:t>
            </a: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988541" y="1307401"/>
            <a:ext cx="10758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– Análisis bivariado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chemeClr val="dk1"/>
                </a:solidFill>
              </a:rPr>
              <a:t>g</a:t>
            </a: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ráfico de pares de variables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 – Análisis multivariado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rgbClr val="161616"/>
                </a:solidFill>
                <a:highlight>
                  <a:srgbClr val="FFFFFF"/>
                </a:highlight>
              </a:rPr>
              <a:t>v</a:t>
            </a:r>
            <a:r>
              <a:rPr lang="es-AR" sz="20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isualizaciones, mapea relaciones entre variables, </a:t>
            </a:r>
            <a:endParaRPr sz="2000" b="0" i="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Arial"/>
              <a:buChar char="•"/>
            </a:pPr>
            <a:r>
              <a:rPr lang="es-AR" sz="20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 comprender las interacciones entre diferentes variables.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Correlación entre variables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838200" y="1030969"/>
            <a:ext cx="10515600" cy="5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Medida de correlación, depende del tipo de variables y la distribución de los datos.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 b="1">
                <a:latin typeface="Arial"/>
                <a:ea typeface="Arial"/>
                <a:cs typeface="Arial"/>
                <a:sym typeface="Arial"/>
              </a:rPr>
              <a:t>Coeficiente de Pearson: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medida de la relación lineal entre dos variables continuas, que siguen distribución normal.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coeficiente de correlación más comúnmente utilizado. Varía entre -1 y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 b="1">
                <a:latin typeface="Arial"/>
                <a:ea typeface="Arial"/>
                <a:cs typeface="Arial"/>
                <a:sym typeface="Arial"/>
              </a:rPr>
              <a:t>Coeficiente de Spearman: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medida de la relación no lineal entre dos variables.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mide la relación entre las posiciones relativas de los datos en lugar de los valores de las variables.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adecuado para datos ordinales o continuos no normales. Varía entre -1 y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1800" b="1">
                <a:latin typeface="Arial"/>
                <a:ea typeface="Arial"/>
                <a:cs typeface="Arial"/>
                <a:sym typeface="Arial"/>
              </a:rPr>
              <a:t>Coeficiente de Kendall: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mide la relación ordinal entre dos variables.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similar a coeficiente de Spearman, específico para variables ordinales. Varía entre -1 y 1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516194" y="365125"/>
            <a:ext cx="10837606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Correlación entre variables</a:t>
            </a:r>
            <a:endParaRPr/>
          </a:p>
        </p:txBody>
      </p:sp>
      <p:sp>
        <p:nvSpPr>
          <p:cNvPr id="283" name="Google Shape;283;p42"/>
          <p:cNvSpPr txBox="1"/>
          <p:nvPr/>
        </p:nvSpPr>
        <p:spPr>
          <a:xfrm>
            <a:off x="412955" y="1466676"/>
            <a:ext cx="45462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correlación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medida estadística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la relación entre dos o más variables. Valores entre </a:t>
            </a:r>
            <a:r>
              <a:rPr lang="es-AR" sz="1800" dirty="0">
                <a:solidFill>
                  <a:schemeClr val="dk1"/>
                </a:solidFill>
              </a:rPr>
              <a:t>1 a  -1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correlación positiva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ambas variables aumentan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coeficiente cercano a 1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correlación negativa</a:t>
            </a: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variable aumenta y otra variable disminuye.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</a:rPr>
              <a:t>valor coeficiente cercano a  -1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</a:rPr>
              <a:t>correlación neutra o nula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coeficiente cercano a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correlación no implica causalidad </a:t>
            </a:r>
            <a:endParaRPr dirty="0"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l="15303" t="19920" r="1468" b="6436"/>
          <a:stretch/>
        </p:blipFill>
        <p:spPr>
          <a:xfrm>
            <a:off x="4250724" y="813275"/>
            <a:ext cx="7679924" cy="60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626341" y="365125"/>
            <a:ext cx="10727459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Correlación entre variables</a:t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626341" y="4586199"/>
            <a:ext cx="434386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 de calor permite determinar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mayor poder predicción: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AR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civil o relación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que carecen de impacto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AR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fnlwgt</a:t>
            </a:r>
            <a:endParaRPr sz="14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l="15303" t="19920" r="1468" b="6436"/>
          <a:stretch/>
        </p:blipFill>
        <p:spPr>
          <a:xfrm>
            <a:off x="3767824" y="244650"/>
            <a:ext cx="8576500" cy="67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/>
          <p:nvPr/>
        </p:nvSpPr>
        <p:spPr>
          <a:xfrm>
            <a:off x="511276" y="1399907"/>
            <a:ext cx="485222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 = pd.read_csv("/content/DatasetHeatMap.csv")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#Correlación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corr_matrix = df.corr() print(corr)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sns.heatmap(corr_matrix , annot=True, cmap='YlGnBu', vmax=1,vmin=-1)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plt.title('Gráfico de Calor')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plt.savefig (matriz.png)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626341" y="6258864"/>
            <a:ext cx="6009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https://seaborn.pydata.org/generated/seaborn.heatmap.html</a:t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5363497" y="24464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corr_matrix_kendall = df.corr(method='kendall') corr_matrix_spearman = df.corr(method='spearman')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2886" y="869235"/>
            <a:ext cx="8393688" cy="584370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>
            <a:spLocks noGrp="1"/>
          </p:cNvSpPr>
          <p:nvPr>
            <p:ph type="title"/>
          </p:nvPr>
        </p:nvSpPr>
        <p:spPr>
          <a:xfrm>
            <a:off x="626341" y="365125"/>
            <a:ext cx="10727459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Correlación entre variables</a:t>
            </a:r>
            <a:endParaRPr/>
          </a:p>
        </p:txBody>
      </p:sp>
      <p:sp>
        <p:nvSpPr>
          <p:cNvPr id="301" name="Google Shape;301;p44"/>
          <p:cNvSpPr/>
          <p:nvPr/>
        </p:nvSpPr>
        <p:spPr>
          <a:xfrm>
            <a:off x="63500" y="6389272"/>
            <a:ext cx="6009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https://seaborn.pydata.org/generated/seaborn.heatmap.html</a:t>
            </a:r>
            <a:endParaRPr/>
          </a:p>
        </p:txBody>
      </p:sp>
      <p:sp>
        <p:nvSpPr>
          <p:cNvPr id="302" name="Google Shape;302;p44"/>
          <p:cNvSpPr/>
          <p:nvPr/>
        </p:nvSpPr>
        <p:spPr>
          <a:xfrm>
            <a:off x="251675" y="1108056"/>
            <a:ext cx="3989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glue = sns.load_dataset("glue").pivot(index ="Model", columns="Task", values="Score")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sns.heatmap(glue)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368300" y="4886217"/>
            <a:ext cx="37562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sns.heatmap(glue, annot=True)</a:t>
            </a:r>
            <a:endParaRPr/>
          </a:p>
        </p:txBody>
      </p:sp>
      <p:sp>
        <p:nvSpPr>
          <p:cNvPr id="304" name="Google Shape;304;p44"/>
          <p:cNvSpPr/>
          <p:nvPr/>
        </p:nvSpPr>
        <p:spPr>
          <a:xfrm>
            <a:off x="405426" y="4310537"/>
            <a:ext cx="28855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 en las celdas, el valor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4" descr="../_images/heatmap_3_0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title"/>
          </p:nvPr>
        </p:nvSpPr>
        <p:spPr>
          <a:xfrm>
            <a:off x="749650" y="365125"/>
            <a:ext cx="10604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EDA multivariado - Visualización</a:t>
            </a:r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1"/>
          </p:nvPr>
        </p:nvSpPr>
        <p:spPr>
          <a:xfrm>
            <a:off x="653365" y="1020025"/>
            <a:ext cx="10748574" cy="498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</a:pPr>
            <a:r>
              <a:rPr lang="es-AR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Mapas de Calor (Heatmaps)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212121"/>
              </a:buClr>
              <a:buSzPts val="1800"/>
              <a:buNone/>
            </a:pPr>
            <a:r>
              <a:rPr lang="es-AR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Visualiza la correlación entre características numérica. Facilita descubrir dependencias en los datos.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44444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749643" y="2828835"/>
            <a:ext cx="5536583" cy="254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seaborn as sns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correlation_matrix = data.corr()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plt.figure(figsize=(10, 8))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sns.heatmap(correlation_matrix, annot=True, cmap="coolwarm")</a:t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052" y="1831635"/>
            <a:ext cx="5536583" cy="47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76" y="0"/>
            <a:ext cx="72675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363" y="2286000"/>
            <a:ext cx="6781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4557" y="4457701"/>
            <a:ext cx="68770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6"/>
          <p:cNvSpPr txBox="1"/>
          <p:nvPr/>
        </p:nvSpPr>
        <p:spPr>
          <a:xfrm>
            <a:off x="601361" y="4960889"/>
            <a:ext cx="425072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la correlación entre «horas dedicadas a dormir» y «puntaje de CI» = </a:t>
            </a:r>
            <a:r>
              <a:rPr lang="es-AR" sz="1600" b="1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0.06</a:t>
            </a:r>
            <a:r>
              <a:rPr lang="es-AR" sz="1600" b="0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 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>
              <a:solidFill>
                <a:srgbClr val="222222"/>
              </a:solidFill>
              <a:highlight>
                <a:srgbClr val="FFFFFF"/>
              </a:highlight>
              <a:latin typeface="Actor"/>
              <a:ea typeface="Actor"/>
              <a:cs typeface="Actor"/>
              <a:sym typeface="Acto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Poca correlación o asociación entre cantidad de horas que duerme y su puntaje 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7290485" y="2703375"/>
            <a:ext cx="483561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correlación entre «horas dedicadas a estudiar» y «horas dedicadas a dormir» =  </a:t>
            </a:r>
            <a:r>
              <a:rPr lang="es-AR" sz="1800" b="1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-0,22</a:t>
            </a:r>
            <a:r>
              <a:rPr lang="es-AR" sz="1800" b="0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 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Correlación débilmente </a:t>
            </a:r>
            <a:r>
              <a:rPr lang="es-AR" sz="1800" b="0" i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negativa. +horas dedicadas al estudio se asocia con - horas dedicadas a dormir.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7290485" y="419783"/>
            <a:ext cx="476147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correlación entre “horas dedicadas a estudiar” y “puntaje del examen” </a:t>
            </a:r>
            <a:r>
              <a:rPr lang="es-AR" sz="180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=</a:t>
            </a:r>
            <a:r>
              <a:rPr lang="es-AR" sz="1800" b="0" i="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 </a:t>
            </a:r>
            <a:r>
              <a:rPr lang="es-AR" sz="1800" b="1" i="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0.82</a:t>
            </a:r>
            <a:r>
              <a:rPr lang="es-AR" sz="1800" b="0" i="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 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indica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Correlación </a:t>
            </a:r>
            <a:r>
              <a:rPr lang="es-AR" sz="1800" b="0" i="0" dirty="0">
                <a:solidFill>
                  <a:srgbClr val="222222"/>
                </a:solidFill>
                <a:highlight>
                  <a:srgbClr val="FFFFFF"/>
                </a:highlight>
                <a:latin typeface="Actor"/>
                <a:ea typeface="Actor"/>
                <a:cs typeface="Actor"/>
                <a:sym typeface="Actor"/>
              </a:rPr>
              <a:t>fuertemente positiva. + horas dedicadas a estudiar está fuertemente asociado con + puntajes en exámenes.</a:t>
            </a:r>
          </a:p>
        </p:txBody>
      </p:sp>
      <p:sp>
        <p:nvSpPr>
          <p:cNvPr id="324" name="Google Shape;324;p46"/>
          <p:cNvSpPr txBox="1"/>
          <p:nvPr/>
        </p:nvSpPr>
        <p:spPr>
          <a:xfrm>
            <a:off x="8994048" y="57279"/>
            <a:ext cx="1431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 ejemplo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AR"/>
              <a:t>EDA, niveles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838200" y="1266092"/>
            <a:ext cx="10515600" cy="491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 1 – EDA descriptivo, </a:t>
            </a:r>
            <a:r>
              <a:rPr lang="es-A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univariado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Centrado en el valor de un solo indicador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 2 – EDA inferencial, </a:t>
            </a:r>
            <a:r>
              <a:rPr lang="es-A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bivariado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Relaciona dos o más variables,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Estudia una variable en función de otra.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 3 – EDA modelización, </a:t>
            </a:r>
            <a:r>
              <a:rPr lang="es-A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multivariado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Centrado en los indicadores disponible para estudiar un fenómeno determinado.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A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AR" sz="2000" b="0" i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lasificación cruzada, análisis de varianza y regresiones simples.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EDA, Visualización de datos 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838200" y="1134208"/>
            <a:ext cx="10515600" cy="504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Simplifica la complejidad: </a:t>
            </a:r>
            <a:endParaRPr sz="27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existencia de numerosas variables y puntos de datos. </a:t>
            </a:r>
            <a:endParaRPr sz="23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presenta la información en un formato fácil de comprender.</a:t>
            </a:r>
            <a:endParaRPr sz="230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Reconocimiento de patrones: </a:t>
            </a:r>
            <a:endParaRPr sz="27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facilidad para identificar patrones y relaciones en  los datos, </a:t>
            </a:r>
            <a:endParaRPr sz="23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facilidad en la generación y validación de hipótesis.</a:t>
            </a:r>
            <a:endParaRPr sz="230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Mejora la comunicación: </a:t>
            </a:r>
            <a:endParaRPr sz="27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simplificación en transmitir información o hallazgos</a:t>
            </a:r>
            <a:endParaRPr sz="23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una imagen dice más que mil palabras</a:t>
            </a:r>
            <a:endParaRPr sz="230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Detección de anomalías: </a:t>
            </a:r>
            <a:endParaRPr sz="27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detección de valores atípicos, valores nulos, datos inusuales</a:t>
            </a:r>
            <a:endParaRPr sz="2300"/>
          </a:p>
          <a:p>
            <a:pPr marL="22860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Eficiencia del tiempo: </a:t>
            </a:r>
            <a:endParaRPr sz="27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representación o visión general, </a:t>
            </a:r>
            <a:endParaRPr sz="2300"/>
          </a:p>
          <a:p>
            <a:pPr marL="685800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AR" sz="1900">
                <a:latin typeface="Arial"/>
                <a:ea typeface="Arial"/>
                <a:cs typeface="Arial"/>
                <a:sym typeface="Arial"/>
              </a:rPr>
              <a:t>«conocer» los datos, previo al procesamiento 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/>
              <a:t>EDA, Herramientas 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838199" y="1134208"/>
            <a:ext cx="10842523" cy="551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</a:pP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Funciones y técnicas estadísticas específicas para realizar con las herramientas EDA se :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Según representaciones gráficas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g</a:t>
            </a: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ráficas  e</a:t>
            </a: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stadísticas de resumen</a:t>
            </a:r>
            <a:endParaRPr sz="1800" b="0" i="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Gráficas, distintas representaciones visuales</a:t>
            </a:r>
            <a:endParaRPr sz="1800" b="0" i="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Según número de variables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Univariante, de cada variable del conjunto de datos sin procesar, con estadísticas de resumen.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Bivariante, evaluar la relación entre cada variable del conjunto de datos y la variable de destino.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Multivariante, mapeo y comprensión de las interacciones entre diferentes </a:t>
            </a: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 de </a:t>
            </a: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datos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Técnicas de agrupamiento y reducción de dimensiones, visualizaciones gráficas de datos de alta dimensión con muchas variables.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 b="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K-means 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PCA</a:t>
            </a:r>
            <a:endParaRPr sz="18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ts val="1800"/>
              <a:buChar char="•"/>
            </a:pPr>
            <a:r>
              <a:rPr lang="es-AR" sz="18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Otros</a:t>
            </a:r>
            <a:endParaRPr sz="1800" b="0" i="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-1143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200" y="126227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AR"/>
              <a:t>Representaciones gráficas. 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838200" y="550315"/>
            <a:ext cx="10515600" cy="5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Histogramas: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representan </a:t>
            </a: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distribución de una variable en un conjunto de datos.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Diagramas de sectores: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representan proporciones o porcentajes.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Diagramas de caja y bigotes: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AR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representan </a:t>
            </a: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distribución y los valores atípicos en un conjunto de datos.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Diagramas de barras: 	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representan datos en forma de barras verticales u horizontales.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Diagramas de violín: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c</a:t>
            </a: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ombinan histogramas y diagramas de caja para mostrar la distribución y densidad de datos.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Diagramas de dispersión o puntos: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representan la relación entre </a:t>
            </a:r>
            <a:r>
              <a:rPr lang="es-AR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dos variables, muestra cuánto afecta una variable a otra.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Diagramas de líneas: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muestran tendencias a lo largo del tiempo o en secuencias.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Diagramas de áreas: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rPr lang="es-AR" sz="1600" i="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resaltan la acumulación de valores a lo largo de un eje.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600"/>
              <a:buNone/>
            </a:pPr>
            <a:r>
              <a:rPr lang="es-AR" sz="160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Mapa de calor, 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1600"/>
              <a:buNone/>
            </a:pPr>
            <a:r>
              <a:rPr lang="es-AR" sz="1600" i="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representación gráfica de datos, los valores se representan por color.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i="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AR"/>
              <a:t>EDA, univariado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838200" y="1266092"/>
            <a:ext cx="10515600" cy="4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AR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Medidas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tendencia central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variabilidad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distribución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posición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000"/>
              <a:buNone/>
            </a:pPr>
            <a:r>
              <a:rPr lang="es-AR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Representaciones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Gráficos: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 i="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Histograma.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ts val="2000"/>
              <a:buChar char="•"/>
            </a:pPr>
            <a:r>
              <a:rPr lang="es-AR" sz="2000" i="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Diagrama de Cajas (Boxplot).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799070" y="29055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df.describe()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df.describe().T</a:t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50" y="1751525"/>
            <a:ext cx="8360575" cy="49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45798"/>
          <a:stretch/>
        </p:blipFill>
        <p:spPr>
          <a:xfrm>
            <a:off x="4571275" y="65275"/>
            <a:ext cx="7439500" cy="2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838200" y="93276"/>
            <a:ext cx="10515600" cy="6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/>
              <a:t>EDA univariado - Visualización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895865" y="800530"/>
            <a:ext cx="5521411" cy="59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s-A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Histogramas</a:t>
            </a:r>
            <a:endParaRPr/>
          </a:p>
          <a:p>
            <a:pPr marL="228600" lvl="0" indent="-22863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A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Utilizado en variables discretas y continuas.</a:t>
            </a:r>
            <a:endParaRPr/>
          </a:p>
          <a:p>
            <a:pPr marL="228600" lvl="0" indent="-22863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500">
                <a:latin typeface="Arial"/>
                <a:ea typeface="Arial"/>
                <a:cs typeface="Arial"/>
                <a:sym typeface="Arial"/>
              </a:rPr>
              <a:t>visualiza distribuciones de datos</a:t>
            </a:r>
            <a:endParaRPr/>
          </a:p>
          <a:p>
            <a:pPr marL="228600" lvl="0" indent="-22863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500">
                <a:latin typeface="Arial"/>
                <a:ea typeface="Arial"/>
                <a:cs typeface="Arial"/>
                <a:sym typeface="Arial"/>
              </a:rPr>
              <a:t> Informan sobre </a:t>
            </a:r>
            <a:endParaRPr/>
          </a:p>
          <a:p>
            <a:pPr marL="685800" lvl="1" indent="-228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AR" sz="1500">
                <a:latin typeface="Arial"/>
                <a:ea typeface="Arial"/>
                <a:cs typeface="Arial"/>
                <a:sym typeface="Arial"/>
              </a:rPr>
              <a:t>la tendencia central, </a:t>
            </a:r>
            <a:endParaRPr/>
          </a:p>
          <a:p>
            <a:pPr marL="685800" lvl="1" indent="-228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AR" sz="1500">
                <a:latin typeface="Arial"/>
                <a:ea typeface="Arial"/>
                <a:cs typeface="Arial"/>
                <a:sym typeface="Arial"/>
              </a:rPr>
              <a:t>la variabilidad y </a:t>
            </a:r>
            <a:endParaRPr/>
          </a:p>
          <a:p>
            <a:pPr marL="685800" lvl="1" indent="-228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AR" sz="1500">
                <a:latin typeface="Arial"/>
                <a:ea typeface="Arial"/>
                <a:cs typeface="Arial"/>
                <a:sym typeface="Arial"/>
              </a:rPr>
              <a:t>la asimetría de los datos.</a:t>
            </a:r>
            <a:endParaRPr/>
          </a:p>
          <a:p>
            <a:pPr marL="228600" lvl="0" indent="-22863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AR" sz="1500" i="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Organiza los datos </a:t>
            </a:r>
            <a:r>
              <a:rPr lang="es-A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500" i="0" u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1" indent="-22863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s-AR" sz="1500" i="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Eje </a:t>
            </a:r>
            <a:r>
              <a:rPr lang="es-AR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x: </a:t>
            </a:r>
            <a:r>
              <a:rPr lang="es-AR" sz="1500" i="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diferentes subgrupos (o bins) de ancho proporcional </a:t>
            </a:r>
            <a:r>
              <a:rPr lang="es-AR" sz="1500" i="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la amplitud del intervalo</a:t>
            </a:r>
            <a:endParaRPr/>
          </a:p>
          <a:p>
            <a:pPr marL="685800" lvl="1" indent="-22863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ct val="100000"/>
              <a:buChar char="•"/>
            </a:pPr>
            <a:r>
              <a:rPr lang="es-AR" sz="15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Eje </a:t>
            </a:r>
            <a:r>
              <a:rPr lang="es-AR" sz="1500" i="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y: altura proporcional a la frecuencia </a:t>
            </a:r>
            <a:r>
              <a:rPr lang="es-AR" sz="1500">
                <a:latin typeface="Arial"/>
                <a:ea typeface="Arial"/>
                <a:cs typeface="Arial"/>
                <a:sym typeface="Arial"/>
              </a:rPr>
              <a:t>o cantidad de apariciones de los valores del intervalo en un conjunto de datos.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3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sz="150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3462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2284</Words>
  <Application>Microsoft Office PowerPoint</Application>
  <PresentationFormat>Panorámica</PresentationFormat>
  <Paragraphs>318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Courier New</vt:lpstr>
      <vt:lpstr>Arial</vt:lpstr>
      <vt:lpstr>Calibri</vt:lpstr>
      <vt:lpstr>Roboto</vt:lpstr>
      <vt:lpstr>Actor</vt:lpstr>
      <vt:lpstr>Tema de Office</vt:lpstr>
      <vt:lpstr>Presentación de PowerPoint</vt:lpstr>
      <vt:lpstr>Proceso EDA </vt:lpstr>
      <vt:lpstr>EDA, niveles</vt:lpstr>
      <vt:lpstr>EDA, Visualización de datos </vt:lpstr>
      <vt:lpstr>EDA, Herramientas </vt:lpstr>
      <vt:lpstr>Representaciones gráficas. </vt:lpstr>
      <vt:lpstr>EDA, univariado</vt:lpstr>
      <vt:lpstr>Presentación de PowerPoint</vt:lpstr>
      <vt:lpstr>EDA univariado - Visualización</vt:lpstr>
      <vt:lpstr>EDA bivariado –  Visualización</vt:lpstr>
      <vt:lpstr>EDA univariado - Visualización</vt:lpstr>
      <vt:lpstr>EDA univariado - Visualización</vt:lpstr>
      <vt:lpstr>Presentación de PowerPoint</vt:lpstr>
      <vt:lpstr>EDA - Visualización</vt:lpstr>
      <vt:lpstr>EDA bivariado –  Visualización</vt:lpstr>
      <vt:lpstr>EDA bivariado –  Visualización</vt:lpstr>
      <vt:lpstr>EDA bivariado - Diagrama de dispersión</vt:lpstr>
      <vt:lpstr>EDA bivariado - Diagrama Dispersión</vt:lpstr>
      <vt:lpstr>Presentación de PowerPoint</vt:lpstr>
      <vt:lpstr>Presentación de PowerPoint</vt:lpstr>
      <vt:lpstr>Correlación</vt:lpstr>
      <vt:lpstr>Correlación entre variables</vt:lpstr>
      <vt:lpstr>Correlación de variables</vt:lpstr>
      <vt:lpstr>Correlación entre variables</vt:lpstr>
      <vt:lpstr>Correlación entre variables</vt:lpstr>
      <vt:lpstr>Correlación entre variables</vt:lpstr>
      <vt:lpstr>Correlación entre variables</vt:lpstr>
      <vt:lpstr>EDA multivariado - Visualización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simarinio@outlook.com</dc:creator>
  <cp:lastModifiedBy>simarinio@outlook.com</cp:lastModifiedBy>
  <cp:revision>4</cp:revision>
  <dcterms:created xsi:type="dcterms:W3CDTF">2024-08-01T23:37:36Z</dcterms:created>
  <dcterms:modified xsi:type="dcterms:W3CDTF">2024-08-25T07:27:45Z</dcterms:modified>
</cp:coreProperties>
</file>