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0" r:id="rId5"/>
    <p:sldId id="261" r:id="rId6"/>
    <p:sldId id="269" r:id="rId7"/>
    <p:sldId id="262" r:id="rId8"/>
    <p:sldId id="263" r:id="rId9"/>
    <p:sldId id="264" r:id="rId10"/>
    <p:sldId id="265" r:id="rId11"/>
    <p:sldId id="266" r:id="rId12"/>
    <p:sldId id="270" r:id="rId13"/>
    <p:sldId id="271" r:id="rId14"/>
    <p:sldId id="272" r:id="rId15"/>
    <p:sldId id="273"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92D07-CF73-6288-EEA0-3D65D272917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7A4FDF5D-6212-C638-D69F-EBC592465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CF07387D-6DDD-E5B1-BFFF-7A9439BA5DA5}"/>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5" name="Marcador de pie de página 4">
            <a:extLst>
              <a:ext uri="{FF2B5EF4-FFF2-40B4-BE49-F238E27FC236}">
                <a16:creationId xmlns:a16="http://schemas.microsoft.com/office/drawing/2014/main" id="{EED92B7B-8E92-16A2-4D04-8F6F7547E2E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B0FAE23-5432-7775-3C6E-A9266C1F7B1C}"/>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350456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C506F-615E-8E84-77A1-A779F9F123E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894EDC4-C761-0E96-0B05-F73FA91362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03A084B-7CDE-C83B-5D5E-49F73BA40DDE}"/>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5" name="Marcador de pie de página 4">
            <a:extLst>
              <a:ext uri="{FF2B5EF4-FFF2-40B4-BE49-F238E27FC236}">
                <a16:creationId xmlns:a16="http://schemas.microsoft.com/office/drawing/2014/main" id="{3627CC3A-83D6-983B-8135-386350AF93D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7D30BE9-ECFE-1508-505A-B13148E10AF8}"/>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27805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4DD67FF-2B39-959E-8B6F-C290C6D1B7F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14FF262-C5B1-29AB-AB4E-155BD55ED2E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36AEF84-67EE-1B62-8833-7BDF3ED2A513}"/>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5" name="Marcador de pie de página 4">
            <a:extLst>
              <a:ext uri="{FF2B5EF4-FFF2-40B4-BE49-F238E27FC236}">
                <a16:creationId xmlns:a16="http://schemas.microsoft.com/office/drawing/2014/main" id="{16960DB6-10E5-0E48-EC50-E2A5026F11E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8069F54-9026-994A-8225-3FABD4BC203C}"/>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55905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25ED7-CE41-6A2A-A4C4-DA4B60AABFE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06F9595-48AE-92E4-8D5C-261F0260FB1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7D67E51-032C-F024-42B8-D665905FB537}"/>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5" name="Marcador de pie de página 4">
            <a:extLst>
              <a:ext uri="{FF2B5EF4-FFF2-40B4-BE49-F238E27FC236}">
                <a16:creationId xmlns:a16="http://schemas.microsoft.com/office/drawing/2014/main" id="{2C2334DA-C7FA-C419-A581-357A6DBF2E2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074E042-3D66-6327-4D42-50AAE6D269FB}"/>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46872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2D987-904D-968D-517D-83FA959FE9C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253FFE3-8FA1-C8A9-D801-0F2BF8592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7786206-DF7D-3DF3-B185-6A4EDFCB6357}"/>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5" name="Marcador de pie de página 4">
            <a:extLst>
              <a:ext uri="{FF2B5EF4-FFF2-40B4-BE49-F238E27FC236}">
                <a16:creationId xmlns:a16="http://schemas.microsoft.com/office/drawing/2014/main" id="{87116ED1-7CE7-BDE4-617B-182CFC79E24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9EA34F-65BE-B879-9150-9340450F7931}"/>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39221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22D7-8923-A15D-2D3F-CC028B018BC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D4F86A8-AB79-7D57-4D90-AC09B4E9F37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96084D8A-F7F0-65E5-95B2-BBFDE286D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BF3F319-6A93-4386-1AD4-7751757B5FCE}"/>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6" name="Marcador de pie de página 5">
            <a:extLst>
              <a:ext uri="{FF2B5EF4-FFF2-40B4-BE49-F238E27FC236}">
                <a16:creationId xmlns:a16="http://schemas.microsoft.com/office/drawing/2014/main" id="{B1007311-1AE8-3C51-40D6-0E612796F88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7528A6-BE9F-9829-9B99-256D84724183}"/>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303680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EAA88-5388-BF28-B969-59DC8B98FF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15F5816-93E4-6FEF-467E-99DE9BD54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3F7EBE0-CEDF-F9A1-38A1-6524A580013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1BEC176-AC7C-4ECD-6003-1F1E68CCD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F833A4-B882-E344-B52D-9F9D7064C4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BD296255-BE23-87BC-9B8F-2DFF20451E71}"/>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8" name="Marcador de pie de página 7">
            <a:extLst>
              <a:ext uri="{FF2B5EF4-FFF2-40B4-BE49-F238E27FC236}">
                <a16:creationId xmlns:a16="http://schemas.microsoft.com/office/drawing/2014/main" id="{8CD74A4B-9008-E4F7-7E9D-131C940FFA2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483953F-0DEF-34AB-6A21-17E64B27BDAF}"/>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162738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F8AE8-4B60-093D-29BD-7D3C5B54382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CCBC06E-4712-6C3D-536B-5BBC251B30EC}"/>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4" name="Marcador de pie de página 3">
            <a:extLst>
              <a:ext uri="{FF2B5EF4-FFF2-40B4-BE49-F238E27FC236}">
                <a16:creationId xmlns:a16="http://schemas.microsoft.com/office/drawing/2014/main" id="{9FD6E901-77A5-8DA8-BBC3-2D209A959FA2}"/>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5585671-CFDD-6366-3FA5-A82BD4E2B879}"/>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76256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EC70BF-DFB7-A765-E3A6-23BD21DADAF6}"/>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3" name="Marcador de pie de página 2">
            <a:extLst>
              <a:ext uri="{FF2B5EF4-FFF2-40B4-BE49-F238E27FC236}">
                <a16:creationId xmlns:a16="http://schemas.microsoft.com/office/drawing/2014/main" id="{183854E3-CFBE-0FBA-E710-061DD5BC8C72}"/>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19A3FC9-5BB3-47B4-1E12-F85DD4822CC6}"/>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272731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0509-00FD-C5FB-23DF-DA4D45648D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4D72DFC-D0A3-8167-65B7-D3BC72D04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DB3B22D-9104-4B27-5674-212E0060C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04B0C8A-4016-5D8C-1132-FD7F4D598F2C}"/>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6" name="Marcador de pie de página 5">
            <a:extLst>
              <a:ext uri="{FF2B5EF4-FFF2-40B4-BE49-F238E27FC236}">
                <a16:creationId xmlns:a16="http://schemas.microsoft.com/office/drawing/2014/main" id="{23886AD9-82E7-2026-52D1-F8F6CC57E90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490AF54-CA78-D629-F2F7-282166EEEC95}"/>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32063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AC76F-824F-0055-DD3E-AFBC84B743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E006122-1690-737B-05B7-367080ED0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7E58821A-067D-7DFA-0D2E-72C1742E2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4FE109-E05E-100C-B394-DD55DFAC6023}"/>
              </a:ext>
            </a:extLst>
          </p:cNvPr>
          <p:cNvSpPr>
            <a:spLocks noGrp="1"/>
          </p:cNvSpPr>
          <p:nvPr>
            <p:ph type="dt" sz="half" idx="10"/>
          </p:nvPr>
        </p:nvSpPr>
        <p:spPr/>
        <p:txBody>
          <a:bodyPr/>
          <a:lstStyle/>
          <a:p>
            <a:fld id="{C410E0E5-4767-4B63-AE79-B8B6F6DA04A9}" type="datetimeFigureOut">
              <a:rPr lang="es-AR" smtClean="0"/>
              <a:t>16/5/2024</a:t>
            </a:fld>
            <a:endParaRPr lang="es-AR"/>
          </a:p>
        </p:txBody>
      </p:sp>
      <p:sp>
        <p:nvSpPr>
          <p:cNvPr id="6" name="Marcador de pie de página 5">
            <a:extLst>
              <a:ext uri="{FF2B5EF4-FFF2-40B4-BE49-F238E27FC236}">
                <a16:creationId xmlns:a16="http://schemas.microsoft.com/office/drawing/2014/main" id="{D9D9D857-156E-0B91-8A3C-1672C44B4DA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A388C08-079B-7ACC-71D5-840B2AF0B016}"/>
              </a:ext>
            </a:extLst>
          </p:cNvPr>
          <p:cNvSpPr>
            <a:spLocks noGrp="1"/>
          </p:cNvSpPr>
          <p:nvPr>
            <p:ph type="sldNum" sz="quarter" idx="12"/>
          </p:nvPr>
        </p:nvSpPr>
        <p:spPr/>
        <p:txBody>
          <a:bodyPr/>
          <a:lstStyle/>
          <a:p>
            <a:fld id="{F6AEAC68-906F-4E69-A468-D6B240E245EE}" type="slidenum">
              <a:rPr lang="es-AR" smtClean="0"/>
              <a:t>‹Nº›</a:t>
            </a:fld>
            <a:endParaRPr lang="es-AR"/>
          </a:p>
        </p:txBody>
      </p:sp>
    </p:spTree>
    <p:extLst>
      <p:ext uri="{BB962C8B-B14F-4D97-AF65-F5344CB8AC3E}">
        <p14:creationId xmlns:p14="http://schemas.microsoft.com/office/powerpoint/2010/main" val="242104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21F63D-F318-F002-BF0B-6E4DB7423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CB0E7F5-9AD7-4066-424B-0960F5EBE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722418-3410-D03C-EBBC-0C60A0B02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E0E5-4767-4B63-AE79-B8B6F6DA04A9}" type="datetimeFigureOut">
              <a:rPr lang="es-AR" smtClean="0"/>
              <a:t>16/5/2024</a:t>
            </a:fld>
            <a:endParaRPr lang="es-AR"/>
          </a:p>
        </p:txBody>
      </p:sp>
      <p:sp>
        <p:nvSpPr>
          <p:cNvPr id="5" name="Marcador de pie de página 4">
            <a:extLst>
              <a:ext uri="{FF2B5EF4-FFF2-40B4-BE49-F238E27FC236}">
                <a16:creationId xmlns:a16="http://schemas.microsoft.com/office/drawing/2014/main" id="{498A791B-D39F-0ED7-A166-3FCF7C872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EE01FFB9-79CD-A818-5528-BDFF81C3A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EAC68-906F-4E69-A468-D6B240E245EE}" type="slidenum">
              <a:rPr lang="es-AR" smtClean="0"/>
              <a:t>‹Nº›</a:t>
            </a:fld>
            <a:endParaRPr lang="es-AR"/>
          </a:p>
        </p:txBody>
      </p:sp>
    </p:spTree>
    <p:extLst>
      <p:ext uri="{BB962C8B-B14F-4D97-AF65-F5344CB8AC3E}">
        <p14:creationId xmlns:p14="http://schemas.microsoft.com/office/powerpoint/2010/main" val="13691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2389D-51AB-4290-B762-5BAFC8622B06}"/>
              </a:ext>
            </a:extLst>
          </p:cNvPr>
          <p:cNvSpPr>
            <a:spLocks noGrp="1"/>
          </p:cNvSpPr>
          <p:nvPr>
            <p:ph type="ctrTitle"/>
          </p:nvPr>
        </p:nvSpPr>
        <p:spPr>
          <a:xfrm>
            <a:off x="789273" y="365759"/>
            <a:ext cx="10693666" cy="4021305"/>
          </a:xfrm>
        </p:spPr>
        <p:txBody>
          <a:bodyPr>
            <a:normAutofit/>
          </a:bodyPr>
          <a:lstStyle/>
          <a:p>
            <a:r>
              <a:rPr lang="es-AR" b="1" dirty="0"/>
              <a:t>Elementos de Probabilidad y Estadística</a:t>
            </a:r>
            <a:br>
              <a:rPr lang="es-AR" b="1" dirty="0"/>
            </a:br>
            <a:r>
              <a:rPr lang="es-AR" sz="4400" b="1" dirty="0"/>
              <a:t>Diplomatura en Ciencias de Datos</a:t>
            </a:r>
            <a:br>
              <a:rPr lang="es-AR" b="1" dirty="0"/>
            </a:br>
            <a:r>
              <a:rPr lang="es-AR" sz="4000" b="1" dirty="0"/>
              <a:t>2024</a:t>
            </a:r>
            <a:br>
              <a:rPr lang="es-AR" sz="4000" b="1" dirty="0"/>
            </a:br>
            <a:r>
              <a:rPr lang="es-AR" sz="4000" b="1" dirty="0"/>
              <a:t>Entrega 2</a:t>
            </a:r>
          </a:p>
        </p:txBody>
      </p:sp>
      <p:sp>
        <p:nvSpPr>
          <p:cNvPr id="3" name="Subtítulo 2">
            <a:extLst>
              <a:ext uri="{FF2B5EF4-FFF2-40B4-BE49-F238E27FC236}">
                <a16:creationId xmlns:a16="http://schemas.microsoft.com/office/drawing/2014/main" id="{692B8440-334F-41CE-88EB-760ABF4996CC}"/>
              </a:ext>
            </a:extLst>
          </p:cNvPr>
          <p:cNvSpPr>
            <a:spLocks noGrp="1"/>
          </p:cNvSpPr>
          <p:nvPr>
            <p:ph type="subTitle" idx="1"/>
          </p:nvPr>
        </p:nvSpPr>
        <p:spPr>
          <a:xfrm>
            <a:off x="1328287" y="4767511"/>
            <a:ext cx="9577136" cy="1171575"/>
          </a:xfrm>
        </p:spPr>
        <p:txBody>
          <a:bodyPr>
            <a:normAutofit/>
          </a:bodyPr>
          <a:lstStyle/>
          <a:p>
            <a:r>
              <a:rPr lang="es-AR" sz="2800" b="1" dirty="0"/>
              <a:t>Dr. Matías Hisgen – Lic. </a:t>
            </a:r>
            <a:r>
              <a:rPr lang="es-AR" sz="2800" b="1" dirty="0" err="1"/>
              <a:t>Celine</a:t>
            </a:r>
            <a:r>
              <a:rPr lang="es-AR" sz="2800" b="1" dirty="0"/>
              <a:t> Cabás – Lic. Fernando Álvarez</a:t>
            </a:r>
          </a:p>
          <a:p>
            <a:r>
              <a:rPr lang="es-AR" sz="2800" b="1" dirty="0"/>
              <a:t>FACENA - UNNE</a:t>
            </a:r>
          </a:p>
        </p:txBody>
      </p:sp>
    </p:spTree>
    <p:extLst>
      <p:ext uri="{BB962C8B-B14F-4D97-AF65-F5344CB8AC3E}">
        <p14:creationId xmlns:p14="http://schemas.microsoft.com/office/powerpoint/2010/main" val="167149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9289A0-E5D6-8372-0C54-504900DF0CA4}"/>
              </a:ext>
            </a:extLst>
          </p:cNvPr>
          <p:cNvSpPr>
            <a:spLocks noGrp="1" noChangeArrowheads="1"/>
          </p:cNvSpPr>
          <p:nvPr>
            <p:ph type="title"/>
          </p:nvPr>
        </p:nvSpPr>
        <p:spPr>
          <a:xfrm>
            <a:off x="513708" y="304800"/>
            <a:ext cx="11085816" cy="990600"/>
          </a:xfrm>
        </p:spPr>
        <p:txBody>
          <a:bodyPr>
            <a:normAutofit/>
          </a:bodyPr>
          <a:lstStyle/>
          <a:p>
            <a:r>
              <a:rPr lang="es-MX" altLang="es-AR" b="1" dirty="0"/>
              <a:t>Medidas de dispersión o variabilidad</a:t>
            </a:r>
            <a:endParaRPr lang="es-ES" altLang="es-AR" b="1" dirty="0"/>
          </a:p>
        </p:txBody>
      </p:sp>
      <p:sp>
        <p:nvSpPr>
          <p:cNvPr id="16387" name="Text Box 3">
            <a:extLst>
              <a:ext uri="{FF2B5EF4-FFF2-40B4-BE49-F238E27FC236}">
                <a16:creationId xmlns:a16="http://schemas.microsoft.com/office/drawing/2014/main" id="{E3DC5E88-96DA-E3FA-99D1-E563BFF77D20}"/>
              </a:ext>
            </a:extLst>
          </p:cNvPr>
          <p:cNvSpPr txBox="1">
            <a:spLocks noChangeArrowheads="1"/>
          </p:cNvSpPr>
          <p:nvPr/>
        </p:nvSpPr>
        <p:spPr bwMode="auto">
          <a:xfrm>
            <a:off x="513708" y="1600201"/>
            <a:ext cx="1127075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MX" altLang="es-AR" sz="2600" dirty="0"/>
              <a:t>Para saber cuánto se aleja la </a:t>
            </a:r>
            <a:r>
              <a:rPr lang="es-MX" altLang="es-AR" sz="2600" dirty="0" err="1"/>
              <a:t>v.a.</a:t>
            </a:r>
            <a:r>
              <a:rPr lang="es-MX" altLang="es-AR" sz="2600" dirty="0"/>
              <a:t> X de su media </a:t>
            </a:r>
            <a:r>
              <a:rPr lang="el-GR" altLang="es-AR" sz="2600" dirty="0">
                <a:cs typeface="Times New Roman" panose="02020603050405020304" pitchFamily="18" charset="0"/>
                <a:sym typeface="Times New Roman Special G2" pitchFamily="18" charset="2"/>
              </a:rPr>
              <a:t>μ</a:t>
            </a:r>
            <a:r>
              <a:rPr lang="es-MX" altLang="es-AR" sz="2600" baseline="-25000" dirty="0">
                <a:sym typeface="Times New Roman Special G2" pitchFamily="18" charset="2"/>
              </a:rPr>
              <a:t>x </a:t>
            </a:r>
            <a:r>
              <a:rPr lang="es-MX" altLang="es-AR" sz="2600" dirty="0">
                <a:sym typeface="Times New Roman Special G2" pitchFamily="18" charset="2"/>
              </a:rPr>
              <a:t>, debemos entonces definir una noción de distancia, por ejemplo </a:t>
            </a:r>
            <a:r>
              <a:rPr lang="es-MX" altLang="es-AR" sz="2600" b="1" dirty="0">
                <a:solidFill>
                  <a:schemeClr val="accent2"/>
                </a:solidFill>
                <a:sym typeface="Times New Roman Special G2" pitchFamily="18" charset="2"/>
              </a:rPr>
              <a:t>(X – </a:t>
            </a:r>
            <a:r>
              <a:rPr lang="el-GR" altLang="es-AR" sz="2600" b="1" dirty="0">
                <a:solidFill>
                  <a:schemeClr val="accent2"/>
                </a:solidFill>
                <a:cs typeface="Times New Roman" panose="02020603050405020304" pitchFamily="18" charset="0"/>
                <a:sym typeface="Times New Roman Special G2" pitchFamily="18" charset="2"/>
              </a:rPr>
              <a:t>μ</a:t>
            </a:r>
            <a:r>
              <a:rPr lang="es-MX" altLang="es-AR" sz="2600" b="1" baseline="-25000" dirty="0">
                <a:solidFill>
                  <a:schemeClr val="accent2"/>
                </a:solidFill>
                <a:sym typeface="Times New Roman Special G2" pitchFamily="18" charset="2"/>
              </a:rPr>
              <a:t>x </a:t>
            </a:r>
            <a:r>
              <a:rPr lang="es-MX" altLang="es-AR" sz="2600" b="1" dirty="0">
                <a:solidFill>
                  <a:schemeClr val="accent2"/>
                </a:solidFill>
                <a:sym typeface="Times New Roman Special G2" pitchFamily="18" charset="2"/>
              </a:rPr>
              <a:t>)</a:t>
            </a:r>
            <a:r>
              <a:rPr lang="es-MX" altLang="es-AR" sz="2600" b="1" baseline="30000" dirty="0">
                <a:solidFill>
                  <a:schemeClr val="accent2"/>
                </a:solidFill>
                <a:sym typeface="Times New Roman Special G2" pitchFamily="18" charset="2"/>
              </a:rPr>
              <a:t>2</a:t>
            </a:r>
            <a:r>
              <a:rPr lang="es-MX" altLang="es-AR" sz="2600" dirty="0">
                <a:sym typeface="Times New Roman Special G2" pitchFamily="18" charset="2"/>
              </a:rPr>
              <a:t> que da origen a distancias positivas.</a:t>
            </a:r>
          </a:p>
          <a:p>
            <a:pPr>
              <a:spcBef>
                <a:spcPct val="50000"/>
              </a:spcBef>
            </a:pPr>
            <a:r>
              <a:rPr lang="es-MX" altLang="es-AR" sz="2600" dirty="0">
                <a:sym typeface="Times New Roman Special G2" pitchFamily="18" charset="2"/>
              </a:rPr>
              <a:t>Llamamos varianza al valor esperado de la distancia antes definida: </a:t>
            </a:r>
          </a:p>
          <a:p>
            <a:pPr algn="ctr">
              <a:spcBef>
                <a:spcPct val="50000"/>
              </a:spcBef>
            </a:pPr>
            <a:r>
              <a:rPr lang="es-MX" altLang="es-AR" sz="2600" b="1" dirty="0">
                <a:solidFill>
                  <a:schemeClr val="accent2"/>
                </a:solidFill>
                <a:sym typeface="Times New Roman Special G2" pitchFamily="18" charset="2"/>
              </a:rPr>
              <a:t>Var (X) = E [(X - </a:t>
            </a:r>
            <a:r>
              <a:rPr lang="el-GR" altLang="es-AR" sz="2600" b="1" dirty="0">
                <a:solidFill>
                  <a:schemeClr val="accent2"/>
                </a:solidFill>
                <a:cs typeface="Times New Roman" panose="02020603050405020304" pitchFamily="18" charset="0"/>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dirty="0">
                <a:solidFill>
                  <a:schemeClr val="accent2"/>
                </a:solidFill>
                <a:sym typeface="Times New Roman Special G2" pitchFamily="18" charset="2"/>
              </a:rPr>
              <a:t>)</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a:t>
            </a:r>
            <a:r>
              <a:rPr lang="es-MX" altLang="es-AR" sz="2600" dirty="0">
                <a:sym typeface="Times New Roman Special G2" pitchFamily="18" charset="2"/>
              </a:rPr>
              <a:t> </a:t>
            </a:r>
          </a:p>
          <a:p>
            <a:pPr>
              <a:spcBef>
                <a:spcPct val="50000"/>
              </a:spcBef>
            </a:pPr>
            <a:r>
              <a:rPr lang="es-MX" altLang="es-AR" sz="2600" dirty="0">
                <a:sym typeface="Times New Roman Special G2" pitchFamily="18" charset="2"/>
              </a:rPr>
              <a:t>Otra forma de expresarla: </a:t>
            </a:r>
            <a:r>
              <a:rPr lang="es-MX" altLang="es-AR" sz="2600" b="1" dirty="0">
                <a:solidFill>
                  <a:schemeClr val="accent2"/>
                </a:solidFill>
                <a:sym typeface="Times New Roman Special G2" pitchFamily="18" charset="2"/>
              </a:rPr>
              <a:t>Var (X) = E (X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- 2 X </a:t>
            </a:r>
            <a:r>
              <a:rPr lang="el-GR" altLang="es-AR" sz="2600" b="1" dirty="0">
                <a:solidFill>
                  <a:schemeClr val="accent2"/>
                </a:solidFill>
                <a:cs typeface="Times New Roman" panose="02020603050405020304" pitchFamily="18" charset="0"/>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dirty="0">
                <a:solidFill>
                  <a:schemeClr val="accent2"/>
                </a:solidFill>
                <a:sym typeface="Times New Roman Special G2" pitchFamily="18" charset="2"/>
              </a:rPr>
              <a:t> + </a:t>
            </a:r>
            <a:r>
              <a:rPr lang="el-GR" altLang="es-AR" sz="2600" b="1" dirty="0">
                <a:solidFill>
                  <a:schemeClr val="accent2"/>
                </a:solidFill>
                <a:cs typeface="Times New Roman" panose="02020603050405020304" pitchFamily="18" charset="0"/>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E (X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- 2 E(X) </a:t>
            </a:r>
            <a:r>
              <a:rPr lang="el-GR" altLang="es-AR" sz="2600" b="1" dirty="0">
                <a:solidFill>
                  <a:schemeClr val="accent2"/>
                </a:solidFill>
                <a:cs typeface="Times New Roman" panose="02020603050405020304" pitchFamily="18" charset="0"/>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dirty="0">
                <a:solidFill>
                  <a:schemeClr val="accent2"/>
                </a:solidFill>
                <a:sym typeface="Times New Roman Special G2" pitchFamily="18" charset="2"/>
              </a:rPr>
              <a:t> + </a:t>
            </a:r>
            <a:r>
              <a:rPr lang="el-GR" altLang="es-AR" sz="2600" b="1" dirty="0">
                <a:solidFill>
                  <a:schemeClr val="accent2"/>
                </a:solidFill>
                <a:cs typeface="Times New Roman" panose="02020603050405020304" pitchFamily="18" charset="0"/>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baseline="30000" dirty="0">
                <a:solidFill>
                  <a:schemeClr val="accent2"/>
                </a:solidFill>
                <a:sym typeface="Times New Roman Special G2" pitchFamily="18" charset="2"/>
              </a:rPr>
              <a:t>2 </a:t>
            </a:r>
            <a:r>
              <a:rPr lang="es-MX" altLang="es-AR" sz="2600" b="1" dirty="0">
                <a:solidFill>
                  <a:schemeClr val="accent2"/>
                </a:solidFill>
                <a:sym typeface="Times New Roman Special G2" pitchFamily="18" charset="2"/>
              </a:rPr>
              <a:t>= </a:t>
            </a:r>
          </a:p>
          <a:p>
            <a:pPr algn="ctr">
              <a:spcBef>
                <a:spcPct val="50000"/>
              </a:spcBef>
            </a:pPr>
            <a:r>
              <a:rPr lang="es-MX" altLang="es-AR" sz="2600" b="1" dirty="0">
                <a:solidFill>
                  <a:schemeClr val="accent2"/>
                </a:solidFill>
                <a:sym typeface="Times New Roman Special G2" pitchFamily="18" charset="2"/>
              </a:rPr>
              <a:t>E (X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- 2 </a:t>
            </a:r>
            <a:r>
              <a:rPr lang="el-GR" altLang="es-AR" sz="2600" b="1" dirty="0">
                <a:solidFill>
                  <a:schemeClr val="accent2"/>
                </a:solidFill>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a:t>
            </a:r>
            <a:r>
              <a:rPr lang="el-GR" altLang="es-AR" sz="2600" b="1" dirty="0">
                <a:solidFill>
                  <a:schemeClr val="accent2"/>
                </a:solidFill>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baseline="30000" dirty="0">
                <a:solidFill>
                  <a:schemeClr val="accent2"/>
                </a:solidFill>
                <a:sym typeface="Times New Roman Special G2" pitchFamily="18" charset="2"/>
              </a:rPr>
              <a:t>2 </a:t>
            </a:r>
            <a:r>
              <a:rPr lang="es-MX" altLang="es-AR" sz="2600" b="1" dirty="0">
                <a:solidFill>
                  <a:schemeClr val="accent2"/>
                </a:solidFill>
                <a:sym typeface="Times New Roman Special G2" pitchFamily="18" charset="2"/>
              </a:rPr>
              <a:t>= E (X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a:t>
            </a:r>
            <a:r>
              <a:rPr lang="el-GR" altLang="es-AR" sz="2600" b="1" dirty="0">
                <a:solidFill>
                  <a:schemeClr val="accent2"/>
                </a:solidFill>
                <a:sym typeface="Times New Roman Special G2" pitchFamily="18" charset="2"/>
              </a:rPr>
              <a:t>μ</a:t>
            </a:r>
            <a:r>
              <a:rPr lang="es-MX" altLang="es-AR" sz="2600" b="1" baseline="-25000" dirty="0">
                <a:solidFill>
                  <a:schemeClr val="accent2"/>
                </a:solidFill>
                <a:sym typeface="Times New Roman Special G2" pitchFamily="18" charset="2"/>
              </a:rPr>
              <a:t>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E (X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 [E(X)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a:t>
            </a:r>
            <a:r>
              <a:rPr lang="es-MX" altLang="es-AR" sz="2600" dirty="0">
                <a:sym typeface="Times New Roman Special G2" pitchFamily="18" charset="2"/>
              </a:rPr>
              <a:t> </a:t>
            </a:r>
          </a:p>
          <a:p>
            <a:pPr>
              <a:spcBef>
                <a:spcPct val="50000"/>
              </a:spcBef>
            </a:pPr>
            <a:r>
              <a:rPr lang="es-MX" altLang="es-AR" sz="2600" dirty="0">
                <a:sym typeface="Times New Roman Special G2" pitchFamily="18" charset="2"/>
              </a:rPr>
              <a:t>Notar que </a:t>
            </a:r>
            <a:r>
              <a:rPr lang="es-MX" altLang="es-AR" sz="2600" b="1" dirty="0">
                <a:solidFill>
                  <a:schemeClr val="accent2"/>
                </a:solidFill>
                <a:sym typeface="Times New Roman Special G2" pitchFamily="18" charset="2"/>
              </a:rPr>
              <a:t>E (X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 &gt; [E(X)</a:t>
            </a:r>
            <a:r>
              <a:rPr lang="es-MX" altLang="es-AR" sz="2600" b="1" baseline="30000" dirty="0">
                <a:solidFill>
                  <a:schemeClr val="accent2"/>
                </a:solidFill>
                <a:sym typeface="Times New Roman Special G2" pitchFamily="18" charset="2"/>
              </a:rPr>
              <a:t>2</a:t>
            </a:r>
            <a:r>
              <a:rPr lang="es-MX" altLang="es-AR" sz="2600" b="1" dirty="0">
                <a:solidFill>
                  <a:schemeClr val="accent2"/>
                </a:solidFill>
                <a:sym typeface="Times New Roman Special G2" pitchFamily="18" charset="2"/>
              </a:rPr>
              <a:t>]</a:t>
            </a:r>
            <a:r>
              <a:rPr lang="es-MX" altLang="es-AR" sz="2600" dirty="0">
                <a:sym typeface="Times New Roman Special G2" pitchFamily="18" charset="2"/>
              </a:rPr>
              <a:t> porque X</a:t>
            </a:r>
            <a:r>
              <a:rPr lang="es-MX" altLang="es-AR" sz="2600" baseline="30000" dirty="0">
                <a:sym typeface="Times New Roman Special G2" pitchFamily="18" charset="2"/>
              </a:rPr>
              <a:t>2</a:t>
            </a:r>
            <a:r>
              <a:rPr lang="es-MX" altLang="es-AR" sz="2600" dirty="0">
                <a:sym typeface="Times New Roman Special G2" pitchFamily="18" charset="2"/>
              </a:rPr>
              <a:t> es una función no lineal y creciente en x. Esto ilustra la imposibilidad de penetrar con el operador E en una función no lineal. </a:t>
            </a:r>
            <a:endParaRPr lang="es-ES" altLang="es-AR" sz="2200" dirty="0">
              <a:sym typeface="Times New Roman Special G2"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267A224-9A16-37DC-D15E-129B8A7A43F2}"/>
              </a:ext>
            </a:extLst>
          </p:cNvPr>
          <p:cNvSpPr txBox="1">
            <a:spLocks noChangeArrowheads="1"/>
          </p:cNvSpPr>
          <p:nvPr/>
        </p:nvSpPr>
        <p:spPr bwMode="auto">
          <a:xfrm>
            <a:off x="767137" y="451206"/>
            <a:ext cx="11424863"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200"/>
              </a:spcBef>
            </a:pPr>
            <a:r>
              <a:rPr lang="es-MX" altLang="es-AR" sz="2800" b="1" dirty="0"/>
              <a:t>Propiedades de la Varianza</a:t>
            </a:r>
          </a:p>
          <a:p>
            <a:pPr>
              <a:spcBef>
                <a:spcPts val="1200"/>
              </a:spcBef>
            </a:pPr>
            <a:endParaRPr lang="es-MX" altLang="es-AR" sz="800" b="1" dirty="0"/>
          </a:p>
          <a:p>
            <a:pPr>
              <a:spcBef>
                <a:spcPts val="1200"/>
              </a:spcBef>
              <a:buFontTx/>
              <a:buChar char="•"/>
            </a:pPr>
            <a:r>
              <a:rPr lang="es-MX" altLang="es-AR" sz="2800" dirty="0"/>
              <a:t> </a:t>
            </a:r>
            <a:r>
              <a:rPr lang="es-MX" altLang="es-AR" sz="2800" b="1" i="1" dirty="0">
                <a:solidFill>
                  <a:schemeClr val="accent2"/>
                </a:solidFill>
              </a:rPr>
              <a:t>Var(c) = 0</a:t>
            </a:r>
            <a:r>
              <a:rPr lang="es-MX" altLang="es-AR" sz="2800" b="1" dirty="0">
                <a:solidFill>
                  <a:schemeClr val="accent2"/>
                </a:solidFill>
              </a:rPr>
              <a:t> :</a:t>
            </a:r>
            <a:r>
              <a:rPr lang="es-MX" altLang="es-AR" sz="2800" dirty="0">
                <a:ea typeface="Batang" pitchFamily="18" charset="-127"/>
              </a:rPr>
              <a:t> si una </a:t>
            </a:r>
            <a:r>
              <a:rPr lang="es-MX" altLang="es-AR" sz="2800" dirty="0" err="1">
                <a:ea typeface="Batang" pitchFamily="18" charset="-127"/>
              </a:rPr>
              <a:t>v.a.</a:t>
            </a:r>
            <a:r>
              <a:rPr lang="es-MX" altLang="es-AR" sz="2800" dirty="0">
                <a:ea typeface="Batang" pitchFamily="18" charset="-127"/>
              </a:rPr>
              <a:t> tiene varianza cero, entonces es una constante.</a:t>
            </a:r>
          </a:p>
          <a:p>
            <a:pPr>
              <a:spcBef>
                <a:spcPts val="1200"/>
              </a:spcBef>
              <a:buFontTx/>
              <a:buChar char="•"/>
            </a:pPr>
            <a:r>
              <a:rPr lang="es-MX" altLang="es-AR" sz="2800" dirty="0">
                <a:ea typeface="Batang" pitchFamily="18" charset="-127"/>
              </a:rPr>
              <a:t> Dadas las constantes </a:t>
            </a:r>
            <a:r>
              <a:rPr lang="es-MX" altLang="es-AR" sz="2800" i="1" dirty="0">
                <a:ea typeface="Batang" pitchFamily="18" charset="-127"/>
              </a:rPr>
              <a:t>a</a:t>
            </a:r>
            <a:r>
              <a:rPr lang="es-MX" altLang="es-AR" sz="2800" dirty="0">
                <a:ea typeface="Batang" pitchFamily="18" charset="-127"/>
              </a:rPr>
              <a:t> y </a:t>
            </a:r>
            <a:r>
              <a:rPr lang="es-MX" altLang="es-AR" sz="2800" i="1" dirty="0">
                <a:ea typeface="Batang" pitchFamily="18" charset="-127"/>
              </a:rPr>
              <a:t>b</a:t>
            </a:r>
            <a:r>
              <a:rPr lang="es-MX" altLang="es-AR" sz="2800" dirty="0">
                <a:ea typeface="Batang" pitchFamily="18" charset="-127"/>
              </a:rPr>
              <a:t>, </a:t>
            </a:r>
            <a:r>
              <a:rPr lang="es-MX" altLang="es-AR" sz="2800" b="1" i="1" dirty="0">
                <a:solidFill>
                  <a:schemeClr val="accent2"/>
                </a:solidFill>
                <a:ea typeface="Batang" pitchFamily="18" charset="-127"/>
              </a:rPr>
              <a:t>Var(a X + b) = a</a:t>
            </a:r>
            <a:r>
              <a:rPr lang="es-MX" altLang="es-AR" sz="2800" b="1" i="1" baseline="30000" dirty="0">
                <a:solidFill>
                  <a:schemeClr val="accent2"/>
                </a:solidFill>
                <a:ea typeface="Batang" pitchFamily="18" charset="-127"/>
              </a:rPr>
              <a:t>2</a:t>
            </a:r>
            <a:r>
              <a:rPr lang="es-MX" altLang="es-AR" sz="2800" b="1" i="1" dirty="0">
                <a:solidFill>
                  <a:schemeClr val="accent2"/>
                </a:solidFill>
                <a:ea typeface="Batang" pitchFamily="18" charset="-127"/>
              </a:rPr>
              <a:t> Var(X)</a:t>
            </a:r>
          </a:p>
          <a:p>
            <a:pPr>
              <a:spcBef>
                <a:spcPts val="1200"/>
              </a:spcBef>
            </a:pPr>
            <a:r>
              <a:rPr lang="es-MX" altLang="es-AR" sz="2800" b="1" dirty="0">
                <a:solidFill>
                  <a:schemeClr val="accent2"/>
                </a:solidFill>
                <a:ea typeface="Batang" pitchFamily="18" charset="-127"/>
              </a:rPr>
              <a:t>Desvío estándar</a:t>
            </a:r>
            <a:r>
              <a:rPr lang="es-MX" altLang="es-AR" sz="2800" b="1" dirty="0">
                <a:ea typeface="Batang" pitchFamily="18" charset="-127"/>
              </a:rPr>
              <a:t>:</a:t>
            </a:r>
            <a:r>
              <a:rPr lang="es-MX" altLang="es-AR" sz="2800" dirty="0">
                <a:ea typeface="Batang" pitchFamily="18" charset="-127"/>
              </a:rPr>
              <a:t> raíz cuadrada de la varianza,  </a:t>
            </a:r>
            <a:r>
              <a:rPr lang="es-MX" altLang="es-AR" sz="2800" b="1" i="1" dirty="0">
                <a:solidFill>
                  <a:schemeClr val="accent2"/>
                </a:solidFill>
                <a:ea typeface="Batang" pitchFamily="18" charset="-127"/>
              </a:rPr>
              <a:t>De(X) = √ Var(X)</a:t>
            </a:r>
            <a:r>
              <a:rPr lang="es-MX" altLang="es-AR" sz="2800" dirty="0">
                <a:ea typeface="Batang" pitchFamily="18" charset="-127"/>
              </a:rPr>
              <a:t> </a:t>
            </a:r>
          </a:p>
          <a:p>
            <a:pPr>
              <a:spcBef>
                <a:spcPts val="1200"/>
              </a:spcBef>
            </a:pPr>
            <a:r>
              <a:rPr lang="es-MX" altLang="es-AR" sz="2800" b="1" dirty="0">
                <a:ea typeface="Batang" pitchFamily="18" charset="-127"/>
              </a:rPr>
              <a:t>Propiedades del desvío estándar</a:t>
            </a:r>
            <a:r>
              <a:rPr lang="es-MX" altLang="es-AR" sz="2800" dirty="0">
                <a:solidFill>
                  <a:schemeClr val="accent2"/>
                </a:solidFill>
                <a:ea typeface="Batang" pitchFamily="18" charset="-127"/>
              </a:rPr>
              <a:t> </a:t>
            </a:r>
          </a:p>
          <a:p>
            <a:pPr>
              <a:spcBef>
                <a:spcPts val="1200"/>
              </a:spcBef>
              <a:buFontTx/>
              <a:buChar char="•"/>
            </a:pPr>
            <a:r>
              <a:rPr lang="es-MX" altLang="es-AR" sz="2800" dirty="0">
                <a:ea typeface="Batang" pitchFamily="18" charset="-127"/>
              </a:rPr>
              <a:t> para cualquier constante c, </a:t>
            </a:r>
            <a:r>
              <a:rPr lang="es-MX" altLang="es-AR" sz="2800" b="1" i="1" dirty="0">
                <a:solidFill>
                  <a:schemeClr val="accent2"/>
                </a:solidFill>
                <a:ea typeface="Batang" pitchFamily="18" charset="-127"/>
              </a:rPr>
              <a:t>De(c) = 0</a:t>
            </a:r>
          </a:p>
          <a:p>
            <a:pPr>
              <a:spcBef>
                <a:spcPts val="1200"/>
              </a:spcBef>
              <a:buFontTx/>
              <a:buChar char="•"/>
            </a:pPr>
            <a:r>
              <a:rPr lang="es-MX" altLang="es-AR" sz="2800" dirty="0">
                <a:ea typeface="Batang" pitchFamily="18" charset="-127"/>
              </a:rPr>
              <a:t> Dadas las constantes </a:t>
            </a:r>
            <a:r>
              <a:rPr lang="es-MX" altLang="es-AR" sz="2800" i="1" dirty="0">
                <a:ea typeface="Batang" pitchFamily="18" charset="-127"/>
              </a:rPr>
              <a:t>a</a:t>
            </a:r>
            <a:r>
              <a:rPr lang="es-MX" altLang="es-AR" sz="2800" dirty="0">
                <a:ea typeface="Batang" pitchFamily="18" charset="-127"/>
              </a:rPr>
              <a:t> y </a:t>
            </a:r>
            <a:r>
              <a:rPr lang="es-MX" altLang="es-AR" sz="2800" i="1" dirty="0">
                <a:ea typeface="Batang" pitchFamily="18" charset="-127"/>
              </a:rPr>
              <a:t>b</a:t>
            </a:r>
            <a:r>
              <a:rPr lang="es-MX" altLang="es-AR" sz="2800" dirty="0">
                <a:ea typeface="Batang" pitchFamily="18" charset="-127"/>
              </a:rPr>
              <a:t>, </a:t>
            </a:r>
            <a:r>
              <a:rPr lang="es-MX" altLang="es-AR" sz="2800" b="1" i="1" dirty="0">
                <a:solidFill>
                  <a:schemeClr val="accent2"/>
                </a:solidFill>
                <a:ea typeface="Batang" pitchFamily="18" charset="-127"/>
              </a:rPr>
              <a:t>De(a X + b) = </a:t>
            </a:r>
            <a:r>
              <a:rPr lang="es-MX" altLang="es-AR" sz="2800" b="1" i="1" dirty="0">
                <a:solidFill>
                  <a:schemeClr val="accent2"/>
                </a:solidFill>
                <a:cs typeface="Times New Roman" panose="02020603050405020304" pitchFamily="18" charset="0"/>
              </a:rPr>
              <a:t>|</a:t>
            </a:r>
            <a:r>
              <a:rPr lang="es-MX" altLang="es-AR" sz="2800" b="1" i="1" dirty="0">
                <a:solidFill>
                  <a:schemeClr val="accent2"/>
                </a:solidFill>
                <a:ea typeface="Batang" pitchFamily="18" charset="-127"/>
              </a:rPr>
              <a:t>a</a:t>
            </a:r>
            <a:r>
              <a:rPr lang="es-MX" altLang="es-AR" sz="2800" b="1" i="1" dirty="0">
                <a:solidFill>
                  <a:schemeClr val="accent2"/>
                </a:solidFill>
                <a:cs typeface="Times New Roman" panose="02020603050405020304" pitchFamily="18" charset="0"/>
              </a:rPr>
              <a:t>|</a:t>
            </a:r>
            <a:r>
              <a:rPr lang="es-MX" altLang="es-AR" sz="2800" b="1" i="1" dirty="0">
                <a:solidFill>
                  <a:schemeClr val="accent2"/>
                </a:solidFill>
                <a:ea typeface="Batang" pitchFamily="18" charset="-127"/>
              </a:rPr>
              <a:t> De(X)</a:t>
            </a:r>
          </a:p>
          <a:p>
            <a:pPr>
              <a:spcBef>
                <a:spcPts val="1200"/>
              </a:spcBef>
              <a:buFontTx/>
              <a:buChar char="•"/>
            </a:pPr>
            <a:endParaRPr lang="es-MX" altLang="es-AR" sz="1000" b="1" i="1" dirty="0">
              <a:solidFill>
                <a:schemeClr val="accent2"/>
              </a:solidFill>
              <a:ea typeface="Batang" pitchFamily="18" charset="-127"/>
            </a:endParaRPr>
          </a:p>
          <a:p>
            <a:pPr>
              <a:spcBef>
                <a:spcPts val="1200"/>
              </a:spcBef>
            </a:pPr>
            <a:r>
              <a:rPr lang="es-MX" altLang="es-AR" sz="2800" b="1" u="sng" dirty="0" err="1">
                <a:ea typeface="Batang" pitchFamily="18" charset="-127"/>
              </a:rPr>
              <a:t>v.a.</a:t>
            </a:r>
            <a:r>
              <a:rPr lang="es-MX" altLang="es-AR" sz="2800" b="1" u="sng" dirty="0">
                <a:ea typeface="Batang" pitchFamily="18" charset="-127"/>
              </a:rPr>
              <a:t> estandarizada:</a:t>
            </a:r>
            <a:r>
              <a:rPr lang="es-MX" altLang="es-AR" sz="2800" u="sng" dirty="0">
                <a:ea typeface="Batang" pitchFamily="18" charset="-127"/>
              </a:rPr>
              <a:t> </a:t>
            </a:r>
            <a:r>
              <a:rPr lang="es-MX" altLang="es-AR" sz="2800" dirty="0">
                <a:ea typeface="Batang" pitchFamily="18" charset="-127"/>
              </a:rPr>
              <a:t>dada X, definimos </a:t>
            </a:r>
            <a:r>
              <a:rPr lang="es-MX" altLang="es-AR" sz="2800" b="1" dirty="0">
                <a:solidFill>
                  <a:schemeClr val="accent2"/>
                </a:solidFill>
                <a:ea typeface="Batang" pitchFamily="18" charset="-127"/>
              </a:rPr>
              <a:t>Z = X - </a:t>
            </a:r>
            <a:r>
              <a:rPr lang="el-GR" altLang="es-AR" sz="2800" b="1" dirty="0">
                <a:solidFill>
                  <a:schemeClr val="accent2"/>
                </a:solidFill>
                <a:cs typeface="Times New Roman" panose="02020603050405020304" pitchFamily="18" charset="0"/>
                <a:sym typeface="Times New Roman Special G2" pitchFamily="18" charset="2"/>
              </a:rPr>
              <a:t>μ</a:t>
            </a:r>
            <a:r>
              <a:rPr lang="es-MX" altLang="es-AR" sz="2800" b="1" baseline="-25000" dirty="0">
                <a:solidFill>
                  <a:schemeClr val="accent2"/>
                </a:solidFill>
                <a:sym typeface="Times New Roman Special G2" pitchFamily="18" charset="2"/>
              </a:rPr>
              <a:t>x</a:t>
            </a:r>
            <a:r>
              <a:rPr lang="es-MX" altLang="es-AR" sz="2800" b="1" dirty="0">
                <a:solidFill>
                  <a:schemeClr val="accent2"/>
                </a:solidFill>
                <a:ea typeface="Batang" pitchFamily="18" charset="-127"/>
              </a:rPr>
              <a:t> / De(X),</a:t>
            </a:r>
            <a:r>
              <a:rPr lang="es-MX" altLang="es-AR" sz="2800" dirty="0">
                <a:ea typeface="Batang" pitchFamily="18" charset="-127"/>
              </a:rPr>
              <a:t> por lo tanto</a:t>
            </a:r>
          </a:p>
          <a:p>
            <a:pPr algn="ctr">
              <a:spcBef>
                <a:spcPts val="1200"/>
              </a:spcBef>
            </a:pPr>
            <a:r>
              <a:rPr lang="es-MX" altLang="es-AR" sz="2800" dirty="0">
                <a:ea typeface="Batang" pitchFamily="18" charset="-127"/>
              </a:rPr>
              <a:t> </a:t>
            </a:r>
            <a:r>
              <a:rPr lang="es-MX" altLang="es-AR" sz="2800" b="1" dirty="0">
                <a:solidFill>
                  <a:schemeClr val="accent2"/>
                </a:solidFill>
                <a:ea typeface="Batang" pitchFamily="18" charset="-127"/>
              </a:rPr>
              <a:t>E(Z) = </a:t>
            </a:r>
            <a:r>
              <a:rPr lang="es-MX" altLang="es-AR" sz="2800" b="1" dirty="0">
                <a:solidFill>
                  <a:schemeClr val="accent2"/>
                </a:solidFill>
                <a:sym typeface="Times New Roman Special G2" pitchFamily="18" charset="2"/>
              </a:rPr>
              <a:t>0</a:t>
            </a:r>
            <a:r>
              <a:rPr lang="es-MX" altLang="es-AR" sz="2800" dirty="0">
                <a:sym typeface="Times New Roman Special G2" pitchFamily="18" charset="2"/>
              </a:rPr>
              <a:t>   y   </a:t>
            </a:r>
            <a:r>
              <a:rPr lang="es-MX" altLang="es-AR" sz="2800" b="1" dirty="0">
                <a:solidFill>
                  <a:schemeClr val="accent2"/>
                </a:solidFill>
                <a:sym typeface="Times New Roman Special G2" pitchFamily="18" charset="2"/>
              </a:rPr>
              <a:t>Var(Z) = 1</a:t>
            </a:r>
            <a:r>
              <a:rPr lang="es-MX" altLang="es-AR" sz="2800" dirty="0">
                <a:sym typeface="Times New Roman Special G2" pitchFamily="18" charset="2"/>
              </a:rPr>
              <a:t>   </a:t>
            </a:r>
            <a:endParaRPr lang="es-MX" altLang="es-AR" sz="2800" dirty="0">
              <a:ea typeface="Batang" pitchFamily="18" charset="-127"/>
            </a:endParaRPr>
          </a:p>
          <a:p>
            <a:pPr algn="ctr">
              <a:spcBef>
                <a:spcPct val="50000"/>
              </a:spcBef>
            </a:pPr>
            <a:endParaRPr lang="es-ES" altLang="es-AR" sz="2200" dirty="0">
              <a:ea typeface="Batang" pitchFamily="18"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C5DD14E-90BD-DF64-1B8E-918B55DFC379}"/>
              </a:ext>
            </a:extLst>
          </p:cNvPr>
          <p:cNvSpPr>
            <a:spLocks noGrp="1" noChangeArrowheads="1"/>
          </p:cNvSpPr>
          <p:nvPr>
            <p:ph type="title"/>
          </p:nvPr>
        </p:nvSpPr>
        <p:spPr>
          <a:xfrm>
            <a:off x="431514" y="333374"/>
            <a:ext cx="11352943" cy="991991"/>
          </a:xfrm>
        </p:spPr>
        <p:txBody>
          <a:bodyPr>
            <a:noAutofit/>
          </a:bodyPr>
          <a:lstStyle/>
          <a:p>
            <a:r>
              <a:rPr lang="es-ES" altLang="es-AR" b="1" dirty="0"/>
              <a:t>Características de las distribuciones conjuntas y condicionales</a:t>
            </a:r>
            <a:r>
              <a:rPr lang="es-ES" altLang="es-AR" dirty="0"/>
              <a:t> </a:t>
            </a:r>
          </a:p>
        </p:txBody>
      </p:sp>
      <p:sp>
        <p:nvSpPr>
          <p:cNvPr id="28675" name="Rectangle 3">
            <a:extLst>
              <a:ext uri="{FF2B5EF4-FFF2-40B4-BE49-F238E27FC236}">
                <a16:creationId xmlns:a16="http://schemas.microsoft.com/office/drawing/2014/main" id="{8F287CA8-6675-797D-2135-BB1B39C991EF}"/>
              </a:ext>
            </a:extLst>
          </p:cNvPr>
          <p:cNvSpPr>
            <a:spLocks noGrp="1" noChangeArrowheads="1"/>
          </p:cNvSpPr>
          <p:nvPr>
            <p:ph type="body" idx="1"/>
          </p:nvPr>
        </p:nvSpPr>
        <p:spPr>
          <a:xfrm>
            <a:off x="513707" y="1613043"/>
            <a:ext cx="11188557" cy="4592547"/>
          </a:xfrm>
        </p:spPr>
        <p:txBody>
          <a:bodyPr>
            <a:normAutofit/>
          </a:bodyPr>
          <a:lstStyle/>
          <a:p>
            <a:pPr>
              <a:buFontTx/>
              <a:buNone/>
            </a:pPr>
            <a:r>
              <a:rPr lang="es-ES" altLang="es-AR" b="1" dirty="0">
                <a:solidFill>
                  <a:schemeClr val="accent2"/>
                </a:solidFill>
              </a:rPr>
              <a:t>Covarianza y Correlación</a:t>
            </a:r>
          </a:p>
          <a:p>
            <a:pPr>
              <a:buFontTx/>
              <a:buNone/>
            </a:pPr>
            <a:r>
              <a:rPr lang="es-ES" altLang="es-AR" dirty="0"/>
              <a:t>Son medidas que resumen el grado de asociación entre dos variables, difícil de ver solo a través de la </a:t>
            </a:r>
            <a:r>
              <a:rPr lang="es-ES" altLang="es-AR" i="1" dirty="0" err="1"/>
              <a:t>fdp</a:t>
            </a:r>
            <a:r>
              <a:rPr lang="es-ES" altLang="es-AR" dirty="0"/>
              <a:t> de la distribución conjunta.</a:t>
            </a:r>
          </a:p>
          <a:p>
            <a:pPr>
              <a:buFontTx/>
              <a:buNone/>
            </a:pPr>
            <a:endParaRPr lang="es-ES" altLang="es-AR" dirty="0"/>
          </a:p>
          <a:p>
            <a:pPr>
              <a:buFontTx/>
              <a:buNone/>
            </a:pPr>
            <a:r>
              <a:rPr lang="es-ES" altLang="es-AR" dirty="0"/>
              <a:t> </a:t>
            </a:r>
            <a:r>
              <a:rPr lang="es-ES" altLang="es-AR" u="sng" dirty="0"/>
              <a:t>Covarianza</a:t>
            </a:r>
            <a:r>
              <a:rPr lang="es-ES" altLang="es-AR" dirty="0"/>
              <a:t>: mide el grado de asociación </a:t>
            </a:r>
            <a:r>
              <a:rPr lang="es-ES" altLang="es-AR" i="1" dirty="0"/>
              <a:t>lineal</a:t>
            </a:r>
            <a:r>
              <a:rPr lang="es-ES" altLang="es-AR" dirty="0"/>
              <a:t> entre dos variables</a:t>
            </a:r>
          </a:p>
        </p:txBody>
      </p:sp>
      <p:pic>
        <p:nvPicPr>
          <p:cNvPr id="28676" name="Picture 4">
            <a:extLst>
              <a:ext uri="{FF2B5EF4-FFF2-40B4-BE49-F238E27FC236}">
                <a16:creationId xmlns:a16="http://schemas.microsoft.com/office/drawing/2014/main" id="{E0308FB4-85D3-7ED9-0F8A-3B0BDA072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469" y="4251700"/>
            <a:ext cx="5234708" cy="55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a:extLst>
              <a:ext uri="{FF2B5EF4-FFF2-40B4-BE49-F238E27FC236}">
                <a16:creationId xmlns:a16="http://schemas.microsoft.com/office/drawing/2014/main" id="{236B1A3E-9466-EC30-A731-A9D0BCBCC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59" y="5244957"/>
            <a:ext cx="7202362" cy="1042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866FF61-4FFB-787B-EF7E-05D59559D283}"/>
              </a:ext>
            </a:extLst>
          </p:cNvPr>
          <p:cNvSpPr>
            <a:spLocks noGrp="1" noChangeArrowheads="1"/>
          </p:cNvSpPr>
          <p:nvPr>
            <p:ph type="title"/>
          </p:nvPr>
        </p:nvSpPr>
        <p:spPr>
          <a:xfrm>
            <a:off x="1284270" y="188913"/>
            <a:ext cx="9059881" cy="807680"/>
          </a:xfrm>
        </p:spPr>
        <p:txBody>
          <a:bodyPr>
            <a:noAutofit/>
          </a:bodyPr>
          <a:lstStyle/>
          <a:p>
            <a:pPr algn="l"/>
            <a:r>
              <a:rPr lang="es-ES" altLang="es-AR" b="1" dirty="0"/>
              <a:t>Propiedades de la Covarianza</a:t>
            </a:r>
          </a:p>
        </p:txBody>
      </p:sp>
      <p:sp>
        <p:nvSpPr>
          <p:cNvPr id="29699" name="Rectangle 3">
            <a:extLst>
              <a:ext uri="{FF2B5EF4-FFF2-40B4-BE49-F238E27FC236}">
                <a16:creationId xmlns:a16="http://schemas.microsoft.com/office/drawing/2014/main" id="{7EA1AA66-B13C-BBFD-DB4E-C886ABDA52E0}"/>
              </a:ext>
            </a:extLst>
          </p:cNvPr>
          <p:cNvSpPr>
            <a:spLocks noGrp="1" noChangeArrowheads="1"/>
          </p:cNvSpPr>
          <p:nvPr>
            <p:ph type="body" idx="1"/>
          </p:nvPr>
        </p:nvSpPr>
        <p:spPr>
          <a:xfrm>
            <a:off x="760288" y="1561672"/>
            <a:ext cx="11013896" cy="5035978"/>
          </a:xfrm>
        </p:spPr>
        <p:txBody>
          <a:bodyPr>
            <a:normAutofit/>
          </a:bodyPr>
          <a:lstStyle/>
          <a:p>
            <a:r>
              <a:rPr lang="es-ES" altLang="es-AR" dirty="0"/>
              <a:t>Si Y </a:t>
            </a:r>
            <a:r>
              <a:rPr lang="es-ES" altLang="es-AR" dirty="0" err="1"/>
              <a:t>y</a:t>
            </a:r>
            <a:r>
              <a:rPr lang="es-ES" altLang="es-AR" dirty="0"/>
              <a:t> X son independientes, entonces </a:t>
            </a:r>
            <a:r>
              <a:rPr lang="es-ES" altLang="es-AR" dirty="0" err="1"/>
              <a:t>Cov</a:t>
            </a:r>
            <a:r>
              <a:rPr lang="es-ES" altLang="es-AR" dirty="0"/>
              <a:t>(X,Y) = 0</a:t>
            </a:r>
          </a:p>
          <a:p>
            <a:pPr>
              <a:buFontTx/>
              <a:buNone/>
            </a:pPr>
            <a:endParaRPr lang="es-ES" altLang="es-AR" sz="900" dirty="0"/>
          </a:p>
          <a:p>
            <a:r>
              <a:rPr lang="es-ES" altLang="es-AR" dirty="0"/>
              <a:t>Dadas las constantes cualesquiera </a:t>
            </a:r>
            <a:r>
              <a:rPr lang="es-ES" altLang="es-AR" i="1" dirty="0"/>
              <a:t>a</a:t>
            </a:r>
            <a:r>
              <a:rPr lang="es-ES" altLang="es-AR" dirty="0"/>
              <a:t>, </a:t>
            </a:r>
            <a:r>
              <a:rPr lang="es-ES" altLang="es-AR" i="1" dirty="0"/>
              <a:t>b</a:t>
            </a:r>
            <a:r>
              <a:rPr lang="es-ES" altLang="es-AR" dirty="0"/>
              <a:t>, </a:t>
            </a:r>
            <a:r>
              <a:rPr lang="es-ES" altLang="es-AR" i="1" dirty="0"/>
              <a:t>c</a:t>
            </a:r>
            <a:r>
              <a:rPr lang="es-ES" altLang="es-AR" dirty="0"/>
              <a:t> y </a:t>
            </a:r>
            <a:r>
              <a:rPr lang="es-ES" altLang="es-AR" i="1" dirty="0"/>
              <a:t>d</a:t>
            </a:r>
          </a:p>
          <a:p>
            <a:pPr>
              <a:buFontTx/>
              <a:buNone/>
            </a:pPr>
            <a:r>
              <a:rPr lang="es-ES" altLang="es-AR" dirty="0"/>
              <a:t>	</a:t>
            </a:r>
            <a:r>
              <a:rPr lang="es-ES" altLang="es-AR" dirty="0" err="1"/>
              <a:t>Cov</a:t>
            </a:r>
            <a:r>
              <a:rPr lang="es-ES" altLang="es-AR" dirty="0"/>
              <a:t>(</a:t>
            </a:r>
            <a:r>
              <a:rPr lang="es-ES" altLang="es-AR" i="1" dirty="0" err="1"/>
              <a:t>aX+b</a:t>
            </a:r>
            <a:r>
              <a:rPr lang="es-ES" altLang="es-AR" i="1" dirty="0"/>
              <a:t>, </a:t>
            </a:r>
            <a:r>
              <a:rPr lang="es-ES" altLang="es-AR" i="1" dirty="0" err="1"/>
              <a:t>cY+d</a:t>
            </a:r>
            <a:r>
              <a:rPr lang="es-ES" altLang="es-AR" dirty="0"/>
              <a:t>) = </a:t>
            </a:r>
            <a:r>
              <a:rPr lang="es-ES" altLang="es-AR" i="1" dirty="0"/>
              <a:t>a c</a:t>
            </a:r>
            <a:r>
              <a:rPr lang="es-ES" altLang="es-AR" dirty="0"/>
              <a:t> </a:t>
            </a:r>
            <a:r>
              <a:rPr lang="es-ES" altLang="es-AR" dirty="0" err="1"/>
              <a:t>Cov</a:t>
            </a:r>
            <a:r>
              <a:rPr lang="es-ES" altLang="es-AR" dirty="0"/>
              <a:t>(</a:t>
            </a:r>
            <a:r>
              <a:rPr lang="es-ES" altLang="es-AR" i="1" dirty="0"/>
              <a:t>X</a:t>
            </a:r>
            <a:r>
              <a:rPr lang="es-ES" altLang="es-AR" dirty="0"/>
              <a:t>, </a:t>
            </a:r>
            <a:r>
              <a:rPr lang="es-ES" altLang="es-AR" i="1" dirty="0"/>
              <a:t>Y</a:t>
            </a:r>
            <a:r>
              <a:rPr lang="es-ES" altLang="es-AR" dirty="0"/>
              <a:t>)</a:t>
            </a:r>
          </a:p>
          <a:p>
            <a:pPr>
              <a:buFontTx/>
              <a:buNone/>
            </a:pPr>
            <a:endParaRPr lang="es-ES" altLang="es-AR" sz="900" dirty="0"/>
          </a:p>
          <a:p>
            <a:pPr>
              <a:buFontTx/>
              <a:buNone/>
            </a:pPr>
            <a:endParaRPr lang="es-ES" altLang="es-AR" sz="800" dirty="0"/>
          </a:p>
          <a:p>
            <a:pPr>
              <a:buFontTx/>
              <a:buNone/>
            </a:pPr>
            <a:r>
              <a:rPr lang="es-ES" altLang="es-AR" dirty="0"/>
              <a:t>La debilidad de la Covarianza es su sensibilidad a las unidades de medida y a la magnitud de la variabilidad poblacional de cada variable. Esto no permite realizar comparaciones entre el grado de relación lineal cuando tengo más de dos variables (por ejemplo, si deseo comparar la relación lineal que tienen </a:t>
            </a:r>
            <a:r>
              <a:rPr lang="es-ES" altLang="es-AR" i="1" dirty="0"/>
              <a:t>Y</a:t>
            </a:r>
            <a:r>
              <a:rPr lang="es-ES" altLang="es-AR" dirty="0"/>
              <a:t> </a:t>
            </a:r>
            <a:r>
              <a:rPr lang="es-ES" altLang="es-AR" dirty="0" err="1"/>
              <a:t>y</a:t>
            </a:r>
            <a:r>
              <a:rPr lang="es-ES" altLang="es-AR" dirty="0"/>
              <a:t> </a:t>
            </a:r>
            <a:r>
              <a:rPr lang="es-ES" altLang="es-AR" i="1" dirty="0"/>
              <a:t>X</a:t>
            </a:r>
            <a:r>
              <a:rPr lang="es-ES" altLang="es-AR" dirty="0"/>
              <a:t> con la que tienen </a:t>
            </a:r>
            <a:r>
              <a:rPr lang="es-ES" altLang="es-AR" i="1" dirty="0"/>
              <a:t>Y</a:t>
            </a:r>
            <a:r>
              <a:rPr lang="es-ES" altLang="es-AR" dirty="0"/>
              <a:t> </a:t>
            </a:r>
            <a:r>
              <a:rPr lang="es-ES" altLang="es-AR" dirty="0" err="1"/>
              <a:t>y</a:t>
            </a:r>
            <a:r>
              <a:rPr lang="es-ES" altLang="es-AR" dirty="0"/>
              <a:t> </a:t>
            </a:r>
            <a:r>
              <a:rPr lang="es-ES" altLang="es-AR" i="1" dirty="0"/>
              <a:t>Z</a:t>
            </a:r>
            <a:r>
              <a:rPr lang="es-ES" altLang="es-AR" dirty="0"/>
              <a:t>).</a:t>
            </a:r>
          </a:p>
          <a:p>
            <a:pPr>
              <a:buFontTx/>
              <a:buNone/>
            </a:pPr>
            <a:endParaRPr lang="es-ES" altLang="es-AR"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5E448D-B355-2E35-290D-F1318E686F1E}"/>
              </a:ext>
            </a:extLst>
          </p:cNvPr>
          <p:cNvSpPr>
            <a:spLocks noGrp="1" noChangeArrowheads="1"/>
          </p:cNvSpPr>
          <p:nvPr>
            <p:ph type="title"/>
          </p:nvPr>
        </p:nvSpPr>
        <p:spPr>
          <a:xfrm>
            <a:off x="647273" y="549276"/>
            <a:ext cx="11034444" cy="792163"/>
          </a:xfrm>
        </p:spPr>
        <p:txBody>
          <a:bodyPr>
            <a:noAutofit/>
          </a:bodyPr>
          <a:lstStyle/>
          <a:p>
            <a:pPr algn="l"/>
            <a:r>
              <a:rPr lang="es-ES" altLang="es-AR" sz="4000" b="1" u="sng" dirty="0"/>
              <a:t>Coeficiente de correlación</a:t>
            </a:r>
            <a:r>
              <a:rPr lang="es-ES" altLang="es-AR" sz="4000" b="1" dirty="0"/>
              <a:t>: corrige las desventajas presentadas por la Covarianza </a:t>
            </a:r>
          </a:p>
        </p:txBody>
      </p:sp>
      <p:sp>
        <p:nvSpPr>
          <p:cNvPr id="30723" name="Rectangle 3">
            <a:extLst>
              <a:ext uri="{FF2B5EF4-FFF2-40B4-BE49-F238E27FC236}">
                <a16:creationId xmlns:a16="http://schemas.microsoft.com/office/drawing/2014/main" id="{E9633ED5-2606-C150-0137-9F77893D087D}"/>
              </a:ext>
            </a:extLst>
          </p:cNvPr>
          <p:cNvSpPr>
            <a:spLocks noGrp="1" noChangeArrowheads="1"/>
          </p:cNvSpPr>
          <p:nvPr>
            <p:ph type="body" idx="1"/>
          </p:nvPr>
        </p:nvSpPr>
        <p:spPr>
          <a:xfrm>
            <a:off x="791109" y="1787703"/>
            <a:ext cx="11034443" cy="4798031"/>
          </a:xfrm>
        </p:spPr>
        <p:txBody>
          <a:bodyPr>
            <a:noAutofit/>
          </a:bodyPr>
          <a:lstStyle/>
          <a:p>
            <a:pPr algn="ctr">
              <a:buFontTx/>
              <a:buNone/>
            </a:pPr>
            <a:r>
              <a:rPr lang="es-ES" altLang="es-AR" sz="2400" dirty="0" err="1"/>
              <a:t>Corr</a:t>
            </a:r>
            <a:r>
              <a:rPr lang="es-ES" altLang="es-AR" sz="2400" dirty="0"/>
              <a:t>(</a:t>
            </a:r>
            <a:r>
              <a:rPr lang="es-ES" altLang="es-AR" sz="2400" i="1" dirty="0"/>
              <a:t>X</a:t>
            </a:r>
            <a:r>
              <a:rPr lang="es-ES" altLang="es-AR" sz="2400" dirty="0"/>
              <a:t>, </a:t>
            </a:r>
            <a:r>
              <a:rPr lang="es-ES" altLang="es-AR" sz="2400" i="1" dirty="0"/>
              <a:t>Y</a:t>
            </a:r>
            <a:r>
              <a:rPr lang="es-ES" altLang="es-AR" sz="2400" dirty="0"/>
              <a:t>) = </a:t>
            </a:r>
            <a:r>
              <a:rPr lang="es-ES" altLang="es-AR" sz="2400" dirty="0" err="1"/>
              <a:t>Cov</a:t>
            </a:r>
            <a:r>
              <a:rPr lang="es-ES" altLang="es-AR" sz="2400" dirty="0"/>
              <a:t>(</a:t>
            </a:r>
            <a:r>
              <a:rPr lang="es-ES" altLang="es-AR" sz="2400" i="1" dirty="0"/>
              <a:t>X</a:t>
            </a:r>
            <a:r>
              <a:rPr lang="es-ES" altLang="es-AR" sz="2400" dirty="0"/>
              <a:t>,</a:t>
            </a:r>
            <a:r>
              <a:rPr lang="es-ES" altLang="es-AR" sz="2400" i="1" dirty="0"/>
              <a:t>Y</a:t>
            </a:r>
            <a:r>
              <a:rPr lang="es-ES" altLang="es-AR" sz="2400" dirty="0"/>
              <a:t>) / de(</a:t>
            </a:r>
            <a:r>
              <a:rPr lang="es-ES" altLang="es-AR" sz="2400" i="1" dirty="0"/>
              <a:t>X</a:t>
            </a:r>
            <a:r>
              <a:rPr lang="es-ES" altLang="es-AR" sz="2400" dirty="0"/>
              <a:t>) de(</a:t>
            </a:r>
            <a:r>
              <a:rPr lang="es-ES" altLang="es-AR" sz="2400" i="1" dirty="0"/>
              <a:t>Y</a:t>
            </a:r>
            <a:r>
              <a:rPr lang="es-ES" altLang="es-AR" sz="2400" dirty="0"/>
              <a:t>)</a:t>
            </a:r>
          </a:p>
          <a:p>
            <a:pPr>
              <a:buFontTx/>
              <a:buNone/>
            </a:pPr>
            <a:endParaRPr lang="es-ES" altLang="es-AR" sz="800" dirty="0"/>
          </a:p>
          <a:p>
            <a:r>
              <a:rPr lang="es-ES" altLang="es-AR" sz="2400" dirty="0"/>
              <a:t>Como puede apreciarse, el Coeficiente de Correlación es un tipo de normalización de la Covarianza, que elimina de esta la influencia de las unidades de medida y de la variabilidad poblacional de </a:t>
            </a:r>
            <a:r>
              <a:rPr lang="es-ES" altLang="es-AR" sz="2400" i="1" dirty="0"/>
              <a:t>Y</a:t>
            </a:r>
            <a:r>
              <a:rPr lang="es-ES" altLang="es-AR" sz="2400" dirty="0"/>
              <a:t> </a:t>
            </a:r>
            <a:r>
              <a:rPr lang="es-ES" altLang="es-AR" sz="2400" dirty="0" err="1"/>
              <a:t>y</a:t>
            </a:r>
            <a:r>
              <a:rPr lang="es-ES" altLang="es-AR" sz="2400" dirty="0"/>
              <a:t> </a:t>
            </a:r>
            <a:r>
              <a:rPr lang="es-ES" altLang="es-AR" sz="2400" i="1" dirty="0"/>
              <a:t>X</a:t>
            </a:r>
            <a:r>
              <a:rPr lang="es-ES" altLang="es-AR" sz="2400" dirty="0"/>
              <a:t>.</a:t>
            </a:r>
          </a:p>
          <a:p>
            <a:pPr>
              <a:buFontTx/>
              <a:buNone/>
            </a:pPr>
            <a:endParaRPr lang="es-ES" altLang="es-AR" sz="800" dirty="0"/>
          </a:p>
          <a:p>
            <a:pPr>
              <a:buFontTx/>
              <a:buNone/>
            </a:pPr>
            <a:r>
              <a:rPr lang="es-ES" altLang="es-AR" sz="2400" b="1" dirty="0">
                <a:solidFill>
                  <a:schemeClr val="accent2"/>
                </a:solidFill>
              </a:rPr>
              <a:t>Propiedades del Coeficiente de Correlación</a:t>
            </a:r>
          </a:p>
          <a:p>
            <a:r>
              <a:rPr lang="es-ES" altLang="es-AR" sz="2400" dirty="0"/>
              <a:t>- 1 </a:t>
            </a:r>
            <a:r>
              <a:rPr lang="es-ES" altLang="es-AR" sz="2400" dirty="0">
                <a:cs typeface="Times New Roman" panose="02020603050405020304" pitchFamily="18" charset="0"/>
              </a:rPr>
              <a:t>≤ </a:t>
            </a:r>
            <a:r>
              <a:rPr lang="es-ES" altLang="es-AR" sz="2400" dirty="0" err="1"/>
              <a:t>Corr</a:t>
            </a:r>
            <a:r>
              <a:rPr lang="es-ES" altLang="es-AR" sz="2400" dirty="0"/>
              <a:t>(</a:t>
            </a:r>
            <a:r>
              <a:rPr lang="es-ES" altLang="es-AR" sz="2400" i="1" dirty="0"/>
              <a:t>X</a:t>
            </a:r>
            <a:r>
              <a:rPr lang="es-ES" altLang="es-AR" sz="2400" dirty="0"/>
              <a:t>, </a:t>
            </a:r>
            <a:r>
              <a:rPr lang="es-ES" altLang="es-AR" sz="2400" i="1" dirty="0"/>
              <a:t>Y</a:t>
            </a:r>
            <a:r>
              <a:rPr lang="es-ES" altLang="es-AR" sz="2400" dirty="0"/>
              <a:t>) </a:t>
            </a:r>
            <a:r>
              <a:rPr lang="es-ES" altLang="es-AR" sz="2400" dirty="0">
                <a:cs typeface="Times New Roman" panose="02020603050405020304" pitchFamily="18" charset="0"/>
              </a:rPr>
              <a:t>≤ 1</a:t>
            </a:r>
          </a:p>
          <a:p>
            <a:r>
              <a:rPr lang="es-ES" altLang="es-AR" sz="2400" dirty="0">
                <a:cs typeface="Times New Roman" panose="02020603050405020304" pitchFamily="18" charset="0"/>
              </a:rPr>
              <a:t>Dadas las constantes cualesquiera </a:t>
            </a:r>
            <a:r>
              <a:rPr lang="es-ES" altLang="es-AR" sz="2400" i="1" dirty="0"/>
              <a:t>a</a:t>
            </a:r>
            <a:r>
              <a:rPr lang="es-ES" altLang="es-AR" sz="2400" dirty="0"/>
              <a:t>, </a:t>
            </a:r>
            <a:r>
              <a:rPr lang="es-ES" altLang="es-AR" sz="2400" i="1" dirty="0"/>
              <a:t>b</a:t>
            </a:r>
            <a:r>
              <a:rPr lang="es-ES" altLang="es-AR" sz="2400" dirty="0"/>
              <a:t>, </a:t>
            </a:r>
            <a:r>
              <a:rPr lang="es-ES" altLang="es-AR" sz="2400" i="1" dirty="0"/>
              <a:t>c</a:t>
            </a:r>
            <a:r>
              <a:rPr lang="es-ES" altLang="es-AR" sz="2400" dirty="0"/>
              <a:t> y </a:t>
            </a:r>
            <a:r>
              <a:rPr lang="es-ES" altLang="es-AR" sz="2400" i="1" dirty="0"/>
              <a:t>d, </a:t>
            </a:r>
            <a:r>
              <a:rPr lang="es-ES" altLang="es-AR" sz="2400" dirty="0"/>
              <a:t>con</a:t>
            </a:r>
            <a:r>
              <a:rPr lang="es-ES" altLang="es-AR" sz="2400" i="1" dirty="0"/>
              <a:t> ac &gt; 0</a:t>
            </a:r>
          </a:p>
          <a:p>
            <a:pPr>
              <a:buFontTx/>
              <a:buNone/>
            </a:pPr>
            <a:r>
              <a:rPr lang="es-ES" altLang="es-AR" sz="2400" dirty="0"/>
              <a:t>			</a:t>
            </a:r>
            <a:r>
              <a:rPr lang="es-ES" altLang="es-AR" sz="2400" dirty="0" err="1"/>
              <a:t>Corr</a:t>
            </a:r>
            <a:r>
              <a:rPr lang="es-ES" altLang="es-AR" sz="2400" dirty="0"/>
              <a:t>(</a:t>
            </a:r>
            <a:r>
              <a:rPr lang="es-ES" altLang="es-AR" sz="2400" i="1" dirty="0" err="1"/>
              <a:t>aX+b</a:t>
            </a:r>
            <a:r>
              <a:rPr lang="es-ES" altLang="es-AR" sz="2400" i="1" dirty="0"/>
              <a:t>, </a:t>
            </a:r>
            <a:r>
              <a:rPr lang="es-ES" altLang="es-AR" sz="2400" i="1" dirty="0" err="1"/>
              <a:t>cY+d</a:t>
            </a:r>
            <a:r>
              <a:rPr lang="es-ES" altLang="es-AR" sz="2400" dirty="0"/>
              <a:t>) = </a:t>
            </a:r>
            <a:r>
              <a:rPr lang="es-ES" altLang="es-AR" sz="2400" dirty="0" err="1"/>
              <a:t>Corr</a:t>
            </a:r>
            <a:r>
              <a:rPr lang="es-ES" altLang="es-AR" sz="2400" dirty="0"/>
              <a:t> (</a:t>
            </a:r>
            <a:r>
              <a:rPr lang="es-ES" altLang="es-AR" sz="2400" i="1" dirty="0"/>
              <a:t>X</a:t>
            </a:r>
            <a:r>
              <a:rPr lang="es-ES" altLang="es-AR" sz="2400" dirty="0"/>
              <a:t>, </a:t>
            </a:r>
            <a:r>
              <a:rPr lang="es-ES" altLang="es-AR" sz="2400" i="1" dirty="0"/>
              <a:t>Y</a:t>
            </a:r>
            <a:r>
              <a:rPr lang="es-ES" altLang="es-AR" sz="2400" dirty="0"/>
              <a:t>)</a:t>
            </a:r>
          </a:p>
          <a:p>
            <a:pPr>
              <a:buFontTx/>
              <a:buNone/>
            </a:pPr>
            <a:r>
              <a:rPr lang="es-ES" altLang="es-AR" sz="2400" dirty="0"/>
              <a:t>	si </a:t>
            </a:r>
            <a:r>
              <a:rPr lang="es-ES" altLang="es-AR" sz="2400" i="1" dirty="0"/>
              <a:t>ac</a:t>
            </a:r>
            <a:r>
              <a:rPr lang="es-ES" altLang="es-AR" sz="2400" dirty="0"/>
              <a:t> &lt; 0, entonces</a:t>
            </a:r>
          </a:p>
          <a:p>
            <a:pPr>
              <a:buFontTx/>
              <a:buNone/>
            </a:pPr>
            <a:r>
              <a:rPr lang="es-ES" altLang="es-AR" sz="2400" dirty="0"/>
              <a:t>			 </a:t>
            </a:r>
            <a:r>
              <a:rPr lang="es-ES" altLang="es-AR" sz="2400" dirty="0" err="1"/>
              <a:t>Corr</a:t>
            </a:r>
            <a:r>
              <a:rPr lang="es-ES" altLang="es-AR" sz="2400" dirty="0"/>
              <a:t>(</a:t>
            </a:r>
            <a:r>
              <a:rPr lang="es-ES" altLang="es-AR" sz="2400" i="1" dirty="0" err="1"/>
              <a:t>aX+b</a:t>
            </a:r>
            <a:r>
              <a:rPr lang="es-ES" altLang="es-AR" sz="2400" i="1" dirty="0"/>
              <a:t>, </a:t>
            </a:r>
            <a:r>
              <a:rPr lang="es-ES" altLang="es-AR" sz="2400" i="1" dirty="0" err="1"/>
              <a:t>cY+d</a:t>
            </a:r>
            <a:r>
              <a:rPr lang="es-ES" altLang="es-AR" sz="2400" dirty="0"/>
              <a:t>) = - </a:t>
            </a:r>
            <a:r>
              <a:rPr lang="es-ES" altLang="es-AR" sz="2400" dirty="0" err="1"/>
              <a:t>Corr</a:t>
            </a:r>
            <a:r>
              <a:rPr lang="es-ES" altLang="es-AR" sz="2400" dirty="0"/>
              <a:t> (</a:t>
            </a:r>
            <a:r>
              <a:rPr lang="es-ES" altLang="es-AR" sz="2400" i="1" dirty="0"/>
              <a:t>X</a:t>
            </a:r>
            <a:r>
              <a:rPr lang="es-ES" altLang="es-AR" sz="2400" dirty="0"/>
              <a:t>, </a:t>
            </a:r>
            <a:r>
              <a:rPr lang="es-ES" altLang="es-AR" sz="2400" i="1" dirty="0"/>
              <a:t>Y</a:t>
            </a:r>
            <a:r>
              <a:rPr lang="es-ES" altLang="es-AR"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ACD997F-6EB3-348A-76B5-C0DBD933899C}"/>
              </a:ext>
            </a:extLst>
          </p:cNvPr>
          <p:cNvSpPr>
            <a:spLocks noGrp="1" noChangeArrowheads="1"/>
          </p:cNvSpPr>
          <p:nvPr>
            <p:ph type="title"/>
          </p:nvPr>
        </p:nvSpPr>
        <p:spPr>
          <a:xfrm>
            <a:off x="534255" y="188914"/>
            <a:ext cx="11281025" cy="504825"/>
          </a:xfrm>
        </p:spPr>
        <p:txBody>
          <a:bodyPr>
            <a:noAutofit/>
          </a:bodyPr>
          <a:lstStyle/>
          <a:p>
            <a:r>
              <a:rPr lang="es-ES" altLang="es-AR" sz="4000" b="1" dirty="0"/>
              <a:t>Varianza para una suma de variables aleatorias</a:t>
            </a:r>
          </a:p>
        </p:txBody>
      </p:sp>
      <p:sp>
        <p:nvSpPr>
          <p:cNvPr id="31747" name="Rectangle 3">
            <a:extLst>
              <a:ext uri="{FF2B5EF4-FFF2-40B4-BE49-F238E27FC236}">
                <a16:creationId xmlns:a16="http://schemas.microsoft.com/office/drawing/2014/main" id="{C81633D6-582E-3F97-8F96-561CE84F71E5}"/>
              </a:ext>
            </a:extLst>
          </p:cNvPr>
          <p:cNvSpPr>
            <a:spLocks noGrp="1" noChangeArrowheads="1"/>
          </p:cNvSpPr>
          <p:nvPr>
            <p:ph type="body" idx="1"/>
          </p:nvPr>
        </p:nvSpPr>
        <p:spPr>
          <a:xfrm>
            <a:off x="842481" y="908051"/>
            <a:ext cx="10757043" cy="5688013"/>
          </a:xfrm>
        </p:spPr>
        <p:txBody>
          <a:bodyPr>
            <a:noAutofit/>
          </a:bodyPr>
          <a:lstStyle/>
          <a:p>
            <a:r>
              <a:rPr lang="es-ES" altLang="es-AR" sz="2400" dirty="0"/>
              <a:t>Para constantes cualesquiera </a:t>
            </a:r>
            <a:r>
              <a:rPr lang="es-ES" altLang="es-AR" sz="2400" i="1" dirty="0"/>
              <a:t>a </a:t>
            </a:r>
            <a:r>
              <a:rPr lang="es-ES" altLang="es-AR" sz="2400" dirty="0"/>
              <a:t>y</a:t>
            </a:r>
            <a:r>
              <a:rPr lang="es-ES" altLang="es-AR" sz="2400" i="1" dirty="0"/>
              <a:t> b,</a:t>
            </a:r>
          </a:p>
          <a:p>
            <a:pPr>
              <a:buFontTx/>
              <a:buNone/>
            </a:pPr>
            <a:r>
              <a:rPr lang="es-ES" altLang="es-AR" sz="2400" dirty="0"/>
              <a:t>	Var(</a:t>
            </a:r>
            <a:r>
              <a:rPr lang="es-ES" altLang="es-AR" sz="2400" i="1" dirty="0" err="1"/>
              <a:t>aX</a:t>
            </a:r>
            <a:r>
              <a:rPr lang="es-ES" altLang="es-AR" sz="2400" i="1" dirty="0"/>
              <a:t> + </a:t>
            </a:r>
            <a:r>
              <a:rPr lang="es-ES" altLang="es-AR" sz="2400" i="1" dirty="0" err="1"/>
              <a:t>bY</a:t>
            </a:r>
            <a:r>
              <a:rPr lang="es-ES" altLang="es-AR" sz="2400" dirty="0"/>
              <a:t>) = </a:t>
            </a:r>
            <a:r>
              <a:rPr lang="es-ES" altLang="es-AR" sz="2400" i="1" dirty="0"/>
              <a:t>a</a:t>
            </a:r>
            <a:r>
              <a:rPr lang="es-ES" altLang="es-AR" sz="2400" i="1" baseline="30000" dirty="0"/>
              <a:t>2</a:t>
            </a:r>
            <a:r>
              <a:rPr lang="es-ES" altLang="es-AR" sz="2400" i="1" dirty="0"/>
              <a:t> </a:t>
            </a:r>
            <a:r>
              <a:rPr lang="es-ES" altLang="es-AR" sz="2400" dirty="0"/>
              <a:t>Var(</a:t>
            </a:r>
            <a:r>
              <a:rPr lang="es-ES" altLang="es-AR" sz="2400" i="1" dirty="0"/>
              <a:t>X</a:t>
            </a:r>
            <a:r>
              <a:rPr lang="es-ES" altLang="es-AR" sz="2400" dirty="0"/>
              <a:t>) + </a:t>
            </a:r>
            <a:r>
              <a:rPr lang="es-ES" altLang="es-AR" sz="2400" i="1" dirty="0"/>
              <a:t>b</a:t>
            </a:r>
            <a:r>
              <a:rPr lang="es-ES" altLang="es-AR" sz="2400" i="1" baseline="30000" dirty="0"/>
              <a:t>2</a:t>
            </a:r>
            <a:r>
              <a:rPr lang="es-ES" altLang="es-AR" sz="2400" i="1" dirty="0"/>
              <a:t> </a:t>
            </a:r>
            <a:r>
              <a:rPr lang="es-ES" altLang="es-AR" sz="2400" dirty="0"/>
              <a:t>Var(</a:t>
            </a:r>
            <a:r>
              <a:rPr lang="es-ES" altLang="es-AR" sz="2400" i="1" dirty="0"/>
              <a:t>Y</a:t>
            </a:r>
            <a:r>
              <a:rPr lang="es-ES" altLang="es-AR" sz="2400" dirty="0"/>
              <a:t>) + 2</a:t>
            </a:r>
            <a:r>
              <a:rPr lang="es-ES" altLang="es-AR" sz="2400" i="1" dirty="0"/>
              <a:t>ab</a:t>
            </a:r>
            <a:r>
              <a:rPr lang="es-ES" altLang="es-AR" sz="2400" dirty="0"/>
              <a:t> </a:t>
            </a:r>
            <a:r>
              <a:rPr lang="es-ES" altLang="es-AR" sz="2400" dirty="0" err="1"/>
              <a:t>Cov</a:t>
            </a:r>
            <a:r>
              <a:rPr lang="es-ES" altLang="es-AR" sz="2400" dirty="0"/>
              <a:t>(</a:t>
            </a:r>
            <a:r>
              <a:rPr lang="es-ES" altLang="es-AR" sz="2400" i="1" dirty="0"/>
              <a:t>X, Y</a:t>
            </a:r>
            <a:r>
              <a:rPr lang="es-ES" altLang="es-AR" sz="2400" dirty="0"/>
              <a:t>),  además</a:t>
            </a:r>
          </a:p>
          <a:p>
            <a:pPr>
              <a:buFontTx/>
              <a:buNone/>
            </a:pPr>
            <a:r>
              <a:rPr lang="es-ES" altLang="es-AR" sz="2400" dirty="0"/>
              <a:t>	Var(</a:t>
            </a:r>
            <a:r>
              <a:rPr lang="es-ES" altLang="es-AR" sz="2400" i="1" dirty="0" err="1"/>
              <a:t>aX</a:t>
            </a:r>
            <a:r>
              <a:rPr lang="es-ES" altLang="es-AR" sz="2400" i="1" dirty="0"/>
              <a:t> - </a:t>
            </a:r>
            <a:r>
              <a:rPr lang="es-ES" altLang="es-AR" sz="2400" i="1" dirty="0" err="1"/>
              <a:t>bY</a:t>
            </a:r>
            <a:r>
              <a:rPr lang="es-ES" altLang="es-AR" sz="2400" dirty="0"/>
              <a:t>) = </a:t>
            </a:r>
            <a:r>
              <a:rPr lang="es-ES" altLang="es-AR" sz="2400" i="1" dirty="0"/>
              <a:t>a</a:t>
            </a:r>
            <a:r>
              <a:rPr lang="es-ES" altLang="es-AR" sz="2400" i="1" baseline="30000" dirty="0"/>
              <a:t>2</a:t>
            </a:r>
            <a:r>
              <a:rPr lang="es-ES" altLang="es-AR" sz="2400" i="1" dirty="0"/>
              <a:t> </a:t>
            </a:r>
            <a:r>
              <a:rPr lang="es-ES" altLang="es-AR" sz="2400" dirty="0"/>
              <a:t>Var(</a:t>
            </a:r>
            <a:r>
              <a:rPr lang="es-ES" altLang="es-AR" sz="2400" i="1" dirty="0"/>
              <a:t>X</a:t>
            </a:r>
            <a:r>
              <a:rPr lang="es-ES" altLang="es-AR" sz="2400" dirty="0"/>
              <a:t>) + </a:t>
            </a:r>
            <a:r>
              <a:rPr lang="es-ES" altLang="es-AR" sz="2400" i="1" dirty="0"/>
              <a:t>b</a:t>
            </a:r>
            <a:r>
              <a:rPr lang="es-ES" altLang="es-AR" sz="2400" i="1" baseline="30000" dirty="0"/>
              <a:t>2</a:t>
            </a:r>
            <a:r>
              <a:rPr lang="es-ES" altLang="es-AR" sz="2400" i="1" dirty="0"/>
              <a:t> </a:t>
            </a:r>
            <a:r>
              <a:rPr lang="es-ES" altLang="es-AR" sz="2400" dirty="0"/>
              <a:t>Var(</a:t>
            </a:r>
            <a:r>
              <a:rPr lang="es-ES" altLang="es-AR" sz="2400" i="1" dirty="0"/>
              <a:t>Y</a:t>
            </a:r>
            <a:r>
              <a:rPr lang="es-ES" altLang="es-AR" sz="2400" dirty="0"/>
              <a:t>) - 2</a:t>
            </a:r>
            <a:r>
              <a:rPr lang="es-ES" altLang="es-AR" sz="2400" i="1" dirty="0"/>
              <a:t>ab</a:t>
            </a:r>
            <a:r>
              <a:rPr lang="es-ES" altLang="es-AR" sz="2400" dirty="0"/>
              <a:t> </a:t>
            </a:r>
            <a:r>
              <a:rPr lang="es-ES" altLang="es-AR" sz="2400" dirty="0" err="1"/>
              <a:t>Cov</a:t>
            </a:r>
            <a:r>
              <a:rPr lang="es-ES" altLang="es-AR" sz="2400" dirty="0"/>
              <a:t>(</a:t>
            </a:r>
            <a:r>
              <a:rPr lang="es-ES" altLang="es-AR" sz="2400" i="1" dirty="0"/>
              <a:t>X, Y</a:t>
            </a:r>
            <a:r>
              <a:rPr lang="es-ES" altLang="es-AR" sz="2400" dirty="0"/>
              <a:t>),  </a:t>
            </a:r>
          </a:p>
          <a:p>
            <a:pPr>
              <a:buFontTx/>
              <a:buNone/>
            </a:pPr>
            <a:r>
              <a:rPr lang="es-ES" altLang="es-AR" sz="2400" dirty="0"/>
              <a:t>	con </a:t>
            </a:r>
            <a:r>
              <a:rPr lang="es-ES" altLang="es-AR" sz="2400" i="1" dirty="0"/>
              <a:t>a </a:t>
            </a:r>
            <a:r>
              <a:rPr lang="es-ES" altLang="es-AR" sz="2400" dirty="0"/>
              <a:t>= </a:t>
            </a:r>
            <a:r>
              <a:rPr lang="es-ES" altLang="es-AR" sz="2400" i="1" dirty="0"/>
              <a:t>b </a:t>
            </a:r>
            <a:r>
              <a:rPr lang="es-ES" altLang="es-AR" sz="2400" dirty="0"/>
              <a:t>= 1 queda:  Var(</a:t>
            </a:r>
            <a:r>
              <a:rPr lang="es-ES" altLang="es-AR" sz="2400" i="1" dirty="0"/>
              <a:t>X + Y</a:t>
            </a:r>
            <a:r>
              <a:rPr lang="es-ES" altLang="es-AR" sz="2400" dirty="0"/>
              <a:t>) =</a:t>
            </a:r>
            <a:r>
              <a:rPr lang="es-ES" altLang="es-AR" sz="2400" i="1" dirty="0"/>
              <a:t> </a:t>
            </a:r>
            <a:r>
              <a:rPr lang="es-ES" altLang="es-AR" sz="2400" dirty="0"/>
              <a:t>Var(</a:t>
            </a:r>
            <a:r>
              <a:rPr lang="es-ES" altLang="es-AR" sz="2400" i="1" dirty="0"/>
              <a:t>X</a:t>
            </a:r>
            <a:r>
              <a:rPr lang="es-ES" altLang="es-AR" sz="2400" dirty="0"/>
              <a:t>) +</a:t>
            </a:r>
            <a:r>
              <a:rPr lang="es-ES" altLang="es-AR" sz="2400" i="1" dirty="0"/>
              <a:t> </a:t>
            </a:r>
            <a:r>
              <a:rPr lang="es-ES" altLang="es-AR" sz="2400" dirty="0"/>
              <a:t>Var(</a:t>
            </a:r>
            <a:r>
              <a:rPr lang="es-ES" altLang="es-AR" sz="2400" i="1" dirty="0"/>
              <a:t>Y</a:t>
            </a:r>
            <a:r>
              <a:rPr lang="es-ES" altLang="es-AR" sz="2400" dirty="0"/>
              <a:t>) + 2 </a:t>
            </a:r>
            <a:r>
              <a:rPr lang="es-ES" altLang="es-AR" sz="2400" dirty="0" err="1"/>
              <a:t>Cov</a:t>
            </a:r>
            <a:r>
              <a:rPr lang="es-ES" altLang="es-AR" sz="2400" dirty="0"/>
              <a:t>(</a:t>
            </a:r>
            <a:r>
              <a:rPr lang="es-ES" altLang="es-AR" sz="2400" i="1" dirty="0"/>
              <a:t>X, Y</a:t>
            </a:r>
            <a:r>
              <a:rPr lang="es-ES" altLang="es-AR" sz="2400" dirty="0"/>
              <a:t>)</a:t>
            </a:r>
          </a:p>
          <a:p>
            <a:pPr>
              <a:buFontTx/>
              <a:buNone/>
            </a:pPr>
            <a:endParaRPr lang="es-ES" altLang="es-AR" sz="800" dirty="0"/>
          </a:p>
          <a:p>
            <a:r>
              <a:rPr lang="es-ES" altLang="es-AR" sz="2400" dirty="0"/>
              <a:t>Con</a:t>
            </a:r>
            <a:r>
              <a:rPr lang="es-ES" altLang="es-AR" sz="2400" i="1" dirty="0"/>
              <a:t> Y </a:t>
            </a:r>
            <a:r>
              <a:rPr lang="es-ES" altLang="es-AR" sz="2400" dirty="0" err="1"/>
              <a:t>y</a:t>
            </a:r>
            <a:r>
              <a:rPr lang="es-ES" altLang="es-AR" sz="2400" dirty="0"/>
              <a:t> </a:t>
            </a:r>
            <a:r>
              <a:rPr lang="es-ES" altLang="es-AR" sz="2400" i="1" dirty="0"/>
              <a:t>X </a:t>
            </a:r>
            <a:r>
              <a:rPr lang="es-ES" altLang="es-AR" sz="2400" dirty="0"/>
              <a:t>independientes tenemos:</a:t>
            </a:r>
          </a:p>
          <a:p>
            <a:pPr>
              <a:buFontTx/>
              <a:buNone/>
            </a:pPr>
            <a:r>
              <a:rPr lang="es-ES" altLang="es-AR" sz="2400" i="1" dirty="0"/>
              <a:t>		 	</a:t>
            </a:r>
            <a:r>
              <a:rPr lang="es-ES" altLang="es-AR" sz="2400" dirty="0"/>
              <a:t>Var(</a:t>
            </a:r>
            <a:r>
              <a:rPr lang="es-ES" altLang="es-AR" sz="2400" i="1" dirty="0"/>
              <a:t>X + Y</a:t>
            </a:r>
            <a:r>
              <a:rPr lang="es-ES" altLang="es-AR" sz="2400" dirty="0"/>
              <a:t>) =</a:t>
            </a:r>
            <a:r>
              <a:rPr lang="es-ES" altLang="es-AR" sz="2400" i="1" dirty="0"/>
              <a:t> </a:t>
            </a:r>
            <a:r>
              <a:rPr lang="es-ES" altLang="es-AR" sz="2400" dirty="0"/>
              <a:t>Var(</a:t>
            </a:r>
            <a:r>
              <a:rPr lang="es-ES" altLang="es-AR" sz="2400" i="1" dirty="0"/>
              <a:t>X</a:t>
            </a:r>
            <a:r>
              <a:rPr lang="es-ES" altLang="es-AR" sz="2400" dirty="0"/>
              <a:t>) +</a:t>
            </a:r>
            <a:r>
              <a:rPr lang="es-ES" altLang="es-AR" sz="2400" i="1" dirty="0"/>
              <a:t> </a:t>
            </a:r>
            <a:r>
              <a:rPr lang="es-ES" altLang="es-AR" sz="2400" dirty="0"/>
              <a:t>Var(</a:t>
            </a:r>
            <a:r>
              <a:rPr lang="es-ES" altLang="es-AR" sz="2400" i="1" dirty="0"/>
              <a:t>Y</a:t>
            </a:r>
            <a:r>
              <a:rPr lang="es-ES" altLang="es-AR" sz="2400" dirty="0"/>
              <a:t>) </a:t>
            </a:r>
          </a:p>
          <a:p>
            <a:pPr>
              <a:buFontTx/>
              <a:buNone/>
            </a:pPr>
            <a:endParaRPr lang="es-ES" altLang="es-AR" sz="800" dirty="0"/>
          </a:p>
          <a:p>
            <a:r>
              <a:rPr lang="es-ES" altLang="es-AR" sz="2400" dirty="0"/>
              <a:t>Si {</a:t>
            </a:r>
            <a:r>
              <a:rPr lang="es-ES" altLang="es-AR" sz="2400" i="1" dirty="0"/>
              <a:t>X</a:t>
            </a:r>
            <a:r>
              <a:rPr lang="es-ES" altLang="es-AR" sz="2400" baseline="-25000" dirty="0"/>
              <a:t>1</a:t>
            </a:r>
            <a:r>
              <a:rPr lang="es-ES" altLang="es-AR" sz="2400" dirty="0"/>
              <a:t>, </a:t>
            </a:r>
            <a:r>
              <a:rPr lang="es-ES" altLang="es-AR" sz="2400" i="1" dirty="0"/>
              <a:t>X</a:t>
            </a:r>
            <a:r>
              <a:rPr lang="es-ES" altLang="es-AR" sz="2400" dirty="0"/>
              <a:t>2, …, </a:t>
            </a:r>
            <a:r>
              <a:rPr lang="es-ES" altLang="es-AR" sz="2400" i="1" dirty="0" err="1"/>
              <a:t>X</a:t>
            </a:r>
            <a:r>
              <a:rPr lang="es-ES" altLang="es-AR" sz="2400" baseline="-25000" dirty="0" err="1"/>
              <a:t>n</a:t>
            </a:r>
            <a:r>
              <a:rPr lang="es-ES" altLang="es-AR" sz="2400" dirty="0"/>
              <a:t>} son variables no correlacionadas de a pares y dadas las constantes {</a:t>
            </a:r>
            <a:r>
              <a:rPr lang="es-ES" altLang="es-AR" sz="2400" i="1" dirty="0" err="1"/>
              <a:t>a</a:t>
            </a:r>
            <a:r>
              <a:rPr lang="es-ES" altLang="es-AR" sz="2400" i="1" baseline="-25000" dirty="0" err="1"/>
              <a:t>i</a:t>
            </a:r>
            <a:r>
              <a:rPr lang="es-ES" altLang="es-AR" sz="2400" baseline="-25000" dirty="0"/>
              <a:t> </a:t>
            </a:r>
            <a:r>
              <a:rPr lang="es-ES" altLang="es-AR" sz="2400" dirty="0"/>
              <a:t>: </a:t>
            </a:r>
            <a:r>
              <a:rPr lang="es-ES" altLang="es-AR" sz="2400" i="1" dirty="0"/>
              <a:t>i</a:t>
            </a:r>
            <a:r>
              <a:rPr lang="es-ES" altLang="es-AR" sz="2400" dirty="0"/>
              <a:t> = 1, 2,…, </a:t>
            </a:r>
            <a:r>
              <a:rPr lang="es-ES" altLang="es-AR" sz="2400" i="1" dirty="0"/>
              <a:t>n</a:t>
            </a:r>
            <a:r>
              <a:rPr lang="es-ES" altLang="es-AR" sz="2400" dirty="0"/>
              <a:t>}, entonces</a:t>
            </a:r>
          </a:p>
          <a:p>
            <a:pPr>
              <a:buFontTx/>
              <a:buNone/>
            </a:pPr>
            <a:r>
              <a:rPr lang="es-ES" altLang="es-AR" sz="2400" i="1" dirty="0"/>
              <a:t>	 </a:t>
            </a:r>
            <a:r>
              <a:rPr lang="es-ES" altLang="es-AR" sz="2400" dirty="0"/>
              <a:t>Var(</a:t>
            </a:r>
            <a:r>
              <a:rPr lang="es-ES" altLang="es-AR" sz="2400" i="1" dirty="0"/>
              <a:t>a</a:t>
            </a:r>
            <a:r>
              <a:rPr lang="es-ES" altLang="es-AR" sz="2400" i="1" baseline="-25000" dirty="0"/>
              <a:t>1</a:t>
            </a:r>
            <a:r>
              <a:rPr lang="es-ES" altLang="es-AR" sz="2400" i="1" dirty="0"/>
              <a:t>X</a:t>
            </a:r>
            <a:r>
              <a:rPr lang="es-ES" altLang="es-AR" sz="2400" i="1" baseline="-25000" dirty="0"/>
              <a:t>1</a:t>
            </a:r>
            <a:r>
              <a:rPr lang="es-ES" altLang="es-AR" sz="2400" i="1" dirty="0"/>
              <a:t> +…+ </a:t>
            </a:r>
            <a:r>
              <a:rPr lang="es-ES" altLang="es-AR" sz="2400" i="1" dirty="0" err="1"/>
              <a:t>a</a:t>
            </a:r>
            <a:r>
              <a:rPr lang="es-ES" altLang="es-AR" sz="2400" i="1" baseline="-25000" dirty="0" err="1"/>
              <a:t>n</a:t>
            </a:r>
            <a:r>
              <a:rPr lang="es-ES" altLang="es-AR" sz="2400" i="1" dirty="0" err="1"/>
              <a:t>X</a:t>
            </a:r>
            <a:r>
              <a:rPr lang="es-ES" altLang="es-AR" sz="2400" i="1" baseline="-25000" dirty="0" err="1"/>
              <a:t>n</a:t>
            </a:r>
            <a:r>
              <a:rPr lang="es-ES" altLang="es-AR" sz="2400" dirty="0"/>
              <a:t>) = </a:t>
            </a:r>
            <a:r>
              <a:rPr lang="es-ES" altLang="es-AR" sz="2400" i="1" dirty="0"/>
              <a:t>a</a:t>
            </a:r>
            <a:r>
              <a:rPr lang="es-ES" altLang="es-AR" sz="2400" i="1" baseline="-25000" dirty="0"/>
              <a:t>1</a:t>
            </a:r>
            <a:r>
              <a:rPr lang="es-ES" altLang="es-AR" sz="2400" i="1" baseline="30000" dirty="0"/>
              <a:t>2</a:t>
            </a:r>
            <a:r>
              <a:rPr lang="es-ES" altLang="es-AR" sz="2400" i="1" dirty="0"/>
              <a:t> </a:t>
            </a:r>
            <a:r>
              <a:rPr lang="es-ES" altLang="es-AR" sz="2400" dirty="0"/>
              <a:t>Var(</a:t>
            </a:r>
            <a:r>
              <a:rPr lang="es-ES" altLang="es-AR" sz="2400" i="1" dirty="0"/>
              <a:t>X</a:t>
            </a:r>
            <a:r>
              <a:rPr lang="es-ES" altLang="es-AR" sz="2400" i="1" baseline="-25000" dirty="0"/>
              <a:t>1</a:t>
            </a:r>
            <a:r>
              <a:rPr lang="es-ES" altLang="es-AR" sz="2400" dirty="0"/>
              <a:t>) +…+ </a:t>
            </a:r>
            <a:r>
              <a:rPr lang="es-ES" altLang="es-AR" sz="2400" i="1" dirty="0"/>
              <a:t>a</a:t>
            </a:r>
            <a:r>
              <a:rPr lang="es-ES" altLang="es-AR" sz="2400" i="1" baseline="-25000" dirty="0"/>
              <a:t>n</a:t>
            </a:r>
            <a:r>
              <a:rPr lang="es-ES" altLang="es-AR" sz="2400" i="1" baseline="30000" dirty="0"/>
              <a:t>2</a:t>
            </a:r>
            <a:r>
              <a:rPr lang="es-ES" altLang="es-AR" sz="2400" i="1" dirty="0"/>
              <a:t> </a:t>
            </a:r>
            <a:r>
              <a:rPr lang="es-ES" altLang="es-AR" sz="2400" dirty="0"/>
              <a:t>Var(</a:t>
            </a:r>
            <a:r>
              <a:rPr lang="es-ES" altLang="es-AR" sz="2400" i="1" dirty="0" err="1"/>
              <a:t>X</a:t>
            </a:r>
            <a:r>
              <a:rPr lang="es-ES" altLang="es-AR" sz="2400" i="1" baseline="-25000" dirty="0" err="1"/>
              <a:t>n</a:t>
            </a:r>
            <a:r>
              <a:rPr lang="es-ES" altLang="es-AR" sz="2400" dirty="0"/>
              <a:t>) </a:t>
            </a:r>
          </a:p>
          <a:p>
            <a:pPr>
              <a:buFontTx/>
              <a:buNone/>
            </a:pPr>
            <a:r>
              <a:rPr lang="es-ES" altLang="es-AR" sz="2400" dirty="0"/>
              <a:t>	Abreviando: </a:t>
            </a:r>
          </a:p>
        </p:txBody>
      </p:sp>
      <p:pic>
        <p:nvPicPr>
          <p:cNvPr id="31748" name="Picture 4">
            <a:extLst>
              <a:ext uri="{FF2B5EF4-FFF2-40B4-BE49-F238E27FC236}">
                <a16:creationId xmlns:a16="http://schemas.microsoft.com/office/drawing/2014/main" id="{A3174967-B638-AA45-B771-5F73E6379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179" y="5534024"/>
            <a:ext cx="38893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260D3-E675-AE85-75AF-1DE853EE984F}"/>
              </a:ext>
            </a:extLst>
          </p:cNvPr>
          <p:cNvSpPr>
            <a:spLocks noGrp="1"/>
          </p:cNvSpPr>
          <p:nvPr>
            <p:ph type="ctrTitle"/>
          </p:nvPr>
        </p:nvSpPr>
        <p:spPr>
          <a:xfrm>
            <a:off x="750013" y="454542"/>
            <a:ext cx="10633753" cy="891373"/>
          </a:xfrm>
        </p:spPr>
        <p:txBody>
          <a:bodyPr>
            <a:normAutofit/>
          </a:bodyPr>
          <a:lstStyle/>
          <a:p>
            <a:r>
              <a:rPr lang="es-MX" sz="4400" b="1" dirty="0">
                <a:cs typeface="Times New Roman" panose="02020603050405020304" pitchFamily="18" charset="0"/>
              </a:rPr>
              <a:t>Probabilidad: enfoque axiomático</a:t>
            </a:r>
            <a:endParaRPr lang="es-AR" sz="4400" b="1" dirty="0"/>
          </a:p>
        </p:txBody>
      </p:sp>
      <p:sp>
        <p:nvSpPr>
          <p:cNvPr id="3" name="Subtítulo 2">
            <a:extLst>
              <a:ext uri="{FF2B5EF4-FFF2-40B4-BE49-F238E27FC236}">
                <a16:creationId xmlns:a16="http://schemas.microsoft.com/office/drawing/2014/main" id="{7C88ADB3-A4F1-4CFE-5500-26CF836BFD54}"/>
              </a:ext>
            </a:extLst>
          </p:cNvPr>
          <p:cNvSpPr>
            <a:spLocks noGrp="1"/>
          </p:cNvSpPr>
          <p:nvPr>
            <p:ph type="subTitle" idx="1"/>
          </p:nvPr>
        </p:nvSpPr>
        <p:spPr>
          <a:xfrm>
            <a:off x="554804" y="1726058"/>
            <a:ext cx="11209106" cy="4767209"/>
          </a:xfrm>
        </p:spPr>
        <p:txBody>
          <a:bodyPr>
            <a:normAutofit/>
          </a:bodyPr>
          <a:lstStyle/>
          <a:p>
            <a:pPr marL="342900" indent="-342900">
              <a:lnSpc>
                <a:spcPct val="105000"/>
              </a:lnSpc>
              <a:spcAft>
                <a:spcPct val="40000"/>
              </a:spcAft>
              <a:buFont typeface="Arial" panose="020B0604020202020204" pitchFamily="34" charset="0"/>
              <a:buChar char="•"/>
            </a:pPr>
            <a:r>
              <a:rPr lang="es-MX" altLang="es-AR" sz="2800" dirty="0" err="1"/>
              <a:t>v.a.</a:t>
            </a:r>
            <a:r>
              <a:rPr lang="es-MX" altLang="es-AR" sz="2800" dirty="0"/>
              <a:t> continua es la que puede tomar valores de un conjunto infinito de números reales (por tanto no numerable).</a:t>
            </a:r>
          </a:p>
          <a:p>
            <a:pPr marL="342900" indent="-342900">
              <a:lnSpc>
                <a:spcPct val="90000"/>
              </a:lnSpc>
              <a:buFont typeface="Arial" panose="020B0604020202020204" pitchFamily="34" charset="0"/>
              <a:buChar char="•"/>
            </a:pPr>
            <a:r>
              <a:rPr lang="es-MX" altLang="es-AR" sz="2800" b="1" dirty="0">
                <a:solidFill>
                  <a:schemeClr val="accent1"/>
                </a:solidFill>
              </a:rPr>
              <a:t>Función de densidad de probabilidad (</a:t>
            </a:r>
            <a:r>
              <a:rPr lang="es-MX" altLang="es-AR" sz="2800" b="1" i="1" dirty="0" err="1">
                <a:solidFill>
                  <a:schemeClr val="accent1"/>
                </a:solidFill>
              </a:rPr>
              <a:t>fdp</a:t>
            </a:r>
            <a:r>
              <a:rPr lang="es-MX" altLang="es-AR" sz="2800" b="1" dirty="0">
                <a:solidFill>
                  <a:schemeClr val="accent1"/>
                </a:solidFill>
              </a:rPr>
              <a:t>) </a:t>
            </a:r>
            <a:r>
              <a:rPr lang="es-MX" altLang="es-AR" sz="2800" b="1" i="1" dirty="0">
                <a:solidFill>
                  <a:schemeClr val="accent1"/>
                </a:solidFill>
              </a:rPr>
              <a:t>f(x)</a:t>
            </a:r>
            <a:r>
              <a:rPr lang="es-MX" altLang="es-AR" sz="2800" b="1" dirty="0">
                <a:solidFill>
                  <a:schemeClr val="accent1"/>
                </a:solidFill>
              </a:rPr>
              <a:t>: </a:t>
            </a:r>
            <a:r>
              <a:rPr lang="es-MX" altLang="es-AR" sz="2800" dirty="0"/>
              <a:t>es una función que</a:t>
            </a:r>
            <a:r>
              <a:rPr lang="es-MX" altLang="es-AR" sz="2800" b="1" dirty="0"/>
              <a:t> </a:t>
            </a:r>
            <a:r>
              <a:rPr lang="es-MX" altLang="es-AR" sz="2800" dirty="0"/>
              <a:t>sirve para calcular la probabilidad de ocurrencia de un evento que involucre un rango de valores posibles de la </a:t>
            </a:r>
            <a:r>
              <a:rPr lang="es-MX" altLang="es-AR" sz="2800" dirty="0" err="1"/>
              <a:t>v.a.</a:t>
            </a:r>
            <a:r>
              <a:rPr lang="es-MX" altLang="es-AR" sz="2800" dirty="0"/>
              <a:t> </a:t>
            </a:r>
          </a:p>
          <a:p>
            <a:pPr marL="342900" indent="-342900">
              <a:lnSpc>
                <a:spcPct val="90000"/>
              </a:lnSpc>
              <a:buFont typeface="Arial" panose="020B0604020202020204" pitchFamily="34" charset="0"/>
              <a:buChar char="•"/>
            </a:pPr>
            <a:r>
              <a:rPr lang="es-MX" altLang="es-AR" sz="2800" dirty="0"/>
              <a:t>Entonces, dados los valores </a:t>
            </a:r>
            <a:r>
              <a:rPr lang="es-MX" altLang="es-AR" sz="2800" i="1" dirty="0"/>
              <a:t>a</a:t>
            </a:r>
            <a:r>
              <a:rPr lang="es-MX" altLang="es-AR" sz="2800" dirty="0"/>
              <a:t> y </a:t>
            </a:r>
            <a:r>
              <a:rPr lang="es-MX" altLang="es-AR" sz="2800" i="1" dirty="0"/>
              <a:t>b</a:t>
            </a:r>
            <a:r>
              <a:rPr lang="es-MX" altLang="es-AR" sz="2800" dirty="0"/>
              <a:t> podemos obtener </a:t>
            </a:r>
            <a:r>
              <a:rPr lang="es-MX" altLang="es-AR" sz="2800" b="1" i="1" dirty="0">
                <a:solidFill>
                  <a:schemeClr val="accent1"/>
                </a:solidFill>
              </a:rPr>
              <a:t>P(a </a:t>
            </a:r>
            <a:r>
              <a:rPr lang="es-MX" altLang="es-AR" sz="2800" b="1" i="1" dirty="0">
                <a:solidFill>
                  <a:schemeClr val="accent1"/>
                </a:solidFill>
                <a:sym typeface="Times New Roman Special G2" pitchFamily="18" charset="2"/>
              </a:rPr>
              <a:t>&lt; X &lt; b)</a:t>
            </a:r>
            <a:r>
              <a:rPr lang="es-MX" altLang="es-AR" sz="2800" dirty="0">
                <a:sym typeface="Times New Roman Special G2" pitchFamily="18" charset="2"/>
              </a:rPr>
              <a:t>, que se calcula como el área bajo la </a:t>
            </a:r>
            <a:r>
              <a:rPr lang="es-MX" altLang="es-AR" sz="2800" dirty="0" err="1">
                <a:sym typeface="Times New Roman Special G2" pitchFamily="18" charset="2"/>
              </a:rPr>
              <a:t>fdp</a:t>
            </a:r>
            <a:r>
              <a:rPr lang="es-MX" altLang="es-AR" sz="2800" dirty="0">
                <a:sym typeface="Times New Roman Special G2" pitchFamily="18" charset="2"/>
              </a:rPr>
              <a:t> entre los números </a:t>
            </a:r>
            <a:r>
              <a:rPr lang="es-MX" altLang="es-AR" sz="2800" i="1" dirty="0"/>
              <a:t>a</a:t>
            </a:r>
            <a:r>
              <a:rPr lang="es-MX" altLang="es-AR" sz="2800" dirty="0"/>
              <a:t> y </a:t>
            </a:r>
            <a:r>
              <a:rPr lang="es-MX" altLang="es-AR" sz="2800" i="1" dirty="0"/>
              <a:t>b</a:t>
            </a:r>
            <a:r>
              <a:rPr lang="es-MX" altLang="es-AR" sz="2800" dirty="0">
                <a:sym typeface="Times New Roman Special G2" pitchFamily="18" charset="2"/>
              </a:rPr>
              <a:t>.</a:t>
            </a:r>
          </a:p>
          <a:p>
            <a:pPr>
              <a:lnSpc>
                <a:spcPct val="90000"/>
              </a:lnSpc>
              <a:buFontTx/>
              <a:buNone/>
            </a:pPr>
            <a:r>
              <a:rPr lang="es-MX" altLang="es-AR" sz="2800" b="1" dirty="0">
                <a:solidFill>
                  <a:schemeClr val="accent1"/>
                </a:solidFill>
                <a:sym typeface="Times New Roman Special G2" pitchFamily="18" charset="2"/>
              </a:rPr>
              <a:t>Función de distribución acumulada (</a:t>
            </a:r>
            <a:r>
              <a:rPr lang="es-MX" altLang="es-AR" sz="2800" b="1" i="1" dirty="0" err="1">
                <a:solidFill>
                  <a:schemeClr val="accent1"/>
                </a:solidFill>
                <a:sym typeface="Times New Roman Special G2" pitchFamily="18" charset="2"/>
              </a:rPr>
              <a:t>fda</a:t>
            </a:r>
            <a:r>
              <a:rPr lang="es-MX" altLang="es-AR" sz="2800" b="1" dirty="0">
                <a:solidFill>
                  <a:schemeClr val="accent1"/>
                </a:solidFill>
                <a:sym typeface="Times New Roman Special G2" pitchFamily="18" charset="2"/>
              </a:rPr>
              <a:t>)</a:t>
            </a:r>
            <a:r>
              <a:rPr lang="es-MX" altLang="es-AR" sz="2800" dirty="0">
                <a:sym typeface="Times New Roman Special G2" pitchFamily="18" charset="2"/>
              </a:rPr>
              <a:t>: dada una </a:t>
            </a:r>
            <a:r>
              <a:rPr lang="es-MX" altLang="es-AR" sz="2800" dirty="0" err="1">
                <a:sym typeface="Times New Roman Special G2" pitchFamily="18" charset="2"/>
              </a:rPr>
              <a:t>v.a.</a:t>
            </a:r>
            <a:r>
              <a:rPr lang="es-MX" altLang="es-AR" sz="2800" dirty="0">
                <a:sym typeface="Times New Roman Special G2" pitchFamily="18" charset="2"/>
              </a:rPr>
              <a:t> continua X, la </a:t>
            </a:r>
            <a:r>
              <a:rPr lang="es-MX" altLang="es-AR" sz="2800" i="1" dirty="0" err="1">
                <a:sym typeface="Times New Roman Special G2" pitchFamily="18" charset="2"/>
              </a:rPr>
              <a:t>fda</a:t>
            </a:r>
            <a:r>
              <a:rPr lang="es-MX" altLang="es-AR" sz="2800" dirty="0">
                <a:sym typeface="Times New Roman Special G2" pitchFamily="18" charset="2"/>
              </a:rPr>
              <a:t> para cualquier </a:t>
            </a:r>
            <a:r>
              <a:rPr lang="es-MX" altLang="es-AR" sz="2800" dirty="0" err="1">
                <a:sym typeface="Times New Roman Special G2" pitchFamily="18" charset="2"/>
              </a:rPr>
              <a:t>n°</a:t>
            </a:r>
            <a:r>
              <a:rPr lang="es-MX" altLang="es-AR" sz="2800" dirty="0">
                <a:sym typeface="Times New Roman Special G2" pitchFamily="18" charset="2"/>
              </a:rPr>
              <a:t> real </a:t>
            </a:r>
            <a:r>
              <a:rPr lang="es-MX" altLang="es-AR" sz="2800" i="1" dirty="0">
                <a:sym typeface="Times New Roman Special G2" pitchFamily="18" charset="2"/>
              </a:rPr>
              <a:t>x</a:t>
            </a:r>
            <a:r>
              <a:rPr lang="es-MX" altLang="es-AR" sz="2800" dirty="0">
                <a:sym typeface="Times New Roman Special G2" pitchFamily="18" charset="2"/>
              </a:rPr>
              <a:t> es </a:t>
            </a:r>
            <a:r>
              <a:rPr lang="es-MX" altLang="es-AR" sz="2800" i="1" dirty="0"/>
              <a:t>F(x)=P(X</a:t>
            </a:r>
            <a:r>
              <a:rPr lang="es-MX" altLang="es-AR" sz="2800" i="1" dirty="0">
                <a:sym typeface="Symbol" panose="05050102010706020507" pitchFamily="18" charset="2"/>
              </a:rPr>
              <a:t> </a:t>
            </a:r>
            <a:r>
              <a:rPr lang="es-MX" altLang="es-AR" sz="2800" i="1" dirty="0">
                <a:sym typeface="Times New Roman Special G2" pitchFamily="18" charset="2"/>
              </a:rPr>
              <a:t>&lt; x) </a:t>
            </a:r>
            <a:r>
              <a:rPr lang="es-MX" altLang="es-AR" sz="2800" dirty="0">
                <a:sym typeface="Times New Roman Special G2" pitchFamily="18" charset="2"/>
              </a:rPr>
              <a:t>y se calcula como la integral de </a:t>
            </a:r>
            <a:r>
              <a:rPr lang="es-MX" altLang="es-AR" sz="2800" i="1" dirty="0">
                <a:sym typeface="Times New Roman Special G2" pitchFamily="18" charset="2"/>
              </a:rPr>
              <a:t>f(x)</a:t>
            </a:r>
            <a:r>
              <a:rPr lang="es-MX" altLang="es-AR" sz="2800" dirty="0">
                <a:sym typeface="Times New Roman Special G2" pitchFamily="18" charset="2"/>
              </a:rPr>
              <a:t> sobre todo el rango entre menos infinito y x.</a:t>
            </a:r>
            <a:endParaRPr lang="es-ES" altLang="es-AR" sz="2800" dirty="0"/>
          </a:p>
          <a:p>
            <a:endParaRPr lang="es-AR" dirty="0"/>
          </a:p>
        </p:txBody>
      </p:sp>
    </p:spTree>
    <p:extLst>
      <p:ext uri="{BB962C8B-B14F-4D97-AF65-F5344CB8AC3E}">
        <p14:creationId xmlns:p14="http://schemas.microsoft.com/office/powerpoint/2010/main" val="145601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id="{1F342214-B45E-24F5-DD5B-4DC4AB1FB4E8}"/>
              </a:ext>
            </a:extLst>
          </p:cNvPr>
          <p:cNvSpPr>
            <a:spLocks noGrp="1" noChangeArrowheads="1"/>
          </p:cNvSpPr>
          <p:nvPr>
            <p:ph type="title"/>
          </p:nvPr>
        </p:nvSpPr>
        <p:spPr>
          <a:xfrm>
            <a:off x="842481" y="609600"/>
            <a:ext cx="10777591" cy="1496602"/>
          </a:xfrm>
        </p:spPr>
        <p:txBody>
          <a:bodyPr>
            <a:noAutofit/>
          </a:bodyPr>
          <a:lstStyle/>
          <a:p>
            <a:r>
              <a:rPr lang="es-ES" altLang="es-AR" sz="4000" b="1" dirty="0"/>
              <a:t>Función de densidad de probabilidad de X: ilustración de la probabilidad del evento a &lt; X &lt; b</a:t>
            </a:r>
          </a:p>
        </p:txBody>
      </p:sp>
      <p:pic>
        <p:nvPicPr>
          <p:cNvPr id="23558" name="Picture 6">
            <a:extLst>
              <a:ext uri="{FF2B5EF4-FFF2-40B4-BE49-F238E27FC236}">
                <a16:creationId xmlns:a16="http://schemas.microsoft.com/office/drawing/2014/main" id="{08CD4E9D-6C2E-7635-AEA9-1AE64D31A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5" y="2276476"/>
            <a:ext cx="10563311" cy="422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DD8A3CC-F9CC-486E-A8E5-278191EACADC}"/>
              </a:ext>
            </a:extLst>
          </p:cNvPr>
          <p:cNvSpPr>
            <a:spLocks noGrp="1" noChangeArrowheads="1"/>
          </p:cNvSpPr>
          <p:nvPr>
            <p:ph type="title"/>
          </p:nvPr>
        </p:nvSpPr>
        <p:spPr>
          <a:xfrm>
            <a:off x="1068511" y="503434"/>
            <a:ext cx="9945385" cy="1089060"/>
          </a:xfrm>
        </p:spPr>
        <p:txBody>
          <a:bodyPr>
            <a:normAutofit/>
          </a:bodyPr>
          <a:lstStyle/>
          <a:p>
            <a:r>
              <a:rPr lang="es-MX" altLang="es-AR" b="1" dirty="0"/>
              <a:t>Propiedades de la </a:t>
            </a:r>
            <a:r>
              <a:rPr lang="es-MX" altLang="es-AR" b="1" i="1" dirty="0" err="1"/>
              <a:t>fda</a:t>
            </a:r>
            <a:endParaRPr lang="es-ES" altLang="es-AR" b="1" i="1" dirty="0"/>
          </a:p>
        </p:txBody>
      </p:sp>
      <p:sp>
        <p:nvSpPr>
          <p:cNvPr id="11267" name="Rectangle 3">
            <a:extLst>
              <a:ext uri="{FF2B5EF4-FFF2-40B4-BE49-F238E27FC236}">
                <a16:creationId xmlns:a16="http://schemas.microsoft.com/office/drawing/2014/main" id="{B8112A5B-597C-5F7E-5EBD-41A42A77F516}"/>
              </a:ext>
            </a:extLst>
          </p:cNvPr>
          <p:cNvSpPr>
            <a:spLocks noGrp="1" noChangeArrowheads="1"/>
          </p:cNvSpPr>
          <p:nvPr>
            <p:ph type="body" idx="1"/>
          </p:nvPr>
        </p:nvSpPr>
        <p:spPr>
          <a:xfrm>
            <a:off x="791110" y="1859622"/>
            <a:ext cx="10592656" cy="4664469"/>
          </a:xfrm>
        </p:spPr>
        <p:txBody>
          <a:bodyPr>
            <a:normAutofit/>
          </a:bodyPr>
          <a:lstStyle/>
          <a:p>
            <a:pPr>
              <a:lnSpc>
                <a:spcPct val="100000"/>
              </a:lnSpc>
            </a:pPr>
            <a:r>
              <a:rPr lang="es-MX" altLang="es-AR" b="1" i="1" dirty="0">
                <a:solidFill>
                  <a:srgbClr val="0070C0"/>
                </a:solidFill>
              </a:rPr>
              <a:t>F(</a:t>
            </a:r>
            <a:r>
              <a:rPr lang="es-MX" altLang="es-AR" b="1" i="1" dirty="0">
                <a:solidFill>
                  <a:srgbClr val="0070C0"/>
                </a:solidFill>
                <a:cs typeface="Times New Roman" panose="02020603050405020304" pitchFamily="18" charset="0"/>
                <a:sym typeface="Times New Roman Special G2" pitchFamily="18" charset="2"/>
              </a:rPr>
              <a:t>∞</a:t>
            </a:r>
            <a:r>
              <a:rPr lang="es-MX" altLang="es-AR" b="1" i="1" dirty="0">
                <a:solidFill>
                  <a:srgbClr val="0070C0"/>
                </a:solidFill>
                <a:sym typeface="Times New Roman Special G2" pitchFamily="18" charset="2"/>
              </a:rPr>
              <a:t>)</a:t>
            </a:r>
            <a:r>
              <a:rPr lang="es-MX" altLang="es-AR" b="1" dirty="0">
                <a:solidFill>
                  <a:srgbClr val="0070C0"/>
                </a:solidFill>
                <a:sym typeface="Times New Roman Special G2" pitchFamily="18" charset="2"/>
              </a:rPr>
              <a:t> = 1 </a:t>
            </a:r>
            <a:r>
              <a:rPr lang="es-MX" altLang="es-AR" dirty="0">
                <a:sym typeface="Times New Roman Special G2" pitchFamily="18" charset="2"/>
              </a:rPr>
              <a:t>y</a:t>
            </a:r>
            <a:r>
              <a:rPr lang="es-MX" altLang="es-AR" b="1" dirty="0">
                <a:solidFill>
                  <a:srgbClr val="0070C0"/>
                </a:solidFill>
                <a:sym typeface="Times New Roman Special G2" pitchFamily="18" charset="2"/>
              </a:rPr>
              <a:t> </a:t>
            </a:r>
            <a:r>
              <a:rPr lang="es-MX" altLang="es-AR" b="1" i="1" dirty="0">
                <a:solidFill>
                  <a:srgbClr val="0070C0"/>
                </a:solidFill>
                <a:sym typeface="Times New Roman Special G2" pitchFamily="18" charset="2"/>
              </a:rPr>
              <a:t>F(- </a:t>
            </a:r>
            <a:r>
              <a:rPr lang="es-MX" altLang="es-AR" b="1" i="1" dirty="0">
                <a:solidFill>
                  <a:srgbClr val="0070C0"/>
                </a:solidFill>
                <a:cs typeface="Times New Roman" panose="02020603050405020304" pitchFamily="18" charset="0"/>
                <a:sym typeface="Times New Roman Special G2" pitchFamily="18" charset="2"/>
              </a:rPr>
              <a:t>∞)</a:t>
            </a:r>
            <a:r>
              <a:rPr lang="es-MX" altLang="es-AR" b="1" dirty="0">
                <a:solidFill>
                  <a:srgbClr val="0070C0"/>
                </a:solidFill>
                <a:cs typeface="Times New Roman" panose="02020603050405020304" pitchFamily="18" charset="0"/>
                <a:sym typeface="Times New Roman Special G2" pitchFamily="18" charset="2"/>
              </a:rPr>
              <a:t> = 0  </a:t>
            </a:r>
            <a:r>
              <a:rPr lang="es-MX" altLang="es-AR" dirty="0">
                <a:ea typeface="Batang" pitchFamily="18" charset="-127"/>
              </a:rPr>
              <a:t>con</a:t>
            </a:r>
            <a:r>
              <a:rPr lang="es-MX" altLang="es-AR" b="1" dirty="0">
                <a:solidFill>
                  <a:srgbClr val="0070C0"/>
                </a:solidFill>
                <a:cs typeface="Times New Roman" panose="02020603050405020304" pitchFamily="18" charset="0"/>
                <a:sym typeface="Times New Roman Special G2" pitchFamily="18" charset="2"/>
              </a:rPr>
              <a:t>   0 &lt; </a:t>
            </a:r>
            <a:r>
              <a:rPr lang="es-MX" altLang="es-AR" b="1" i="1" dirty="0">
                <a:solidFill>
                  <a:srgbClr val="0070C0"/>
                </a:solidFill>
                <a:cs typeface="Times New Roman" panose="02020603050405020304" pitchFamily="18" charset="0"/>
                <a:sym typeface="Times New Roman Special G2" pitchFamily="18" charset="2"/>
              </a:rPr>
              <a:t>F(x)</a:t>
            </a:r>
            <a:r>
              <a:rPr lang="es-MX" altLang="es-AR" b="1" dirty="0">
                <a:solidFill>
                  <a:srgbClr val="0070C0"/>
                </a:solidFill>
                <a:cs typeface="Times New Roman" panose="02020603050405020304" pitchFamily="18" charset="0"/>
                <a:sym typeface="Times New Roman Special G2" pitchFamily="18" charset="2"/>
              </a:rPr>
              <a:t> &lt; 1</a:t>
            </a:r>
            <a:r>
              <a:rPr lang="es-MX" altLang="es-AR" dirty="0">
                <a:solidFill>
                  <a:srgbClr val="0070C0"/>
                </a:solidFill>
                <a:cs typeface="Times New Roman" panose="02020603050405020304" pitchFamily="18" charset="0"/>
                <a:sym typeface="Times New Roman Special G2" pitchFamily="18" charset="2"/>
              </a:rPr>
              <a:t>  </a:t>
            </a:r>
          </a:p>
          <a:p>
            <a:pPr>
              <a:lnSpc>
                <a:spcPct val="100000"/>
              </a:lnSpc>
            </a:pPr>
            <a:r>
              <a:rPr lang="es-MX" altLang="es-AR" b="1" i="1" dirty="0">
                <a:solidFill>
                  <a:srgbClr val="0070C0"/>
                </a:solidFill>
                <a:ea typeface="Batang" pitchFamily="18" charset="-127"/>
              </a:rPr>
              <a:t>∂</a:t>
            </a:r>
            <a:r>
              <a:rPr lang="es-MX" altLang="es-AR" b="1" i="1" dirty="0">
                <a:solidFill>
                  <a:srgbClr val="0070C0"/>
                </a:solidFill>
                <a:cs typeface="Times New Roman" panose="02020603050405020304" pitchFamily="18" charset="0"/>
                <a:sym typeface="Times New Roman Special G2" pitchFamily="18" charset="2"/>
              </a:rPr>
              <a:t> F(x) / </a:t>
            </a:r>
            <a:r>
              <a:rPr lang="es-MX" altLang="es-AR" b="1" i="1" dirty="0">
                <a:solidFill>
                  <a:srgbClr val="0070C0"/>
                </a:solidFill>
                <a:ea typeface="Batang" pitchFamily="18" charset="-127"/>
              </a:rPr>
              <a:t>∂</a:t>
            </a:r>
            <a:r>
              <a:rPr lang="es-MX" altLang="es-AR" b="1" i="1" dirty="0">
                <a:solidFill>
                  <a:srgbClr val="0070C0"/>
                </a:solidFill>
                <a:cs typeface="Times New Roman" panose="02020603050405020304" pitchFamily="18" charset="0"/>
                <a:sym typeface="Times New Roman Special G2" pitchFamily="18" charset="2"/>
              </a:rPr>
              <a:t> x = f(x)</a:t>
            </a:r>
          </a:p>
          <a:p>
            <a:pPr>
              <a:lnSpc>
                <a:spcPct val="100000"/>
              </a:lnSpc>
            </a:pPr>
            <a:r>
              <a:rPr lang="es-MX" altLang="es-AR" dirty="0">
                <a:cs typeface="Times New Roman" panose="02020603050405020304" pitchFamily="18" charset="0"/>
                <a:sym typeface="Times New Roman Special G2" pitchFamily="18" charset="2"/>
              </a:rPr>
              <a:t>Dado  x</a:t>
            </a:r>
            <a:r>
              <a:rPr lang="es-MX" altLang="es-AR" baseline="-25000" dirty="0">
                <a:cs typeface="Times New Roman" panose="02020603050405020304" pitchFamily="18" charset="0"/>
                <a:sym typeface="Times New Roman Special G2" pitchFamily="18" charset="2"/>
              </a:rPr>
              <a:t>1 </a:t>
            </a:r>
            <a:r>
              <a:rPr lang="es-MX" altLang="es-AR" dirty="0">
                <a:cs typeface="Times New Roman" panose="02020603050405020304" pitchFamily="18" charset="0"/>
                <a:sym typeface="Times New Roman Special G2" pitchFamily="18" charset="2"/>
              </a:rPr>
              <a:t>&lt;  x</a:t>
            </a:r>
            <a:r>
              <a:rPr lang="es-MX" altLang="es-AR" baseline="-25000" dirty="0">
                <a:cs typeface="Times New Roman" panose="02020603050405020304" pitchFamily="18" charset="0"/>
                <a:sym typeface="Times New Roman Special G2" pitchFamily="18" charset="2"/>
              </a:rPr>
              <a:t>2 </a:t>
            </a:r>
            <a:r>
              <a:rPr lang="es-MX" altLang="es-AR" dirty="0">
                <a:cs typeface="Times New Roman" panose="02020603050405020304" pitchFamily="18" charset="0"/>
                <a:sym typeface="Times New Roman Special G2" pitchFamily="18" charset="2"/>
              </a:rPr>
              <a:t>,  </a:t>
            </a:r>
            <a:r>
              <a:rPr lang="es-MX" altLang="es-AR" b="1" i="1" dirty="0">
                <a:solidFill>
                  <a:srgbClr val="0070C0"/>
                </a:solidFill>
                <a:cs typeface="Times New Roman" panose="02020603050405020304" pitchFamily="18" charset="0"/>
                <a:sym typeface="Times New Roman Special G2" pitchFamily="18" charset="2"/>
              </a:rPr>
              <a:t>F(x</a:t>
            </a:r>
            <a:r>
              <a:rPr lang="es-MX" altLang="es-AR" b="1" i="1" baseline="-25000" dirty="0">
                <a:solidFill>
                  <a:srgbClr val="0070C0"/>
                </a:solidFill>
                <a:cs typeface="Times New Roman" panose="02020603050405020304" pitchFamily="18" charset="0"/>
                <a:sym typeface="Times New Roman Special G2" pitchFamily="18" charset="2"/>
              </a:rPr>
              <a:t>1</a:t>
            </a:r>
            <a:r>
              <a:rPr lang="es-MX" altLang="es-AR" b="1" i="1" dirty="0">
                <a:solidFill>
                  <a:srgbClr val="0070C0"/>
                </a:solidFill>
                <a:cs typeface="Times New Roman" panose="02020603050405020304" pitchFamily="18" charset="0"/>
                <a:sym typeface="Times New Roman Special G2" pitchFamily="18" charset="2"/>
              </a:rPr>
              <a:t>) &lt; F(x</a:t>
            </a:r>
            <a:r>
              <a:rPr lang="es-MX" altLang="es-AR" b="1" i="1" baseline="-25000" dirty="0">
                <a:solidFill>
                  <a:srgbClr val="0070C0"/>
                </a:solidFill>
                <a:cs typeface="Times New Roman" panose="02020603050405020304" pitchFamily="18" charset="0"/>
                <a:sym typeface="Times New Roman Special G2" pitchFamily="18" charset="2"/>
              </a:rPr>
              <a:t>2</a:t>
            </a:r>
            <a:r>
              <a:rPr lang="es-MX" altLang="es-AR" b="1" i="1" dirty="0">
                <a:solidFill>
                  <a:srgbClr val="0070C0"/>
                </a:solidFill>
              </a:rPr>
              <a:t>)</a:t>
            </a:r>
          </a:p>
          <a:p>
            <a:pPr>
              <a:lnSpc>
                <a:spcPct val="100000"/>
              </a:lnSpc>
            </a:pPr>
            <a:r>
              <a:rPr lang="es-MX" altLang="es-AR" dirty="0"/>
              <a:t>Dada una constante </a:t>
            </a:r>
            <a:r>
              <a:rPr lang="es-MX" altLang="es-AR" i="1" dirty="0"/>
              <a:t>c</a:t>
            </a:r>
            <a:r>
              <a:rPr lang="es-MX" altLang="es-AR" dirty="0"/>
              <a:t>,  </a:t>
            </a:r>
            <a:r>
              <a:rPr lang="es-MX" altLang="es-AR" b="1" i="1" dirty="0">
                <a:solidFill>
                  <a:srgbClr val="0070C0"/>
                </a:solidFill>
              </a:rPr>
              <a:t>P( X &gt; c)</a:t>
            </a:r>
            <a:r>
              <a:rPr lang="es-MX" altLang="es-AR" b="1" dirty="0">
                <a:solidFill>
                  <a:srgbClr val="0070C0"/>
                </a:solidFill>
              </a:rPr>
              <a:t> = 1- </a:t>
            </a:r>
            <a:r>
              <a:rPr lang="es-MX" altLang="es-AR" b="1" i="1" dirty="0">
                <a:solidFill>
                  <a:srgbClr val="0070C0"/>
                </a:solidFill>
              </a:rPr>
              <a:t>P(X </a:t>
            </a:r>
            <a:r>
              <a:rPr lang="es-MX" altLang="es-AR" b="1" i="1" dirty="0">
                <a:solidFill>
                  <a:srgbClr val="0070C0"/>
                </a:solidFill>
                <a:sym typeface="Times New Roman Special G2" pitchFamily="18" charset="2"/>
              </a:rPr>
              <a:t>&lt; c)</a:t>
            </a:r>
            <a:r>
              <a:rPr lang="es-MX" altLang="es-AR" b="1" dirty="0">
                <a:solidFill>
                  <a:srgbClr val="0070C0"/>
                </a:solidFill>
                <a:sym typeface="Times New Roman Special G2" pitchFamily="18" charset="2"/>
              </a:rPr>
              <a:t> = 1- </a:t>
            </a:r>
            <a:r>
              <a:rPr lang="es-MX" altLang="es-AR" b="1" i="1" dirty="0">
                <a:solidFill>
                  <a:srgbClr val="0070C0"/>
                </a:solidFill>
                <a:sym typeface="Times New Roman Special G2" pitchFamily="18" charset="2"/>
              </a:rPr>
              <a:t>F(c)</a:t>
            </a:r>
            <a:r>
              <a:rPr lang="es-MX" altLang="es-AR" i="1" dirty="0">
                <a:solidFill>
                  <a:srgbClr val="0070C0"/>
                </a:solidFill>
              </a:rPr>
              <a:t> </a:t>
            </a:r>
            <a:r>
              <a:rPr lang="es-MX" altLang="es-AR" dirty="0">
                <a:solidFill>
                  <a:srgbClr val="0070C0"/>
                </a:solidFill>
              </a:rPr>
              <a:t> </a:t>
            </a:r>
          </a:p>
          <a:p>
            <a:pPr>
              <a:lnSpc>
                <a:spcPct val="100000"/>
              </a:lnSpc>
            </a:pPr>
            <a:r>
              <a:rPr lang="es-MX" altLang="es-AR" dirty="0"/>
              <a:t>Para </a:t>
            </a:r>
            <a:r>
              <a:rPr lang="es-MX" altLang="es-AR" i="1" dirty="0"/>
              <a:t>a</a:t>
            </a:r>
            <a:r>
              <a:rPr lang="es-MX" altLang="es-AR" dirty="0"/>
              <a:t> &lt; </a:t>
            </a:r>
            <a:r>
              <a:rPr lang="es-MX" altLang="es-AR" i="1" dirty="0"/>
              <a:t>b</a:t>
            </a:r>
            <a:r>
              <a:rPr lang="es-MX" altLang="es-AR" dirty="0"/>
              <a:t>, </a:t>
            </a:r>
            <a:r>
              <a:rPr lang="es-MX" altLang="es-AR" b="1" i="1" dirty="0">
                <a:solidFill>
                  <a:srgbClr val="0070C0"/>
                </a:solidFill>
              </a:rPr>
              <a:t>P</a:t>
            </a:r>
            <a:r>
              <a:rPr lang="es-MX" altLang="es-AR" b="1" dirty="0">
                <a:solidFill>
                  <a:srgbClr val="0070C0"/>
                </a:solidFill>
              </a:rPr>
              <a:t>(</a:t>
            </a:r>
            <a:r>
              <a:rPr lang="es-MX" altLang="es-AR" b="1" i="1" dirty="0">
                <a:solidFill>
                  <a:srgbClr val="0070C0"/>
                </a:solidFill>
              </a:rPr>
              <a:t>a</a:t>
            </a:r>
            <a:r>
              <a:rPr lang="es-MX" altLang="es-AR" b="1" dirty="0">
                <a:solidFill>
                  <a:srgbClr val="0070C0"/>
                </a:solidFill>
              </a:rPr>
              <a:t> &lt; x </a:t>
            </a:r>
            <a:r>
              <a:rPr lang="es-MX" altLang="es-AR" b="1" dirty="0">
                <a:solidFill>
                  <a:srgbClr val="0070C0"/>
                </a:solidFill>
                <a:sym typeface="Times New Roman Special G2" pitchFamily="18" charset="2"/>
              </a:rPr>
              <a:t>&lt; </a:t>
            </a:r>
            <a:r>
              <a:rPr lang="es-MX" altLang="es-AR" b="1" i="1" dirty="0">
                <a:solidFill>
                  <a:srgbClr val="0070C0"/>
                </a:solidFill>
                <a:sym typeface="Times New Roman Special G2" pitchFamily="18" charset="2"/>
              </a:rPr>
              <a:t>b</a:t>
            </a:r>
            <a:r>
              <a:rPr lang="es-MX" altLang="es-AR" b="1" dirty="0">
                <a:solidFill>
                  <a:srgbClr val="0070C0"/>
                </a:solidFill>
                <a:sym typeface="Times New Roman Special G2" pitchFamily="18" charset="2"/>
              </a:rPr>
              <a:t>) = </a:t>
            </a:r>
            <a:r>
              <a:rPr lang="es-MX" altLang="es-AR" b="1" i="1" dirty="0">
                <a:solidFill>
                  <a:srgbClr val="0070C0"/>
                </a:solidFill>
                <a:sym typeface="Times New Roman Special G2" pitchFamily="18" charset="2"/>
              </a:rPr>
              <a:t>F(b) – F(a</a:t>
            </a:r>
            <a:r>
              <a:rPr lang="es-MX" altLang="es-AR" i="1" dirty="0">
                <a:solidFill>
                  <a:srgbClr val="0070C0"/>
                </a:solidFill>
                <a:sym typeface="Times New Roman Special G2" pitchFamily="18" charset="2"/>
              </a:rPr>
              <a:t>).</a:t>
            </a:r>
            <a:r>
              <a:rPr lang="es-MX" altLang="es-AR" dirty="0">
                <a:solidFill>
                  <a:srgbClr val="0070C0"/>
                </a:solidFill>
                <a:sym typeface="Times New Roman Special G2" pitchFamily="18" charset="2"/>
              </a:rPr>
              <a:t> </a:t>
            </a:r>
            <a:r>
              <a:rPr lang="es-MX" altLang="es-AR" dirty="0">
                <a:sym typeface="Times New Roman Special G2" pitchFamily="18" charset="2"/>
              </a:rPr>
              <a:t>Esto es estricto para </a:t>
            </a:r>
            <a:r>
              <a:rPr lang="es-MX" altLang="es-AR" dirty="0" err="1">
                <a:sym typeface="Times New Roman Special G2" pitchFamily="18" charset="2"/>
              </a:rPr>
              <a:t>v.a.</a:t>
            </a:r>
            <a:r>
              <a:rPr lang="es-MX" altLang="es-AR" dirty="0">
                <a:sym typeface="Times New Roman Special G2" pitchFamily="18" charset="2"/>
              </a:rPr>
              <a:t> discretas. Para </a:t>
            </a:r>
            <a:r>
              <a:rPr lang="es-MX" altLang="es-AR" dirty="0" err="1">
                <a:sym typeface="Times New Roman Special G2" pitchFamily="18" charset="2"/>
              </a:rPr>
              <a:t>v.a.</a:t>
            </a:r>
            <a:r>
              <a:rPr lang="es-MX" altLang="es-AR" dirty="0">
                <a:sym typeface="Times New Roman Special G2" pitchFamily="18" charset="2"/>
              </a:rPr>
              <a:t> continuas</a:t>
            </a:r>
            <a:r>
              <a:rPr lang="es-MX" altLang="es-AR" dirty="0"/>
              <a:t> se pueden intercambiar indistintamente desigualdades débiles por fuertes, ya que la probabilidad en un punto es cero.       </a:t>
            </a:r>
            <a:endParaRPr lang="es-ES" alt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030D28D-D95F-097B-B4D2-C3BD6BA59575}"/>
              </a:ext>
            </a:extLst>
          </p:cNvPr>
          <p:cNvSpPr>
            <a:spLocks noGrp="1" noChangeArrowheads="1"/>
          </p:cNvSpPr>
          <p:nvPr>
            <p:ph type="title"/>
          </p:nvPr>
        </p:nvSpPr>
        <p:spPr>
          <a:xfrm>
            <a:off x="1530849" y="228600"/>
            <a:ext cx="8527551" cy="609600"/>
          </a:xfrm>
        </p:spPr>
        <p:txBody>
          <a:bodyPr>
            <a:noAutofit/>
          </a:bodyPr>
          <a:lstStyle/>
          <a:p>
            <a:r>
              <a:rPr lang="es-MX" altLang="es-AR" sz="4000" b="1" dirty="0"/>
              <a:t>Distribuciones conjuntas</a:t>
            </a:r>
            <a:endParaRPr lang="es-ES" altLang="es-AR" sz="4000" b="1" dirty="0"/>
          </a:p>
        </p:txBody>
      </p:sp>
      <p:sp>
        <p:nvSpPr>
          <p:cNvPr id="12291" name="Text Box 3">
            <a:extLst>
              <a:ext uri="{FF2B5EF4-FFF2-40B4-BE49-F238E27FC236}">
                <a16:creationId xmlns:a16="http://schemas.microsoft.com/office/drawing/2014/main" id="{2A730187-8663-06F4-FDCB-99AFA75305F8}"/>
              </a:ext>
            </a:extLst>
          </p:cNvPr>
          <p:cNvSpPr txBox="1">
            <a:spLocks noChangeArrowheads="1"/>
          </p:cNvSpPr>
          <p:nvPr/>
        </p:nvSpPr>
        <p:spPr bwMode="auto">
          <a:xfrm>
            <a:off x="2286000" y="1066800"/>
            <a:ext cx="8001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AR" altLang="es-AR" sz="2200"/>
          </a:p>
        </p:txBody>
      </p:sp>
      <p:sp>
        <p:nvSpPr>
          <p:cNvPr id="12292" name="Text Box 4">
            <a:extLst>
              <a:ext uri="{FF2B5EF4-FFF2-40B4-BE49-F238E27FC236}">
                <a16:creationId xmlns:a16="http://schemas.microsoft.com/office/drawing/2014/main" id="{B959CB8E-BC0E-0F69-35FC-B9B92AB45405}"/>
              </a:ext>
            </a:extLst>
          </p:cNvPr>
          <p:cNvSpPr txBox="1">
            <a:spLocks noChangeArrowheads="1"/>
          </p:cNvSpPr>
          <p:nvPr/>
        </p:nvSpPr>
        <p:spPr bwMode="auto">
          <a:xfrm>
            <a:off x="534257" y="1066800"/>
            <a:ext cx="10962526"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MX" altLang="es-AR" sz="2800" dirty="0"/>
              <a:t>El par ordenado de </a:t>
            </a:r>
            <a:r>
              <a:rPr lang="es-MX" altLang="es-AR" sz="2800" dirty="0" err="1"/>
              <a:t>v.a.</a:t>
            </a:r>
            <a:r>
              <a:rPr lang="es-MX" altLang="es-AR" sz="2800" dirty="0"/>
              <a:t> </a:t>
            </a:r>
            <a:r>
              <a:rPr lang="es-MX" altLang="es-AR" sz="2800" i="1" u="sng" dirty="0" err="1"/>
              <a:t>contínuas</a:t>
            </a:r>
            <a:r>
              <a:rPr lang="es-MX" altLang="es-AR" sz="2800" dirty="0"/>
              <a:t> (X, Y) tiene una distribución conjunta que se describe mediante la </a:t>
            </a:r>
            <a:r>
              <a:rPr lang="es-MX" altLang="es-AR" sz="2800" i="1" dirty="0" err="1"/>
              <a:t>fdp</a:t>
            </a:r>
            <a:r>
              <a:rPr lang="es-MX" altLang="es-AR" sz="2800" i="1" dirty="0"/>
              <a:t> conjunta</a:t>
            </a:r>
            <a:r>
              <a:rPr lang="es-MX" altLang="es-AR" sz="2800" dirty="0"/>
              <a:t>  </a:t>
            </a:r>
            <a:r>
              <a:rPr lang="es-MX" altLang="es-AR" sz="2800" b="1" i="1" dirty="0" err="1">
                <a:solidFill>
                  <a:srgbClr val="0070C0"/>
                </a:solidFill>
              </a:rPr>
              <a:t>f</a:t>
            </a:r>
            <a:r>
              <a:rPr lang="es-MX" altLang="es-AR" sz="2800" b="1" i="1" baseline="-25000" dirty="0" err="1">
                <a:solidFill>
                  <a:srgbClr val="0070C0"/>
                </a:solidFill>
              </a:rPr>
              <a:t>YX</a:t>
            </a:r>
            <a:r>
              <a:rPr lang="es-MX" altLang="es-AR" sz="2800" b="1" i="1" baseline="-25000" dirty="0">
                <a:solidFill>
                  <a:srgbClr val="0070C0"/>
                </a:solidFill>
              </a:rPr>
              <a:t> </a:t>
            </a:r>
            <a:r>
              <a:rPr lang="es-MX" altLang="es-AR" sz="2800" b="1" i="1" dirty="0">
                <a:solidFill>
                  <a:srgbClr val="0070C0"/>
                </a:solidFill>
              </a:rPr>
              <a:t>(y, x) = </a:t>
            </a:r>
            <a:r>
              <a:rPr lang="es-MX" altLang="es-AR" sz="2800" b="1" i="1" dirty="0" err="1">
                <a:solidFill>
                  <a:srgbClr val="0070C0"/>
                </a:solidFill>
              </a:rPr>
              <a:t>f</a:t>
            </a:r>
            <a:r>
              <a:rPr lang="es-MX" altLang="es-AR" sz="2800" b="1" i="1" baseline="-25000" dirty="0" err="1">
                <a:solidFill>
                  <a:srgbClr val="0070C0"/>
                </a:solidFill>
              </a:rPr>
              <a:t>XY</a:t>
            </a:r>
            <a:r>
              <a:rPr lang="es-MX" altLang="es-AR" sz="2800" b="1" i="1" baseline="-25000" dirty="0">
                <a:solidFill>
                  <a:srgbClr val="0070C0"/>
                </a:solidFill>
              </a:rPr>
              <a:t> </a:t>
            </a:r>
            <a:r>
              <a:rPr lang="es-MX" altLang="es-AR" sz="2800" b="1" i="1" dirty="0">
                <a:solidFill>
                  <a:srgbClr val="0070C0"/>
                </a:solidFill>
              </a:rPr>
              <a:t>(x, y)</a:t>
            </a:r>
            <a:r>
              <a:rPr lang="es-MX" altLang="es-AR" sz="2800" i="1" dirty="0">
                <a:solidFill>
                  <a:srgbClr val="0070C0"/>
                </a:solidFill>
              </a:rPr>
              <a:t> </a:t>
            </a:r>
            <a:endParaRPr lang="es-MX" altLang="es-AR" sz="2800" dirty="0">
              <a:solidFill>
                <a:srgbClr val="0070C0"/>
              </a:solidFill>
            </a:endParaRPr>
          </a:p>
          <a:p>
            <a:pPr>
              <a:spcBef>
                <a:spcPct val="50000"/>
              </a:spcBef>
            </a:pPr>
            <a:r>
              <a:rPr lang="es-MX" altLang="es-AR" sz="2800" dirty="0"/>
              <a:t>Para </a:t>
            </a:r>
            <a:r>
              <a:rPr lang="es-MX" altLang="es-AR" sz="2800" dirty="0" err="1"/>
              <a:t>v.a.</a:t>
            </a:r>
            <a:r>
              <a:rPr lang="es-MX" altLang="es-AR" sz="2800" dirty="0"/>
              <a:t> </a:t>
            </a:r>
            <a:r>
              <a:rPr lang="es-MX" altLang="es-AR" sz="2800" i="1" u="sng" dirty="0"/>
              <a:t>discretas</a:t>
            </a:r>
            <a:r>
              <a:rPr lang="es-MX" altLang="es-AR" sz="2800" dirty="0"/>
              <a:t> está la </a:t>
            </a:r>
            <a:r>
              <a:rPr lang="es-MX" altLang="es-AR" sz="2800" i="1" dirty="0" err="1"/>
              <a:t>fp</a:t>
            </a:r>
            <a:r>
              <a:rPr lang="es-MX" altLang="es-AR" sz="2800" i="1" dirty="0"/>
              <a:t> conjunta  </a:t>
            </a:r>
            <a:r>
              <a:rPr lang="es-MX" altLang="es-AR" sz="2800" b="1" i="1" dirty="0" err="1">
                <a:solidFill>
                  <a:srgbClr val="0070C0"/>
                </a:solidFill>
              </a:rPr>
              <a:t>f</a:t>
            </a:r>
            <a:r>
              <a:rPr lang="es-MX" altLang="es-AR" sz="2800" b="1" i="1" baseline="-25000" dirty="0" err="1">
                <a:solidFill>
                  <a:srgbClr val="0070C0"/>
                </a:solidFill>
              </a:rPr>
              <a:t>YX</a:t>
            </a:r>
            <a:r>
              <a:rPr lang="es-MX" altLang="es-AR" sz="2800" b="1" i="1" baseline="-25000" dirty="0">
                <a:solidFill>
                  <a:srgbClr val="0070C0"/>
                </a:solidFill>
              </a:rPr>
              <a:t> </a:t>
            </a:r>
            <a:r>
              <a:rPr lang="es-MX" altLang="es-AR" sz="2800" b="1" i="1" dirty="0">
                <a:solidFill>
                  <a:srgbClr val="0070C0"/>
                </a:solidFill>
              </a:rPr>
              <a:t>(y, x) = P(X = x, Y = y)</a:t>
            </a:r>
            <a:r>
              <a:rPr lang="es-MX" altLang="es-AR" sz="2800" dirty="0"/>
              <a:t> </a:t>
            </a:r>
          </a:p>
          <a:p>
            <a:pPr>
              <a:spcBef>
                <a:spcPct val="50000"/>
              </a:spcBef>
            </a:pPr>
            <a:r>
              <a:rPr lang="es-MX" altLang="es-AR" sz="2800" dirty="0"/>
              <a:t>Para </a:t>
            </a:r>
            <a:r>
              <a:rPr lang="es-MX" altLang="es-AR" sz="2800" dirty="0" err="1"/>
              <a:t>v.a.</a:t>
            </a:r>
            <a:r>
              <a:rPr lang="es-MX" altLang="es-AR" sz="2800" dirty="0"/>
              <a:t> </a:t>
            </a:r>
            <a:r>
              <a:rPr lang="es-MX" altLang="es-AR" sz="2800" i="1" u="sng" dirty="0"/>
              <a:t>continuas</a:t>
            </a:r>
            <a:r>
              <a:rPr lang="es-MX" altLang="es-AR" sz="2800" dirty="0"/>
              <a:t>, la </a:t>
            </a:r>
            <a:r>
              <a:rPr lang="es-MX" altLang="es-AR" sz="2800" i="1" dirty="0" err="1"/>
              <a:t>fdp</a:t>
            </a:r>
            <a:r>
              <a:rPr lang="es-MX" altLang="es-AR" sz="2800" dirty="0"/>
              <a:t> conjunta, al igual que la </a:t>
            </a:r>
            <a:r>
              <a:rPr lang="es-MX" altLang="es-AR" sz="2800" b="1" i="1" dirty="0">
                <a:solidFill>
                  <a:srgbClr val="0070C0"/>
                </a:solidFill>
              </a:rPr>
              <a:t>marginal</a:t>
            </a:r>
            <a:r>
              <a:rPr lang="es-MX" altLang="es-AR" sz="2800" dirty="0"/>
              <a:t> </a:t>
            </a:r>
            <a:r>
              <a:rPr lang="es-MX" altLang="es-AR" sz="2800" i="1" dirty="0" err="1"/>
              <a:t>f</a:t>
            </a:r>
            <a:r>
              <a:rPr lang="es-MX" altLang="es-AR" sz="2800" i="1" baseline="-25000" dirty="0" err="1"/>
              <a:t>X</a:t>
            </a:r>
            <a:r>
              <a:rPr lang="es-MX" altLang="es-AR" sz="2800" dirty="0"/>
              <a:t>, no se define como probabilidad.</a:t>
            </a:r>
          </a:p>
          <a:p>
            <a:pPr>
              <a:spcBef>
                <a:spcPct val="50000"/>
              </a:spcBef>
            </a:pPr>
            <a:r>
              <a:rPr lang="es-MX" altLang="es-AR" sz="2800" dirty="0"/>
              <a:t>Cuando las </a:t>
            </a:r>
            <a:r>
              <a:rPr lang="es-MX" altLang="es-AR" sz="2800" dirty="0" err="1"/>
              <a:t>v.a.</a:t>
            </a:r>
            <a:r>
              <a:rPr lang="es-MX" altLang="es-AR" sz="2800" dirty="0"/>
              <a:t> X e Y son </a:t>
            </a:r>
            <a:r>
              <a:rPr lang="es-MX" altLang="es-AR" sz="2800" i="1" dirty="0"/>
              <a:t>independientes</a:t>
            </a:r>
            <a:r>
              <a:rPr lang="es-MX" altLang="es-AR" sz="2800" dirty="0"/>
              <a:t>, es fácil calcular la </a:t>
            </a:r>
            <a:r>
              <a:rPr lang="es-MX" altLang="es-AR" sz="2800" i="1" dirty="0" err="1"/>
              <a:t>fdp</a:t>
            </a:r>
            <a:r>
              <a:rPr lang="es-MX" altLang="es-AR" sz="2800" dirty="0"/>
              <a:t> conjunta a partir de las </a:t>
            </a:r>
            <a:r>
              <a:rPr lang="es-MX" altLang="es-AR" sz="2800" i="1" dirty="0" err="1"/>
              <a:t>fdp</a:t>
            </a:r>
            <a:r>
              <a:rPr lang="es-MX" altLang="es-AR" sz="2800" dirty="0"/>
              <a:t> marginales de X e Y:   </a:t>
            </a:r>
            <a:r>
              <a:rPr lang="es-MX" altLang="es-AR" sz="2800" dirty="0">
                <a:solidFill>
                  <a:srgbClr val="0070C0"/>
                </a:solidFill>
              </a:rPr>
              <a:t>  </a:t>
            </a:r>
            <a:r>
              <a:rPr lang="es-MX" altLang="es-AR" sz="2800" b="1" i="1" dirty="0" err="1">
                <a:solidFill>
                  <a:srgbClr val="0070C0"/>
                </a:solidFill>
              </a:rPr>
              <a:t>f</a:t>
            </a:r>
            <a:r>
              <a:rPr lang="es-MX" altLang="es-AR" sz="2800" b="1" i="1" baseline="-25000" dirty="0" err="1">
                <a:solidFill>
                  <a:srgbClr val="0070C0"/>
                </a:solidFill>
              </a:rPr>
              <a:t>YX</a:t>
            </a:r>
            <a:r>
              <a:rPr lang="es-MX" altLang="es-AR" sz="2800" b="1" i="1" baseline="-25000" dirty="0">
                <a:solidFill>
                  <a:srgbClr val="0070C0"/>
                </a:solidFill>
              </a:rPr>
              <a:t> </a:t>
            </a:r>
            <a:r>
              <a:rPr lang="es-MX" altLang="es-AR" sz="2800" b="1" i="1" dirty="0">
                <a:solidFill>
                  <a:srgbClr val="0070C0"/>
                </a:solidFill>
              </a:rPr>
              <a:t>(y, x) = </a:t>
            </a:r>
            <a:r>
              <a:rPr lang="es-MX" altLang="es-AR" sz="2800" b="1" i="1" dirty="0" err="1">
                <a:solidFill>
                  <a:srgbClr val="0070C0"/>
                </a:solidFill>
              </a:rPr>
              <a:t>f</a:t>
            </a:r>
            <a:r>
              <a:rPr lang="es-MX" altLang="es-AR" sz="2800" b="1" i="1" baseline="-25000" dirty="0" err="1">
                <a:solidFill>
                  <a:srgbClr val="0070C0"/>
                </a:solidFill>
              </a:rPr>
              <a:t>X</a:t>
            </a:r>
            <a:r>
              <a:rPr lang="es-MX" altLang="es-AR" sz="2800" b="1" i="1" baseline="-25000" dirty="0">
                <a:solidFill>
                  <a:srgbClr val="0070C0"/>
                </a:solidFill>
              </a:rPr>
              <a:t> </a:t>
            </a:r>
            <a:r>
              <a:rPr lang="es-MX" altLang="es-AR" sz="2800" b="1" i="1" dirty="0">
                <a:solidFill>
                  <a:srgbClr val="0070C0"/>
                </a:solidFill>
              </a:rPr>
              <a:t>(x) </a:t>
            </a:r>
            <a:r>
              <a:rPr lang="es-MX" altLang="es-AR" sz="2800" b="1" i="1" dirty="0" err="1">
                <a:solidFill>
                  <a:srgbClr val="0070C0"/>
                </a:solidFill>
              </a:rPr>
              <a:t>f</a:t>
            </a:r>
            <a:r>
              <a:rPr lang="es-MX" altLang="es-AR" sz="2800" b="1" i="1" baseline="-25000" dirty="0" err="1">
                <a:solidFill>
                  <a:srgbClr val="0070C0"/>
                </a:solidFill>
              </a:rPr>
              <a:t>Y</a:t>
            </a:r>
            <a:r>
              <a:rPr lang="es-MX" altLang="es-AR" sz="2800" b="1" i="1" dirty="0">
                <a:solidFill>
                  <a:srgbClr val="0070C0"/>
                </a:solidFill>
              </a:rPr>
              <a:t>(y)</a:t>
            </a:r>
            <a:r>
              <a:rPr lang="es-MX" altLang="es-AR" sz="2800" i="1" dirty="0">
                <a:solidFill>
                  <a:srgbClr val="0070C0"/>
                </a:solidFill>
              </a:rPr>
              <a:t> </a:t>
            </a:r>
          </a:p>
          <a:p>
            <a:pPr>
              <a:spcBef>
                <a:spcPct val="50000"/>
              </a:spcBef>
            </a:pPr>
            <a:r>
              <a:rPr lang="es-MX" altLang="es-AR" sz="2800" dirty="0"/>
              <a:t>Dadas las </a:t>
            </a:r>
            <a:r>
              <a:rPr lang="es-MX" altLang="es-AR" sz="2800" dirty="0" err="1"/>
              <a:t>v.a.</a:t>
            </a:r>
            <a:r>
              <a:rPr lang="es-MX" altLang="es-AR" sz="2800" dirty="0"/>
              <a:t> independientes (X, Y) y dos funciones cualesquiera g(.) y h(.), entonces g(X) y h(Y) son independientes.</a:t>
            </a:r>
          </a:p>
          <a:p>
            <a:pPr>
              <a:spcBef>
                <a:spcPct val="50000"/>
              </a:spcBef>
            </a:pPr>
            <a:r>
              <a:rPr lang="es-MX" altLang="es-AR" sz="2800" dirty="0"/>
              <a:t>Todo esto se extiende para más de dos variables.</a:t>
            </a:r>
            <a:endParaRPr lang="es-ES" altLang="es-A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id="{359B6011-2527-66A8-0636-A6AD1D3DA508}"/>
              </a:ext>
            </a:extLst>
          </p:cNvPr>
          <p:cNvSpPr>
            <a:spLocks noGrp="1" noChangeArrowheads="1"/>
          </p:cNvSpPr>
          <p:nvPr>
            <p:ph type="title"/>
          </p:nvPr>
        </p:nvSpPr>
        <p:spPr>
          <a:xfrm>
            <a:off x="770561" y="393844"/>
            <a:ext cx="10870058" cy="1106183"/>
          </a:xfrm>
        </p:spPr>
        <p:txBody>
          <a:bodyPr>
            <a:noAutofit/>
          </a:bodyPr>
          <a:lstStyle/>
          <a:p>
            <a:r>
              <a:rPr lang="es-ES" altLang="es-AR" sz="4000" b="1" dirty="0"/>
              <a:t>Función de densidad de probabilidad (</a:t>
            </a:r>
            <a:r>
              <a:rPr lang="es-ES" altLang="es-AR" sz="4000" b="1" dirty="0" err="1"/>
              <a:t>fdp</a:t>
            </a:r>
            <a:r>
              <a:rPr lang="es-ES" altLang="es-AR" sz="4000" b="1" dirty="0"/>
              <a:t>) conjunta de las variables X</a:t>
            </a:r>
            <a:r>
              <a:rPr lang="es-ES" altLang="es-AR" sz="4000" b="1" baseline="-25000" dirty="0"/>
              <a:t>1</a:t>
            </a:r>
            <a:r>
              <a:rPr lang="es-ES" altLang="es-AR" sz="4000" b="1" dirty="0"/>
              <a:t> y X</a:t>
            </a:r>
            <a:r>
              <a:rPr lang="es-ES" altLang="es-AR" sz="4000" b="1" baseline="-25000" dirty="0"/>
              <a:t>2</a:t>
            </a:r>
          </a:p>
        </p:txBody>
      </p:sp>
      <p:pic>
        <p:nvPicPr>
          <p:cNvPr id="26629" name="Picture 5">
            <a:extLst>
              <a:ext uri="{FF2B5EF4-FFF2-40B4-BE49-F238E27FC236}">
                <a16:creationId xmlns:a16="http://schemas.microsoft.com/office/drawing/2014/main" id="{7B1D2470-2E89-1DC2-9CB9-228CBB4B1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80" y="1500027"/>
            <a:ext cx="8474039" cy="4968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031BE1C-B612-8577-22AF-AD9594584613}"/>
              </a:ext>
            </a:extLst>
          </p:cNvPr>
          <p:cNvSpPr>
            <a:spLocks noGrp="1" noChangeArrowheads="1"/>
          </p:cNvSpPr>
          <p:nvPr>
            <p:ph type="title"/>
          </p:nvPr>
        </p:nvSpPr>
        <p:spPr>
          <a:xfrm>
            <a:off x="1227798" y="399836"/>
            <a:ext cx="8785225" cy="762000"/>
          </a:xfrm>
        </p:spPr>
        <p:txBody>
          <a:bodyPr>
            <a:normAutofit/>
          </a:bodyPr>
          <a:lstStyle/>
          <a:p>
            <a:r>
              <a:rPr lang="es-MX" altLang="es-AR" b="1" dirty="0"/>
              <a:t>Distribuciones Condicionales</a:t>
            </a:r>
            <a:endParaRPr lang="es-ES" altLang="es-AR" b="1" dirty="0"/>
          </a:p>
        </p:txBody>
      </p:sp>
      <p:sp>
        <p:nvSpPr>
          <p:cNvPr id="13315" name="Text Box 3">
            <a:extLst>
              <a:ext uri="{FF2B5EF4-FFF2-40B4-BE49-F238E27FC236}">
                <a16:creationId xmlns:a16="http://schemas.microsoft.com/office/drawing/2014/main" id="{017F348C-DF94-0C12-3DF2-B845B90A7B63}"/>
              </a:ext>
            </a:extLst>
          </p:cNvPr>
          <p:cNvSpPr txBox="1">
            <a:spLocks noChangeArrowheads="1"/>
          </p:cNvSpPr>
          <p:nvPr/>
        </p:nvSpPr>
        <p:spPr bwMode="auto">
          <a:xfrm>
            <a:off x="729466" y="1303961"/>
            <a:ext cx="11250202"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200"/>
              </a:spcBef>
            </a:pPr>
            <a:r>
              <a:rPr lang="es-MX" altLang="es-AR" sz="2800" dirty="0"/>
              <a:t>De la distribución conjunta de (X, Y) podemos obtener la </a:t>
            </a:r>
            <a:r>
              <a:rPr lang="es-MX" altLang="es-AR" sz="2800" b="1" i="1" dirty="0">
                <a:solidFill>
                  <a:srgbClr val="0070C0"/>
                </a:solidFill>
              </a:rPr>
              <a:t>probabilidad condicional</a:t>
            </a:r>
            <a:r>
              <a:rPr lang="es-MX" altLang="es-AR" sz="2800" dirty="0"/>
              <a:t> de Y respecto de X. Esta es importante porque nos permite estudiar la relación entre dos </a:t>
            </a:r>
            <a:r>
              <a:rPr lang="es-MX" altLang="es-AR" sz="2800" dirty="0" err="1"/>
              <a:t>v.a.</a:t>
            </a:r>
            <a:endParaRPr lang="es-MX" altLang="es-AR" sz="2800" dirty="0"/>
          </a:p>
          <a:p>
            <a:pPr>
              <a:spcBef>
                <a:spcPts val="1200"/>
              </a:spcBef>
            </a:pPr>
            <a:r>
              <a:rPr lang="es-MX" altLang="es-AR" sz="2800" dirty="0"/>
              <a:t>Entonces podemos definir una </a:t>
            </a:r>
            <a:r>
              <a:rPr lang="es-MX" altLang="es-AR" sz="2800" dirty="0" err="1"/>
              <a:t>fdp</a:t>
            </a:r>
            <a:r>
              <a:rPr lang="es-MX" altLang="es-AR" sz="2800" dirty="0"/>
              <a:t>, pero ahora para la distribución condicional:  </a:t>
            </a:r>
            <a:r>
              <a:rPr lang="es-MX" altLang="es-AR" sz="2800" b="1" i="1" dirty="0" err="1">
                <a:solidFill>
                  <a:srgbClr val="0070C0"/>
                </a:solidFill>
              </a:rPr>
              <a:t>f</a:t>
            </a:r>
            <a:r>
              <a:rPr lang="es-MX" altLang="es-AR" sz="2800" b="1" i="1" baseline="-25000" dirty="0" err="1">
                <a:solidFill>
                  <a:srgbClr val="0070C0"/>
                </a:solidFill>
              </a:rPr>
              <a:t>Y</a:t>
            </a:r>
            <a:r>
              <a:rPr lang="es-MX" altLang="es-AR" sz="2800" b="1" i="1" baseline="-25000" dirty="0">
                <a:solidFill>
                  <a:srgbClr val="0070C0"/>
                </a:solidFill>
              </a:rPr>
              <a:t> / X </a:t>
            </a:r>
            <a:r>
              <a:rPr lang="es-MX" altLang="es-AR" sz="2800" b="1" i="1" dirty="0">
                <a:solidFill>
                  <a:srgbClr val="0070C0"/>
                </a:solidFill>
              </a:rPr>
              <a:t>(y / x) = </a:t>
            </a:r>
            <a:r>
              <a:rPr lang="es-MX" altLang="es-AR" sz="2800" b="1" i="1" dirty="0" err="1">
                <a:solidFill>
                  <a:srgbClr val="0070C0"/>
                </a:solidFill>
              </a:rPr>
              <a:t>f</a:t>
            </a:r>
            <a:r>
              <a:rPr lang="es-MX" altLang="es-AR" sz="2800" b="1" i="1" baseline="-25000" dirty="0" err="1">
                <a:solidFill>
                  <a:srgbClr val="0070C0"/>
                </a:solidFill>
              </a:rPr>
              <a:t>X</a:t>
            </a:r>
            <a:r>
              <a:rPr lang="es-MX" altLang="es-AR" sz="2800" b="1" i="1" baseline="-25000" dirty="0">
                <a:solidFill>
                  <a:srgbClr val="0070C0"/>
                </a:solidFill>
              </a:rPr>
              <a:t> Y </a:t>
            </a:r>
            <a:r>
              <a:rPr lang="es-MX" altLang="es-AR" sz="2800" b="1" i="1" dirty="0">
                <a:solidFill>
                  <a:srgbClr val="0070C0"/>
                </a:solidFill>
              </a:rPr>
              <a:t>(x, y) / </a:t>
            </a:r>
            <a:r>
              <a:rPr lang="es-MX" altLang="es-AR" sz="2800" b="1" i="1" dirty="0" err="1">
                <a:solidFill>
                  <a:srgbClr val="0070C0"/>
                </a:solidFill>
              </a:rPr>
              <a:t>f</a:t>
            </a:r>
            <a:r>
              <a:rPr lang="es-MX" altLang="es-AR" sz="2800" b="1" i="1" baseline="-25000" dirty="0" err="1">
                <a:solidFill>
                  <a:srgbClr val="0070C0"/>
                </a:solidFill>
              </a:rPr>
              <a:t>X</a:t>
            </a:r>
            <a:r>
              <a:rPr lang="es-MX" altLang="es-AR" sz="2800" b="1" i="1" baseline="-25000" dirty="0">
                <a:solidFill>
                  <a:srgbClr val="0070C0"/>
                </a:solidFill>
              </a:rPr>
              <a:t> </a:t>
            </a:r>
            <a:r>
              <a:rPr lang="es-MX" altLang="es-AR" sz="2800" b="1" i="1" dirty="0">
                <a:solidFill>
                  <a:srgbClr val="0070C0"/>
                </a:solidFill>
              </a:rPr>
              <a:t>(x)</a:t>
            </a:r>
            <a:r>
              <a:rPr lang="es-MX" altLang="es-AR" sz="2800" i="1" dirty="0">
                <a:solidFill>
                  <a:srgbClr val="0070C0"/>
                </a:solidFill>
              </a:rPr>
              <a:t> </a:t>
            </a:r>
            <a:r>
              <a:rPr lang="es-MX" altLang="es-AR" sz="2800" dirty="0"/>
              <a:t>que es distinta de</a:t>
            </a:r>
            <a:r>
              <a:rPr lang="es-MX" altLang="es-AR" sz="2800" i="1" dirty="0"/>
              <a:t> </a:t>
            </a:r>
            <a:r>
              <a:rPr lang="es-MX" altLang="es-AR" sz="2800" i="1" dirty="0" err="1"/>
              <a:t>f</a:t>
            </a:r>
            <a:r>
              <a:rPr lang="es-MX" altLang="es-AR" sz="2800" i="1" baseline="-25000" dirty="0" err="1"/>
              <a:t>X</a:t>
            </a:r>
            <a:r>
              <a:rPr lang="es-MX" altLang="es-AR" sz="2800" i="1" baseline="-25000" dirty="0"/>
              <a:t>/ Y </a:t>
            </a:r>
            <a:r>
              <a:rPr lang="es-MX" altLang="es-AR" sz="2800" i="1" dirty="0"/>
              <a:t>(x / y). </a:t>
            </a:r>
          </a:p>
          <a:p>
            <a:pPr>
              <a:spcBef>
                <a:spcPts val="1200"/>
              </a:spcBef>
            </a:pPr>
            <a:endParaRPr lang="es-MX" altLang="es-AR" sz="800" i="1" dirty="0"/>
          </a:p>
          <a:p>
            <a:pPr>
              <a:spcBef>
                <a:spcPts val="600"/>
              </a:spcBef>
            </a:pPr>
            <a:r>
              <a:rPr lang="es-MX" altLang="es-AR" sz="2800" i="1" dirty="0"/>
              <a:t> </a:t>
            </a:r>
            <a:r>
              <a:rPr lang="es-MX" altLang="es-AR" sz="2800" dirty="0"/>
              <a:t>Para </a:t>
            </a:r>
            <a:r>
              <a:rPr lang="es-MX" altLang="es-AR" sz="2800" dirty="0" err="1"/>
              <a:t>v.a.</a:t>
            </a:r>
            <a:r>
              <a:rPr lang="es-MX" altLang="es-AR" sz="2800" dirty="0"/>
              <a:t> </a:t>
            </a:r>
            <a:r>
              <a:rPr lang="es-MX" altLang="es-AR" sz="2800" i="1" u="sng" dirty="0"/>
              <a:t>discretas</a:t>
            </a:r>
            <a:r>
              <a:rPr lang="es-MX" altLang="es-AR" sz="2800" dirty="0"/>
              <a:t>:  </a:t>
            </a:r>
            <a:r>
              <a:rPr lang="es-MX" altLang="es-AR" sz="2800" b="1" i="1" dirty="0" err="1">
                <a:solidFill>
                  <a:srgbClr val="0070C0"/>
                </a:solidFill>
              </a:rPr>
              <a:t>f</a:t>
            </a:r>
            <a:r>
              <a:rPr lang="es-MX" altLang="es-AR" sz="2800" b="1" i="1" baseline="-25000" dirty="0" err="1">
                <a:solidFill>
                  <a:srgbClr val="0070C0"/>
                </a:solidFill>
              </a:rPr>
              <a:t>Y</a:t>
            </a:r>
            <a:r>
              <a:rPr lang="es-MX" altLang="es-AR" sz="2800" b="1" i="1" baseline="-25000" dirty="0">
                <a:solidFill>
                  <a:srgbClr val="0070C0"/>
                </a:solidFill>
              </a:rPr>
              <a:t> / X </a:t>
            </a:r>
            <a:r>
              <a:rPr lang="es-MX" altLang="es-AR" sz="2800" b="1" i="1" dirty="0">
                <a:solidFill>
                  <a:srgbClr val="0070C0"/>
                </a:solidFill>
              </a:rPr>
              <a:t>(y / x) = P(Y=y / X=x) =  P(X = x, Y = y) / P(X = x)</a:t>
            </a:r>
            <a:r>
              <a:rPr lang="es-MX" altLang="es-AR" sz="2800" i="1" dirty="0"/>
              <a:t> </a:t>
            </a:r>
          </a:p>
          <a:p>
            <a:pPr>
              <a:spcBef>
                <a:spcPts val="600"/>
              </a:spcBef>
            </a:pPr>
            <a:endParaRPr lang="es-MX" altLang="es-AR" sz="800" dirty="0"/>
          </a:p>
          <a:p>
            <a:pPr>
              <a:spcBef>
                <a:spcPts val="600"/>
              </a:spcBef>
            </a:pPr>
            <a:r>
              <a:rPr lang="es-MX" altLang="es-AR" sz="2800" dirty="0"/>
              <a:t>Para </a:t>
            </a:r>
            <a:r>
              <a:rPr lang="es-MX" altLang="es-AR" sz="2800" dirty="0" err="1"/>
              <a:t>v.a.</a:t>
            </a:r>
            <a:r>
              <a:rPr lang="es-MX" altLang="es-AR" sz="2800" dirty="0"/>
              <a:t> </a:t>
            </a:r>
            <a:r>
              <a:rPr lang="es-MX" altLang="es-AR" sz="2800" i="1" u="sng" dirty="0"/>
              <a:t>continua</a:t>
            </a:r>
            <a:r>
              <a:rPr lang="es-MX" altLang="es-AR" sz="2800" dirty="0"/>
              <a:t>: la probabilidad condicional es el área bajo la </a:t>
            </a:r>
            <a:r>
              <a:rPr lang="es-MX" altLang="es-AR" sz="2800" i="1" dirty="0" err="1"/>
              <a:t>f</a:t>
            </a:r>
            <a:r>
              <a:rPr lang="es-MX" altLang="es-AR" sz="2800" i="1" baseline="-25000" dirty="0" err="1"/>
              <a:t>Y</a:t>
            </a:r>
            <a:r>
              <a:rPr lang="es-MX" altLang="es-AR" sz="2800" i="1" baseline="-25000" dirty="0"/>
              <a:t> / X </a:t>
            </a:r>
          </a:p>
          <a:p>
            <a:pPr>
              <a:spcBef>
                <a:spcPts val="600"/>
              </a:spcBef>
            </a:pPr>
            <a:r>
              <a:rPr lang="es-MX" altLang="es-AR" sz="2800" dirty="0"/>
              <a:t>Si Y </a:t>
            </a:r>
            <a:r>
              <a:rPr lang="es-MX" altLang="es-AR" sz="2800" dirty="0" err="1"/>
              <a:t>y</a:t>
            </a:r>
            <a:r>
              <a:rPr lang="es-MX" altLang="es-AR" sz="2800" dirty="0"/>
              <a:t> X son independientes, entonces: </a:t>
            </a:r>
          </a:p>
          <a:p>
            <a:pPr>
              <a:spcBef>
                <a:spcPts val="600"/>
              </a:spcBef>
            </a:pPr>
            <a:r>
              <a:rPr lang="es-MX" altLang="es-AR" sz="2800" b="1" i="1" dirty="0" err="1">
                <a:solidFill>
                  <a:srgbClr val="0070C0"/>
                </a:solidFill>
              </a:rPr>
              <a:t>f</a:t>
            </a:r>
            <a:r>
              <a:rPr lang="es-MX" altLang="es-AR" sz="2800" b="1" i="1" baseline="-25000" dirty="0" err="1">
                <a:solidFill>
                  <a:srgbClr val="0070C0"/>
                </a:solidFill>
              </a:rPr>
              <a:t>Y</a:t>
            </a:r>
            <a:r>
              <a:rPr lang="es-MX" altLang="es-AR" sz="2800" b="1" i="1" dirty="0">
                <a:solidFill>
                  <a:srgbClr val="0070C0"/>
                </a:solidFill>
              </a:rPr>
              <a:t> </a:t>
            </a:r>
            <a:r>
              <a:rPr lang="es-MX" altLang="es-AR" sz="2800" b="1" i="1" baseline="-25000" dirty="0">
                <a:solidFill>
                  <a:srgbClr val="0070C0"/>
                </a:solidFill>
              </a:rPr>
              <a:t>/ X</a:t>
            </a:r>
            <a:r>
              <a:rPr lang="es-MX" altLang="es-AR" sz="2800" b="1" i="1" dirty="0">
                <a:solidFill>
                  <a:srgbClr val="0070C0"/>
                </a:solidFill>
              </a:rPr>
              <a:t> (y / x) = </a:t>
            </a:r>
            <a:r>
              <a:rPr lang="es-MX" altLang="es-AR" sz="2800" b="1" i="1" dirty="0" err="1">
                <a:solidFill>
                  <a:srgbClr val="0070C0"/>
                </a:solidFill>
              </a:rPr>
              <a:t>f</a:t>
            </a:r>
            <a:r>
              <a:rPr lang="es-MX" altLang="es-AR" sz="2800" b="1" i="1" baseline="-25000" dirty="0" err="1">
                <a:solidFill>
                  <a:srgbClr val="0070C0"/>
                </a:solidFill>
              </a:rPr>
              <a:t>Y</a:t>
            </a:r>
            <a:r>
              <a:rPr lang="es-MX" altLang="es-AR" sz="2800" b="1" i="1" dirty="0">
                <a:solidFill>
                  <a:srgbClr val="0070C0"/>
                </a:solidFill>
              </a:rPr>
              <a:t> (y)</a:t>
            </a:r>
            <a:endParaRPr lang="es-ES" altLang="es-AR" sz="2800" i="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BFA94EE-1100-0E4B-8DCC-29FF95A94C74}"/>
              </a:ext>
            </a:extLst>
          </p:cNvPr>
          <p:cNvSpPr>
            <a:spLocks noGrp="1" noChangeArrowheads="1"/>
          </p:cNvSpPr>
          <p:nvPr>
            <p:ph type="title"/>
          </p:nvPr>
        </p:nvSpPr>
        <p:spPr>
          <a:xfrm>
            <a:off x="1067656" y="498028"/>
            <a:ext cx="10437687" cy="609600"/>
          </a:xfrm>
        </p:spPr>
        <p:txBody>
          <a:bodyPr>
            <a:noAutofit/>
          </a:bodyPr>
          <a:lstStyle/>
          <a:p>
            <a:r>
              <a:rPr lang="es-MX" altLang="es-AR" b="1" dirty="0"/>
              <a:t>Medidas de Tendencia Central</a:t>
            </a:r>
            <a:endParaRPr lang="es-ES" altLang="es-AR" b="1" dirty="0"/>
          </a:p>
        </p:txBody>
      </p:sp>
      <p:sp>
        <p:nvSpPr>
          <p:cNvPr id="14339" name="Text Box 3">
            <a:extLst>
              <a:ext uri="{FF2B5EF4-FFF2-40B4-BE49-F238E27FC236}">
                <a16:creationId xmlns:a16="http://schemas.microsoft.com/office/drawing/2014/main" id="{31F7EBE8-C42E-8722-6216-F2EEF4F46966}"/>
              </a:ext>
            </a:extLst>
          </p:cNvPr>
          <p:cNvSpPr txBox="1">
            <a:spLocks noChangeArrowheads="1"/>
          </p:cNvSpPr>
          <p:nvPr/>
        </p:nvSpPr>
        <p:spPr bwMode="auto">
          <a:xfrm>
            <a:off x="2133600" y="1524000"/>
            <a:ext cx="800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AR" altLang="es-AR"/>
          </a:p>
        </p:txBody>
      </p:sp>
      <p:sp>
        <p:nvSpPr>
          <p:cNvPr id="14340" name="Text Box 4">
            <a:extLst>
              <a:ext uri="{FF2B5EF4-FFF2-40B4-BE49-F238E27FC236}">
                <a16:creationId xmlns:a16="http://schemas.microsoft.com/office/drawing/2014/main" id="{A9A54B31-2D1A-7C37-1DD4-2066D616A398}"/>
              </a:ext>
            </a:extLst>
          </p:cNvPr>
          <p:cNvSpPr txBox="1">
            <a:spLocks noChangeArrowheads="1"/>
          </p:cNvSpPr>
          <p:nvPr/>
        </p:nvSpPr>
        <p:spPr bwMode="auto">
          <a:xfrm>
            <a:off x="2209800" y="1143000"/>
            <a:ext cx="815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AR" altLang="es-AR"/>
          </a:p>
        </p:txBody>
      </p:sp>
      <p:sp>
        <p:nvSpPr>
          <p:cNvPr id="14341" name="Text Box 5">
            <a:extLst>
              <a:ext uri="{FF2B5EF4-FFF2-40B4-BE49-F238E27FC236}">
                <a16:creationId xmlns:a16="http://schemas.microsoft.com/office/drawing/2014/main" id="{E2BD10F2-C604-CAD9-A4C3-3948570EEEDD}"/>
              </a:ext>
            </a:extLst>
          </p:cNvPr>
          <p:cNvSpPr txBox="1">
            <a:spLocks noChangeArrowheads="1"/>
          </p:cNvSpPr>
          <p:nvPr/>
        </p:nvSpPr>
        <p:spPr bwMode="auto">
          <a:xfrm>
            <a:off x="501722" y="1512332"/>
            <a:ext cx="11188555"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MX" altLang="es-AR" sz="2600" b="1" dirty="0">
                <a:solidFill>
                  <a:srgbClr val="0070C0"/>
                </a:solidFill>
              </a:rPr>
              <a:t>Valor Esperado, esperanza o media</a:t>
            </a:r>
          </a:p>
          <a:p>
            <a:pPr>
              <a:spcBef>
                <a:spcPct val="50000"/>
              </a:spcBef>
            </a:pPr>
            <a:r>
              <a:rPr lang="es-MX" altLang="es-AR" sz="2600" dirty="0"/>
              <a:t>Dada la </a:t>
            </a:r>
            <a:r>
              <a:rPr lang="es-MX" altLang="es-AR" sz="2600" dirty="0" err="1"/>
              <a:t>v.a.</a:t>
            </a:r>
            <a:r>
              <a:rPr lang="es-MX" altLang="es-AR" sz="2600" dirty="0"/>
              <a:t> </a:t>
            </a:r>
            <a:r>
              <a:rPr lang="es-MX" altLang="es-AR" sz="2600" i="1" u="sng" dirty="0"/>
              <a:t>discreta</a:t>
            </a:r>
            <a:r>
              <a:rPr lang="es-MX" altLang="es-AR" sz="2600" dirty="0"/>
              <a:t> X,  </a:t>
            </a:r>
            <a:r>
              <a:rPr lang="es-MX" altLang="es-AR" sz="2600" b="1" i="1" dirty="0">
                <a:solidFill>
                  <a:srgbClr val="0070C0"/>
                </a:solidFill>
              </a:rPr>
              <a:t>E(X) = x</a:t>
            </a:r>
            <a:r>
              <a:rPr lang="es-MX" altLang="es-AR" sz="2600" b="1" i="1" baseline="-25000" dirty="0">
                <a:solidFill>
                  <a:srgbClr val="0070C0"/>
                </a:solidFill>
              </a:rPr>
              <a:t>1 </a:t>
            </a:r>
            <a:r>
              <a:rPr lang="es-MX" altLang="es-AR" sz="2600" b="1" i="1" dirty="0">
                <a:solidFill>
                  <a:srgbClr val="0070C0"/>
                </a:solidFill>
              </a:rPr>
              <a:t>f(x</a:t>
            </a:r>
            <a:r>
              <a:rPr lang="es-MX" altLang="es-AR" sz="2600" b="1" i="1" baseline="-25000" dirty="0">
                <a:solidFill>
                  <a:srgbClr val="0070C0"/>
                </a:solidFill>
              </a:rPr>
              <a:t>1</a:t>
            </a:r>
            <a:r>
              <a:rPr lang="es-MX" altLang="es-AR" sz="2600" b="1" i="1" dirty="0">
                <a:solidFill>
                  <a:srgbClr val="0070C0"/>
                </a:solidFill>
              </a:rPr>
              <a:t>) + x</a:t>
            </a:r>
            <a:r>
              <a:rPr lang="es-MX" altLang="es-AR" sz="2600" b="1" i="1" baseline="-25000" dirty="0">
                <a:solidFill>
                  <a:srgbClr val="0070C0"/>
                </a:solidFill>
              </a:rPr>
              <a:t>2 </a:t>
            </a:r>
            <a:r>
              <a:rPr lang="es-MX" altLang="es-AR" sz="2600" b="1" i="1" dirty="0">
                <a:solidFill>
                  <a:srgbClr val="0070C0"/>
                </a:solidFill>
              </a:rPr>
              <a:t>f(x</a:t>
            </a:r>
            <a:r>
              <a:rPr lang="es-MX" altLang="es-AR" sz="2600" b="1" i="1" baseline="-25000" dirty="0">
                <a:solidFill>
                  <a:srgbClr val="0070C0"/>
                </a:solidFill>
              </a:rPr>
              <a:t>2</a:t>
            </a:r>
            <a:r>
              <a:rPr lang="es-MX" altLang="es-AR" sz="2600" b="1" i="1" dirty="0">
                <a:solidFill>
                  <a:srgbClr val="0070C0"/>
                </a:solidFill>
              </a:rPr>
              <a:t>) +...+ </a:t>
            </a:r>
            <a:r>
              <a:rPr lang="es-MX" altLang="es-AR" sz="2600" b="1" i="1" dirty="0" err="1">
                <a:solidFill>
                  <a:srgbClr val="0070C0"/>
                </a:solidFill>
              </a:rPr>
              <a:t>x</a:t>
            </a:r>
            <a:r>
              <a:rPr lang="es-MX" altLang="es-AR" sz="2600" b="1" i="1" baseline="-25000" dirty="0" err="1">
                <a:solidFill>
                  <a:srgbClr val="0070C0"/>
                </a:solidFill>
              </a:rPr>
              <a:t>k</a:t>
            </a:r>
            <a:r>
              <a:rPr lang="es-MX" altLang="es-AR" sz="2600" b="1" i="1" baseline="-25000" dirty="0">
                <a:solidFill>
                  <a:srgbClr val="0070C0"/>
                </a:solidFill>
              </a:rPr>
              <a:t> </a:t>
            </a:r>
            <a:r>
              <a:rPr lang="es-MX" altLang="es-AR" sz="2600" b="1" i="1" dirty="0">
                <a:solidFill>
                  <a:srgbClr val="0070C0"/>
                </a:solidFill>
              </a:rPr>
              <a:t>f(</a:t>
            </a:r>
            <a:r>
              <a:rPr lang="es-MX" altLang="es-AR" sz="2600" b="1" i="1" dirty="0" err="1">
                <a:solidFill>
                  <a:srgbClr val="0070C0"/>
                </a:solidFill>
              </a:rPr>
              <a:t>x</a:t>
            </a:r>
            <a:r>
              <a:rPr lang="es-MX" altLang="es-AR" sz="2600" b="1" i="1" baseline="-25000" dirty="0" err="1">
                <a:solidFill>
                  <a:srgbClr val="0070C0"/>
                </a:solidFill>
              </a:rPr>
              <a:t>k</a:t>
            </a:r>
            <a:r>
              <a:rPr lang="es-MX" altLang="es-AR" sz="2600" b="1" i="1" dirty="0">
                <a:solidFill>
                  <a:srgbClr val="0070C0"/>
                </a:solidFill>
              </a:rPr>
              <a:t>)</a:t>
            </a:r>
            <a:r>
              <a:rPr lang="es-MX" altLang="es-AR" sz="2600" b="1" dirty="0">
                <a:solidFill>
                  <a:srgbClr val="0070C0"/>
                </a:solidFill>
              </a:rPr>
              <a:t> = </a:t>
            </a:r>
            <a:r>
              <a:rPr lang="el-GR" altLang="es-AR" sz="2600" b="1" i="1" dirty="0">
                <a:solidFill>
                  <a:srgbClr val="0070C0"/>
                </a:solidFill>
                <a:cs typeface="Times New Roman" panose="02020603050405020304" pitchFamily="18" charset="0"/>
                <a:sym typeface="Times New Roman Special G2" pitchFamily="18" charset="2"/>
              </a:rPr>
              <a:t>Σ</a:t>
            </a:r>
            <a:r>
              <a:rPr lang="es-MX" altLang="es-AR" sz="2600" b="1" i="1" baseline="-25000" dirty="0">
                <a:solidFill>
                  <a:srgbClr val="0070C0"/>
                </a:solidFill>
                <a:sym typeface="Times New Roman Special G2" pitchFamily="18" charset="2"/>
              </a:rPr>
              <a:t>j</a:t>
            </a:r>
            <a:r>
              <a:rPr lang="es-MX" altLang="es-AR" sz="2600" b="1" i="1" dirty="0">
                <a:solidFill>
                  <a:srgbClr val="0070C0"/>
                </a:solidFill>
                <a:sym typeface="Times New Roman Special G2" pitchFamily="18" charset="2"/>
              </a:rPr>
              <a:t>  </a:t>
            </a:r>
            <a:r>
              <a:rPr lang="es-MX" altLang="es-AR" sz="2600" b="1" i="1" dirty="0" err="1">
                <a:solidFill>
                  <a:srgbClr val="0070C0"/>
                </a:solidFill>
                <a:sym typeface="Times New Roman Special G2" pitchFamily="18" charset="2"/>
              </a:rPr>
              <a:t>x</a:t>
            </a:r>
            <a:r>
              <a:rPr lang="es-MX" altLang="es-AR" sz="2600" b="1" i="1" baseline="-25000" dirty="0" err="1">
                <a:solidFill>
                  <a:srgbClr val="0070C0"/>
                </a:solidFill>
                <a:sym typeface="Times New Roman Special G2" pitchFamily="18" charset="2"/>
              </a:rPr>
              <a:t>j</a:t>
            </a:r>
            <a:r>
              <a:rPr lang="es-MX" altLang="es-AR" sz="2600" b="1" i="1" dirty="0">
                <a:solidFill>
                  <a:srgbClr val="0070C0"/>
                </a:solidFill>
                <a:sym typeface="Times New Roman Special G2" pitchFamily="18" charset="2"/>
              </a:rPr>
              <a:t> f(</a:t>
            </a:r>
            <a:r>
              <a:rPr lang="es-MX" altLang="es-AR" sz="2600" b="1" i="1" dirty="0" err="1">
                <a:solidFill>
                  <a:srgbClr val="0070C0"/>
                </a:solidFill>
                <a:sym typeface="Times New Roman Special G2" pitchFamily="18" charset="2"/>
              </a:rPr>
              <a:t>x</a:t>
            </a:r>
            <a:r>
              <a:rPr lang="es-MX" altLang="es-AR" sz="2600" b="1" i="1" baseline="-25000" dirty="0" err="1">
                <a:solidFill>
                  <a:srgbClr val="0070C0"/>
                </a:solidFill>
                <a:sym typeface="Times New Roman Special G2" pitchFamily="18" charset="2"/>
              </a:rPr>
              <a:t>j</a:t>
            </a:r>
            <a:r>
              <a:rPr lang="es-MX" altLang="es-AR" sz="2600" b="1" i="1" dirty="0">
                <a:solidFill>
                  <a:srgbClr val="0070C0"/>
                </a:solidFill>
                <a:sym typeface="Times New Roman Special G2" pitchFamily="18" charset="2"/>
              </a:rPr>
              <a:t>)</a:t>
            </a:r>
            <a:r>
              <a:rPr lang="es-MX" altLang="es-AR" sz="2600" b="1" dirty="0">
                <a:solidFill>
                  <a:srgbClr val="0070C0"/>
                </a:solidFill>
                <a:sym typeface="Times New Roman Special G2" pitchFamily="18" charset="2"/>
              </a:rPr>
              <a:t>  </a:t>
            </a:r>
            <a:r>
              <a:rPr lang="es-MX" altLang="es-AR" sz="2600" dirty="0">
                <a:sym typeface="Times New Roman Special G2" pitchFamily="18" charset="2"/>
              </a:rPr>
              <a:t>con</a:t>
            </a:r>
            <a:r>
              <a:rPr lang="es-MX" altLang="es-AR" sz="2600" b="1" dirty="0">
                <a:solidFill>
                  <a:srgbClr val="0070C0"/>
                </a:solidFill>
                <a:sym typeface="Times New Roman Special G2" pitchFamily="18" charset="2"/>
              </a:rPr>
              <a:t>  </a:t>
            </a:r>
            <a:r>
              <a:rPr lang="es-MX" altLang="es-AR" sz="2600" b="1" i="1" dirty="0">
                <a:solidFill>
                  <a:srgbClr val="0070C0"/>
                </a:solidFill>
                <a:sym typeface="Times New Roman Special G2" pitchFamily="18" charset="2"/>
              </a:rPr>
              <a:t>j =1,2,...,k</a:t>
            </a:r>
          </a:p>
          <a:p>
            <a:pPr>
              <a:spcBef>
                <a:spcPct val="50000"/>
              </a:spcBef>
            </a:pPr>
            <a:r>
              <a:rPr lang="es-MX" altLang="es-AR" sz="2600" dirty="0">
                <a:sym typeface="Times New Roman Special G2" pitchFamily="18" charset="2"/>
              </a:rPr>
              <a:t>Para X </a:t>
            </a:r>
            <a:r>
              <a:rPr lang="es-MX" altLang="es-AR" sz="2600" i="1" u="sng" dirty="0">
                <a:sym typeface="Times New Roman Special G2" pitchFamily="18" charset="2"/>
              </a:rPr>
              <a:t>continua</a:t>
            </a:r>
            <a:r>
              <a:rPr lang="es-MX" altLang="es-AR" sz="2600" dirty="0">
                <a:solidFill>
                  <a:schemeClr val="accent1"/>
                </a:solidFill>
                <a:sym typeface="Times New Roman Special G2" pitchFamily="18" charset="2"/>
              </a:rPr>
              <a:t>,  </a:t>
            </a:r>
            <a:r>
              <a:rPr lang="es-MX" altLang="es-AR" sz="2600" b="1" i="1" dirty="0">
                <a:solidFill>
                  <a:schemeClr val="accent1"/>
                </a:solidFill>
              </a:rPr>
              <a:t>E(X) = </a:t>
            </a:r>
            <a:r>
              <a:rPr lang="es-MX" altLang="es-AR" sz="2600" b="1" i="1" dirty="0">
                <a:solidFill>
                  <a:schemeClr val="accent1"/>
                </a:solidFill>
                <a:ea typeface="Batang" pitchFamily="18" charset="-127"/>
              </a:rPr>
              <a:t>∫</a:t>
            </a:r>
            <a:r>
              <a:rPr lang="es-MX" altLang="es-AR" sz="2600" b="1" i="1" baseline="-25000" dirty="0">
                <a:solidFill>
                  <a:schemeClr val="accent1"/>
                </a:solidFill>
                <a:ea typeface="Batang" pitchFamily="18" charset="-127"/>
              </a:rPr>
              <a:t>-</a:t>
            </a:r>
            <a:r>
              <a:rPr lang="es-MX" altLang="es-AR" sz="2600" b="1" i="1" baseline="-25000" dirty="0">
                <a:solidFill>
                  <a:schemeClr val="accent1"/>
                </a:solidFill>
                <a:ea typeface="Batang" pitchFamily="18" charset="-127"/>
                <a:cs typeface="Times New Roman" panose="02020603050405020304" pitchFamily="18" charset="0"/>
                <a:sym typeface="Times New Roman Special G2" pitchFamily="18" charset="2"/>
              </a:rPr>
              <a:t>∞</a:t>
            </a:r>
            <a:r>
              <a:rPr lang="es-MX" altLang="es-AR" sz="2600" b="1" i="1" baseline="30000" dirty="0">
                <a:solidFill>
                  <a:schemeClr val="accent1"/>
                </a:solidFill>
                <a:ea typeface="Batang" pitchFamily="18" charset="-127"/>
                <a:cs typeface="Times New Roman" panose="02020603050405020304" pitchFamily="18" charset="0"/>
                <a:sym typeface="Times New Roman Special G2" pitchFamily="18" charset="2"/>
              </a:rPr>
              <a:t>∞</a:t>
            </a:r>
            <a:r>
              <a:rPr lang="es-MX" altLang="es-AR" sz="2600" b="1" i="1" dirty="0">
                <a:solidFill>
                  <a:schemeClr val="accent1"/>
                </a:solidFill>
                <a:ea typeface="Batang" pitchFamily="18" charset="-127"/>
                <a:sym typeface="Times New Roman Special G2" pitchFamily="18" charset="2"/>
              </a:rPr>
              <a:t> x f(x) </a:t>
            </a:r>
            <a:r>
              <a:rPr lang="es-MX" altLang="es-AR" sz="2600" b="1" i="1" dirty="0" err="1">
                <a:solidFill>
                  <a:schemeClr val="accent1"/>
                </a:solidFill>
                <a:ea typeface="Batang" pitchFamily="18" charset="-127"/>
                <a:sym typeface="Times New Roman Special G2" pitchFamily="18" charset="2"/>
              </a:rPr>
              <a:t>dx</a:t>
            </a:r>
            <a:endParaRPr lang="es-MX" altLang="es-AR" sz="2600" b="1" i="1" dirty="0">
              <a:solidFill>
                <a:schemeClr val="accent1"/>
              </a:solidFill>
              <a:ea typeface="Batang" pitchFamily="18" charset="-127"/>
              <a:sym typeface="Times New Roman Special G2" pitchFamily="18" charset="2"/>
            </a:endParaRPr>
          </a:p>
          <a:p>
            <a:pPr>
              <a:spcBef>
                <a:spcPct val="50000"/>
              </a:spcBef>
            </a:pPr>
            <a:r>
              <a:rPr lang="es-MX" altLang="es-AR" sz="2600" dirty="0">
                <a:ea typeface="Batang" pitchFamily="18" charset="-127"/>
                <a:sym typeface="Times New Roman Special G2" pitchFamily="18" charset="2"/>
              </a:rPr>
              <a:t>Dada una función </a:t>
            </a:r>
            <a:r>
              <a:rPr lang="es-MX" altLang="es-AR" sz="2600" i="1" dirty="0">
                <a:ea typeface="Batang" pitchFamily="18" charset="-127"/>
                <a:sym typeface="Times New Roman Special G2" pitchFamily="18" charset="2"/>
              </a:rPr>
              <a:t>g(.)</a:t>
            </a:r>
            <a:r>
              <a:rPr lang="es-MX" altLang="es-AR" sz="2600" dirty="0">
                <a:ea typeface="Batang" pitchFamily="18" charset="-127"/>
                <a:sym typeface="Times New Roman Special G2" pitchFamily="18" charset="2"/>
              </a:rPr>
              <a:t> y una </a:t>
            </a:r>
            <a:r>
              <a:rPr lang="es-MX" altLang="es-AR" sz="2600" dirty="0" err="1">
                <a:ea typeface="Batang" pitchFamily="18" charset="-127"/>
                <a:sym typeface="Times New Roman Special G2" pitchFamily="18" charset="2"/>
              </a:rPr>
              <a:t>v.a.</a:t>
            </a:r>
            <a:r>
              <a:rPr lang="es-MX" altLang="es-AR" sz="2600" dirty="0">
                <a:ea typeface="Batang" pitchFamily="18" charset="-127"/>
                <a:sym typeface="Times New Roman Special G2" pitchFamily="18" charset="2"/>
              </a:rPr>
              <a:t> </a:t>
            </a:r>
            <a:r>
              <a:rPr lang="es-MX" altLang="es-AR" sz="2600" u="sng" dirty="0">
                <a:ea typeface="Batang" pitchFamily="18" charset="-127"/>
                <a:sym typeface="Times New Roman Special G2" pitchFamily="18" charset="2"/>
              </a:rPr>
              <a:t>discreta</a:t>
            </a:r>
            <a:r>
              <a:rPr lang="es-MX" altLang="es-AR" sz="2600" dirty="0">
                <a:ea typeface="Batang" pitchFamily="18" charset="-127"/>
                <a:sym typeface="Times New Roman Special G2" pitchFamily="18" charset="2"/>
              </a:rPr>
              <a:t> X, </a:t>
            </a:r>
            <a:r>
              <a:rPr lang="es-MX" altLang="es-AR" sz="2600" i="1" dirty="0">
                <a:ea typeface="Batang" pitchFamily="18" charset="-127"/>
                <a:sym typeface="Times New Roman Special G2" pitchFamily="18" charset="2"/>
              </a:rPr>
              <a:t>g(X)</a:t>
            </a:r>
            <a:r>
              <a:rPr lang="es-MX" altLang="es-AR" sz="2600" dirty="0">
                <a:ea typeface="Batang" pitchFamily="18" charset="-127"/>
                <a:sym typeface="Times New Roman Special G2" pitchFamily="18" charset="2"/>
              </a:rPr>
              <a:t> también es una </a:t>
            </a:r>
            <a:r>
              <a:rPr lang="es-MX" altLang="es-AR" sz="2600" dirty="0" err="1">
                <a:ea typeface="Batang" pitchFamily="18" charset="-127"/>
                <a:sym typeface="Times New Roman Special G2" pitchFamily="18" charset="2"/>
              </a:rPr>
              <a:t>v.a</a:t>
            </a:r>
            <a:r>
              <a:rPr lang="es-MX" altLang="es-AR" sz="2600" dirty="0">
                <a:ea typeface="Batang" pitchFamily="18" charset="-127"/>
                <a:sym typeface="Times New Roman Special G2" pitchFamily="18" charset="2"/>
              </a:rPr>
              <a:t> discreta y su valor esperado es </a:t>
            </a:r>
            <a:r>
              <a:rPr lang="es-MX" altLang="es-AR" sz="2600" b="1" i="1" dirty="0">
                <a:solidFill>
                  <a:schemeClr val="accent1"/>
                </a:solidFill>
                <a:ea typeface="Batang" pitchFamily="18" charset="-127"/>
                <a:sym typeface="Times New Roman Special G2" pitchFamily="18" charset="2"/>
              </a:rPr>
              <a:t>E[g(X)] = </a:t>
            </a:r>
            <a:r>
              <a:rPr lang="el-GR" altLang="es-AR" sz="2600" b="1" i="1" dirty="0">
                <a:solidFill>
                  <a:schemeClr val="accent1"/>
                </a:solidFill>
                <a:sym typeface="Times New Roman Special G2" pitchFamily="18" charset="2"/>
              </a:rPr>
              <a:t>Σ</a:t>
            </a:r>
            <a:r>
              <a:rPr lang="es-MX" altLang="es-AR" sz="2600" b="1" i="1" baseline="-25000" dirty="0">
                <a:solidFill>
                  <a:schemeClr val="accent1"/>
                </a:solidFill>
                <a:sym typeface="Times New Roman Special G2" pitchFamily="18" charset="2"/>
              </a:rPr>
              <a:t>j</a:t>
            </a:r>
            <a:r>
              <a:rPr lang="es-MX" altLang="es-AR" sz="2600" b="1" i="1" dirty="0">
                <a:solidFill>
                  <a:schemeClr val="accent1"/>
                </a:solidFill>
                <a:sym typeface="Times New Roman Special G2" pitchFamily="18" charset="2"/>
              </a:rPr>
              <a:t>  g(</a:t>
            </a:r>
            <a:r>
              <a:rPr lang="es-MX" altLang="es-AR" sz="2600" b="1" i="1" dirty="0" err="1">
                <a:solidFill>
                  <a:schemeClr val="accent1"/>
                </a:solidFill>
                <a:sym typeface="Times New Roman Special G2" pitchFamily="18" charset="2"/>
              </a:rPr>
              <a:t>x</a:t>
            </a:r>
            <a:r>
              <a:rPr lang="es-MX" altLang="es-AR" sz="2600" b="1" i="1" baseline="-25000" dirty="0" err="1">
                <a:solidFill>
                  <a:schemeClr val="accent1"/>
                </a:solidFill>
                <a:sym typeface="Times New Roman Special G2" pitchFamily="18" charset="2"/>
              </a:rPr>
              <a:t>j</a:t>
            </a:r>
            <a:r>
              <a:rPr lang="es-MX" altLang="es-AR" sz="2600" b="1" i="1" dirty="0">
                <a:solidFill>
                  <a:schemeClr val="accent1"/>
                </a:solidFill>
                <a:sym typeface="Times New Roman Special G2" pitchFamily="18" charset="2"/>
              </a:rPr>
              <a:t>) f(</a:t>
            </a:r>
            <a:r>
              <a:rPr lang="es-MX" altLang="es-AR" sz="2600" b="1" i="1" dirty="0" err="1">
                <a:solidFill>
                  <a:schemeClr val="accent1"/>
                </a:solidFill>
                <a:sym typeface="Times New Roman Special G2" pitchFamily="18" charset="2"/>
              </a:rPr>
              <a:t>x</a:t>
            </a:r>
            <a:r>
              <a:rPr lang="es-MX" altLang="es-AR" sz="2600" b="1" i="1" baseline="-25000" dirty="0" err="1">
                <a:solidFill>
                  <a:schemeClr val="accent1"/>
                </a:solidFill>
                <a:sym typeface="Times New Roman Special G2" pitchFamily="18" charset="2"/>
              </a:rPr>
              <a:t>j</a:t>
            </a:r>
            <a:r>
              <a:rPr lang="es-MX" altLang="es-AR" sz="2600" b="1" i="1" dirty="0">
                <a:solidFill>
                  <a:schemeClr val="accent1"/>
                </a:solidFill>
                <a:sym typeface="Times New Roman Special G2" pitchFamily="18" charset="2"/>
              </a:rPr>
              <a:t>)</a:t>
            </a:r>
            <a:r>
              <a:rPr lang="es-MX" altLang="es-AR" sz="2600" dirty="0">
                <a:solidFill>
                  <a:schemeClr val="accent1"/>
                </a:solidFill>
                <a:sym typeface="Times New Roman Special G2" pitchFamily="18" charset="2"/>
              </a:rPr>
              <a:t>  </a:t>
            </a:r>
            <a:r>
              <a:rPr lang="es-MX" altLang="es-AR" sz="2600" dirty="0">
                <a:sym typeface="Times New Roman Special G2" pitchFamily="18" charset="2"/>
              </a:rPr>
              <a:t>con                  </a:t>
            </a:r>
            <a:r>
              <a:rPr lang="es-MX" altLang="es-AR" sz="2600" i="1" dirty="0">
                <a:sym typeface="Times New Roman Special G2" pitchFamily="18" charset="2"/>
              </a:rPr>
              <a:t>j =1,2,...,k</a:t>
            </a:r>
          </a:p>
          <a:p>
            <a:pPr>
              <a:spcBef>
                <a:spcPct val="50000"/>
              </a:spcBef>
            </a:pPr>
            <a:r>
              <a:rPr lang="es-MX" altLang="es-AR" sz="2600" dirty="0">
                <a:ea typeface="Batang" pitchFamily="18" charset="-127"/>
                <a:sym typeface="Times New Roman Special G2" pitchFamily="18" charset="2"/>
              </a:rPr>
              <a:t>Para X </a:t>
            </a:r>
            <a:r>
              <a:rPr lang="es-MX" altLang="es-AR" sz="2600" i="1" u="sng" dirty="0">
                <a:ea typeface="Batang" pitchFamily="18" charset="-127"/>
                <a:sym typeface="Times New Roman Special G2" pitchFamily="18" charset="2"/>
              </a:rPr>
              <a:t>continua</a:t>
            </a:r>
            <a:r>
              <a:rPr lang="es-MX" altLang="es-AR" sz="2600" dirty="0">
                <a:ea typeface="Batang" pitchFamily="18" charset="-127"/>
                <a:sym typeface="Times New Roman Special G2" pitchFamily="18" charset="2"/>
              </a:rPr>
              <a:t> tendremos </a:t>
            </a:r>
            <a:r>
              <a:rPr lang="es-MX" altLang="es-AR" sz="2600" b="1" i="1" dirty="0">
                <a:solidFill>
                  <a:schemeClr val="accent1"/>
                </a:solidFill>
                <a:ea typeface="Batang" pitchFamily="18" charset="-127"/>
                <a:sym typeface="Times New Roman Special G2" pitchFamily="18" charset="2"/>
              </a:rPr>
              <a:t>E[g(X)] </a:t>
            </a:r>
            <a:r>
              <a:rPr lang="es-MX" altLang="es-AR" sz="2600" b="1" i="1" dirty="0">
                <a:solidFill>
                  <a:schemeClr val="accent1"/>
                </a:solidFill>
              </a:rPr>
              <a:t>= ∫</a:t>
            </a:r>
            <a:r>
              <a:rPr lang="es-MX" altLang="es-AR" sz="2600" b="1" i="1" baseline="-25000" dirty="0">
                <a:solidFill>
                  <a:schemeClr val="accent1"/>
                </a:solidFill>
              </a:rPr>
              <a:t>-</a:t>
            </a:r>
            <a:r>
              <a:rPr lang="es-MX" altLang="es-AR" sz="2600" b="1" i="1" baseline="-25000" dirty="0">
                <a:solidFill>
                  <a:schemeClr val="accent1"/>
                </a:solidFill>
                <a:sym typeface="Times New Roman Special G2" pitchFamily="18" charset="2"/>
              </a:rPr>
              <a:t>∞</a:t>
            </a:r>
            <a:r>
              <a:rPr lang="es-MX" altLang="es-AR" sz="2600" b="1" i="1" baseline="30000" dirty="0">
                <a:solidFill>
                  <a:schemeClr val="accent1"/>
                </a:solidFill>
                <a:sym typeface="Times New Roman Special G2" pitchFamily="18" charset="2"/>
              </a:rPr>
              <a:t>∞</a:t>
            </a:r>
            <a:r>
              <a:rPr lang="es-MX" altLang="es-AR" sz="2600" dirty="0">
                <a:solidFill>
                  <a:schemeClr val="accent1"/>
                </a:solidFill>
                <a:sym typeface="Times New Roman Special G2" pitchFamily="18" charset="2"/>
              </a:rPr>
              <a:t> </a:t>
            </a:r>
            <a:r>
              <a:rPr lang="es-MX" altLang="es-AR" sz="2600" b="1" i="1" dirty="0">
                <a:solidFill>
                  <a:schemeClr val="accent1"/>
                </a:solidFill>
                <a:ea typeface="Batang" pitchFamily="18" charset="-127"/>
                <a:sym typeface="Times New Roman Special G2" pitchFamily="18" charset="2"/>
              </a:rPr>
              <a:t>g(x) f(x) </a:t>
            </a:r>
            <a:r>
              <a:rPr lang="es-MX" altLang="es-AR" sz="2600" b="1" i="1" dirty="0" err="1">
                <a:solidFill>
                  <a:schemeClr val="accent1"/>
                </a:solidFill>
                <a:ea typeface="Batang" pitchFamily="18" charset="-127"/>
                <a:sym typeface="Times New Roman Special G2" pitchFamily="18" charset="2"/>
              </a:rPr>
              <a:t>dx</a:t>
            </a:r>
            <a:endParaRPr lang="es-MX" altLang="es-AR" sz="2600" b="1" i="1" dirty="0">
              <a:solidFill>
                <a:schemeClr val="accent1"/>
              </a:solidFill>
              <a:ea typeface="Batang" pitchFamily="18" charset="-127"/>
              <a:sym typeface="Times New Roman Special G2" pitchFamily="18" charset="2"/>
            </a:endParaRPr>
          </a:p>
          <a:p>
            <a:pPr>
              <a:spcBef>
                <a:spcPct val="50000"/>
              </a:spcBef>
            </a:pPr>
            <a:r>
              <a:rPr lang="es-MX" altLang="es-AR" sz="2600" dirty="0">
                <a:ea typeface="Batang" pitchFamily="18" charset="-127"/>
                <a:sym typeface="Times New Roman Special G2" pitchFamily="18" charset="2"/>
              </a:rPr>
              <a:t>Así también, dadas </a:t>
            </a:r>
            <a:r>
              <a:rPr lang="es-MX" altLang="es-AR" sz="2600" dirty="0" err="1">
                <a:ea typeface="Batang" pitchFamily="18" charset="-127"/>
                <a:sym typeface="Times New Roman Special G2" pitchFamily="18" charset="2"/>
              </a:rPr>
              <a:t>v.a.</a:t>
            </a:r>
            <a:r>
              <a:rPr lang="es-MX" altLang="es-AR" sz="2600" dirty="0">
                <a:ea typeface="Batang" pitchFamily="18" charset="-127"/>
                <a:sym typeface="Times New Roman Special G2" pitchFamily="18" charset="2"/>
              </a:rPr>
              <a:t> X, Y, g(X, Y) es también una </a:t>
            </a:r>
            <a:r>
              <a:rPr lang="es-MX" altLang="es-AR" sz="2600" dirty="0" err="1">
                <a:ea typeface="Batang" pitchFamily="18" charset="-127"/>
                <a:sym typeface="Times New Roman Special G2" pitchFamily="18" charset="2"/>
              </a:rPr>
              <a:t>v.a.</a:t>
            </a:r>
            <a:r>
              <a:rPr lang="es-MX" altLang="es-AR" sz="2600" dirty="0">
                <a:ea typeface="Batang" pitchFamily="18" charset="-127"/>
                <a:sym typeface="Times New Roman Special G2" pitchFamily="18" charset="2"/>
              </a:rPr>
              <a:t> con media </a:t>
            </a:r>
            <a:r>
              <a:rPr lang="es-MX" altLang="es-AR" sz="2600" b="1" i="1" dirty="0">
                <a:solidFill>
                  <a:schemeClr val="accent1"/>
                </a:solidFill>
                <a:ea typeface="Batang" pitchFamily="18" charset="-127"/>
                <a:sym typeface="Times New Roman Special G2" pitchFamily="18" charset="2"/>
              </a:rPr>
              <a:t>E[g(X, Y)] = </a:t>
            </a:r>
            <a:r>
              <a:rPr lang="el-GR" altLang="es-AR" sz="2600" b="1" i="1" dirty="0">
                <a:solidFill>
                  <a:schemeClr val="accent1"/>
                </a:solidFill>
                <a:sym typeface="Times New Roman Special G2" pitchFamily="18" charset="2"/>
              </a:rPr>
              <a:t>Σ</a:t>
            </a:r>
            <a:r>
              <a:rPr lang="es-MX" altLang="es-AR" sz="2600" b="1" i="1" baseline="-25000" dirty="0">
                <a:solidFill>
                  <a:schemeClr val="accent1"/>
                </a:solidFill>
                <a:sym typeface="Times New Roman Special G2" pitchFamily="18" charset="2"/>
              </a:rPr>
              <a:t>h </a:t>
            </a:r>
            <a:r>
              <a:rPr lang="el-GR" altLang="es-AR" sz="2600" b="1" i="1" dirty="0">
                <a:solidFill>
                  <a:schemeClr val="accent1"/>
                </a:solidFill>
                <a:sym typeface="Times New Roman Special G2" pitchFamily="18" charset="2"/>
              </a:rPr>
              <a:t>Σ</a:t>
            </a:r>
            <a:r>
              <a:rPr lang="es-MX" altLang="es-AR" sz="2600" b="1" i="1" baseline="-25000" dirty="0">
                <a:solidFill>
                  <a:schemeClr val="accent1"/>
                </a:solidFill>
                <a:sym typeface="Times New Roman Special G2" pitchFamily="18" charset="2"/>
              </a:rPr>
              <a:t>j</a:t>
            </a:r>
            <a:r>
              <a:rPr lang="es-MX" altLang="es-AR" sz="2600" b="1" i="1" dirty="0">
                <a:solidFill>
                  <a:schemeClr val="accent1"/>
                </a:solidFill>
                <a:sym typeface="Times New Roman Special G2" pitchFamily="18" charset="2"/>
              </a:rPr>
              <a:t>  g(</a:t>
            </a:r>
            <a:r>
              <a:rPr lang="es-MX" altLang="es-AR" sz="2600" b="1" i="1" dirty="0" err="1">
                <a:solidFill>
                  <a:schemeClr val="accent1"/>
                </a:solidFill>
                <a:sym typeface="Times New Roman Special G2" pitchFamily="18" charset="2"/>
              </a:rPr>
              <a:t>x</a:t>
            </a:r>
            <a:r>
              <a:rPr lang="es-MX" altLang="es-AR" sz="2600" b="1" i="1" baseline="-25000" dirty="0" err="1">
                <a:solidFill>
                  <a:schemeClr val="accent1"/>
                </a:solidFill>
                <a:sym typeface="Times New Roman Special G2" pitchFamily="18" charset="2"/>
              </a:rPr>
              <a:t>j</a:t>
            </a:r>
            <a:r>
              <a:rPr lang="es-MX" altLang="es-AR" sz="2600" b="1" i="1" dirty="0">
                <a:solidFill>
                  <a:schemeClr val="accent1"/>
                </a:solidFill>
                <a:sym typeface="Times New Roman Special G2" pitchFamily="18" charset="2"/>
              </a:rPr>
              <a:t>,</a:t>
            </a:r>
            <a:r>
              <a:rPr lang="es-MX" altLang="es-AR" sz="2600" b="1" i="1" baseline="-25000" dirty="0">
                <a:solidFill>
                  <a:schemeClr val="accent1"/>
                </a:solidFill>
                <a:sym typeface="Times New Roman Special G2" pitchFamily="18" charset="2"/>
              </a:rPr>
              <a:t> </a:t>
            </a:r>
            <a:r>
              <a:rPr lang="es-MX" altLang="es-AR" sz="2600" b="1" i="1" dirty="0" err="1">
                <a:solidFill>
                  <a:schemeClr val="accent1"/>
                </a:solidFill>
                <a:sym typeface="Times New Roman Special G2" pitchFamily="18" charset="2"/>
              </a:rPr>
              <a:t>y</a:t>
            </a:r>
            <a:r>
              <a:rPr lang="es-MX" altLang="es-AR" sz="2600" b="1" i="1" baseline="-25000" dirty="0" err="1">
                <a:solidFill>
                  <a:schemeClr val="accent1"/>
                </a:solidFill>
                <a:sym typeface="Times New Roman Special G2" pitchFamily="18" charset="2"/>
              </a:rPr>
              <a:t>h</a:t>
            </a:r>
            <a:r>
              <a:rPr lang="es-MX" altLang="es-AR" sz="2600" b="1" i="1" dirty="0">
                <a:solidFill>
                  <a:schemeClr val="accent1"/>
                </a:solidFill>
                <a:sym typeface="Times New Roman Special G2" pitchFamily="18" charset="2"/>
              </a:rPr>
              <a:t>)  </a:t>
            </a:r>
            <a:r>
              <a:rPr lang="es-MX" altLang="es-AR" sz="2600" b="1" i="1" dirty="0" err="1">
                <a:solidFill>
                  <a:schemeClr val="accent1"/>
                </a:solidFill>
                <a:sym typeface="Times New Roman Special G2" pitchFamily="18" charset="2"/>
              </a:rPr>
              <a:t>f</a:t>
            </a:r>
            <a:r>
              <a:rPr lang="es-MX" altLang="es-AR" sz="2600" b="1" i="1" baseline="-25000" dirty="0" err="1">
                <a:solidFill>
                  <a:schemeClr val="accent1"/>
                </a:solidFill>
                <a:sym typeface="Times New Roman Special G2" pitchFamily="18" charset="2"/>
              </a:rPr>
              <a:t>X,Y</a:t>
            </a:r>
            <a:r>
              <a:rPr lang="es-MX" altLang="es-AR" sz="2600" b="1" i="1" baseline="-25000" dirty="0">
                <a:solidFill>
                  <a:schemeClr val="accent1"/>
                </a:solidFill>
                <a:sym typeface="Times New Roman Special G2" pitchFamily="18" charset="2"/>
              </a:rPr>
              <a:t> </a:t>
            </a:r>
            <a:r>
              <a:rPr lang="es-MX" altLang="es-AR" sz="2600" b="1" i="1" dirty="0">
                <a:solidFill>
                  <a:schemeClr val="accent1"/>
                </a:solidFill>
                <a:sym typeface="Times New Roman Special G2" pitchFamily="18" charset="2"/>
              </a:rPr>
              <a:t>(</a:t>
            </a:r>
            <a:r>
              <a:rPr lang="es-MX" altLang="es-AR" sz="2600" b="1" i="1" dirty="0" err="1">
                <a:solidFill>
                  <a:schemeClr val="accent1"/>
                </a:solidFill>
                <a:sym typeface="Times New Roman Special G2" pitchFamily="18" charset="2"/>
              </a:rPr>
              <a:t>x</a:t>
            </a:r>
            <a:r>
              <a:rPr lang="es-MX" altLang="es-AR" sz="2600" b="1" i="1" baseline="-25000" dirty="0" err="1">
                <a:solidFill>
                  <a:schemeClr val="accent1"/>
                </a:solidFill>
                <a:sym typeface="Times New Roman Special G2" pitchFamily="18" charset="2"/>
              </a:rPr>
              <a:t>j</a:t>
            </a:r>
            <a:r>
              <a:rPr lang="es-MX" altLang="es-AR" sz="2600" b="1" i="1" dirty="0">
                <a:solidFill>
                  <a:schemeClr val="accent1"/>
                </a:solidFill>
                <a:sym typeface="Times New Roman Special G2" pitchFamily="18" charset="2"/>
              </a:rPr>
              <a:t> , </a:t>
            </a:r>
            <a:r>
              <a:rPr lang="es-MX" altLang="es-AR" sz="2600" b="1" i="1" dirty="0" err="1">
                <a:solidFill>
                  <a:schemeClr val="accent1"/>
                </a:solidFill>
                <a:sym typeface="Times New Roman Special G2" pitchFamily="18" charset="2"/>
              </a:rPr>
              <a:t>y</a:t>
            </a:r>
            <a:r>
              <a:rPr lang="es-MX" altLang="es-AR" sz="2600" b="1" i="1" baseline="-25000" dirty="0" err="1">
                <a:solidFill>
                  <a:schemeClr val="accent1"/>
                </a:solidFill>
                <a:sym typeface="Times New Roman Special G2" pitchFamily="18" charset="2"/>
              </a:rPr>
              <a:t>h</a:t>
            </a:r>
            <a:r>
              <a:rPr lang="es-MX" altLang="es-AR" sz="2600" b="1" i="1" dirty="0">
                <a:solidFill>
                  <a:schemeClr val="accent1"/>
                </a:solidFill>
                <a:sym typeface="Times New Roman Special G2" pitchFamily="18" charset="2"/>
              </a:rPr>
              <a:t>) con j = 1,..., k </a:t>
            </a:r>
            <a:r>
              <a:rPr lang="es-MX" altLang="es-AR" sz="2600" dirty="0">
                <a:sym typeface="Times New Roman Special G2" pitchFamily="18" charset="2"/>
              </a:rPr>
              <a:t>y</a:t>
            </a:r>
            <a:r>
              <a:rPr lang="es-MX" altLang="es-AR" sz="2600" b="1" i="1" dirty="0">
                <a:solidFill>
                  <a:schemeClr val="accent1"/>
                </a:solidFill>
                <a:sym typeface="Times New Roman Special G2" pitchFamily="18" charset="2"/>
              </a:rPr>
              <a:t> h = 1,..., m</a:t>
            </a:r>
            <a:endParaRPr lang="es-MX" altLang="es-AR" sz="2600" b="1" i="1" dirty="0">
              <a:solidFill>
                <a:schemeClr val="accent1"/>
              </a:solidFill>
              <a:ea typeface="Batang" pitchFamily="18" charset="-127"/>
              <a:sym typeface="Times New Roman Special G2"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7544BA6-9215-C432-9FAA-E1FA0DEA2C10}"/>
              </a:ext>
            </a:extLst>
          </p:cNvPr>
          <p:cNvSpPr>
            <a:spLocks noGrp="1" noChangeArrowheads="1"/>
          </p:cNvSpPr>
          <p:nvPr>
            <p:ph type="title"/>
          </p:nvPr>
        </p:nvSpPr>
        <p:spPr>
          <a:xfrm>
            <a:off x="708917" y="304800"/>
            <a:ext cx="9996755" cy="762000"/>
          </a:xfrm>
        </p:spPr>
        <p:txBody>
          <a:bodyPr>
            <a:noAutofit/>
          </a:bodyPr>
          <a:lstStyle/>
          <a:p>
            <a:r>
              <a:rPr lang="es-MX" altLang="es-AR" b="1" dirty="0"/>
              <a:t>Algunas propiedades del valor esperado</a:t>
            </a:r>
            <a:endParaRPr lang="es-ES" altLang="es-AR" b="1" dirty="0"/>
          </a:p>
        </p:txBody>
      </p:sp>
      <p:sp>
        <p:nvSpPr>
          <p:cNvPr id="15363" name="Rectangle 3">
            <a:extLst>
              <a:ext uri="{FF2B5EF4-FFF2-40B4-BE49-F238E27FC236}">
                <a16:creationId xmlns:a16="http://schemas.microsoft.com/office/drawing/2014/main" id="{91B6C439-248A-112D-7B4C-8A3CB39FCBB0}"/>
              </a:ext>
            </a:extLst>
          </p:cNvPr>
          <p:cNvSpPr>
            <a:spLocks noGrp="1" noChangeArrowheads="1"/>
          </p:cNvSpPr>
          <p:nvPr>
            <p:ph type="body" idx="1"/>
          </p:nvPr>
        </p:nvSpPr>
        <p:spPr>
          <a:xfrm>
            <a:off x="801384" y="1371600"/>
            <a:ext cx="10941978" cy="5286054"/>
          </a:xfrm>
        </p:spPr>
        <p:txBody>
          <a:bodyPr>
            <a:normAutofit/>
          </a:bodyPr>
          <a:lstStyle/>
          <a:p>
            <a:r>
              <a:rPr lang="es-MX" altLang="es-AR" dirty="0"/>
              <a:t>Dada una constante </a:t>
            </a:r>
            <a:r>
              <a:rPr lang="es-MX" altLang="es-AR" i="1" dirty="0"/>
              <a:t>c</a:t>
            </a:r>
            <a:r>
              <a:rPr lang="es-MX" altLang="es-AR" dirty="0"/>
              <a:t>, </a:t>
            </a:r>
            <a:r>
              <a:rPr lang="es-MX" altLang="es-AR" b="1" i="1" dirty="0">
                <a:solidFill>
                  <a:srgbClr val="0070C0"/>
                </a:solidFill>
              </a:rPr>
              <a:t>E(c) = c</a:t>
            </a:r>
          </a:p>
          <a:p>
            <a:pPr>
              <a:buFontTx/>
              <a:buNone/>
            </a:pPr>
            <a:endParaRPr lang="es-MX" altLang="es-AR" i="1" dirty="0"/>
          </a:p>
          <a:p>
            <a:r>
              <a:rPr lang="es-MX" altLang="es-AR" dirty="0"/>
              <a:t>Dadas las constantes</a:t>
            </a:r>
            <a:r>
              <a:rPr lang="es-MX" altLang="es-AR" i="1" dirty="0"/>
              <a:t> a </a:t>
            </a:r>
            <a:r>
              <a:rPr lang="es-MX" altLang="es-AR" dirty="0"/>
              <a:t>y</a:t>
            </a:r>
            <a:r>
              <a:rPr lang="es-MX" altLang="es-AR" i="1" dirty="0"/>
              <a:t> b</a:t>
            </a:r>
            <a:r>
              <a:rPr lang="es-MX" altLang="es-AR" dirty="0"/>
              <a:t>, </a:t>
            </a:r>
            <a:r>
              <a:rPr lang="es-MX" altLang="es-AR" b="1" i="1" dirty="0">
                <a:solidFill>
                  <a:srgbClr val="0070C0"/>
                </a:solidFill>
              </a:rPr>
              <a:t>E(a X + b) = a E(X) +b</a:t>
            </a:r>
            <a:r>
              <a:rPr lang="es-MX" altLang="es-AR" i="1" dirty="0">
                <a:solidFill>
                  <a:srgbClr val="0070C0"/>
                </a:solidFill>
              </a:rPr>
              <a:t> </a:t>
            </a:r>
            <a:r>
              <a:rPr lang="es-MX" altLang="es-AR" i="1" dirty="0"/>
              <a:t>; </a:t>
            </a:r>
            <a:r>
              <a:rPr lang="es-MX" altLang="es-AR" dirty="0"/>
              <a:t>haciendo </a:t>
            </a:r>
            <a:r>
              <a:rPr lang="es-MX" altLang="es-AR" i="1" dirty="0"/>
              <a:t>a </a:t>
            </a:r>
            <a:r>
              <a:rPr lang="es-MX" altLang="es-AR" dirty="0"/>
              <a:t>= 1 y </a:t>
            </a:r>
            <a:r>
              <a:rPr lang="es-MX" altLang="es-AR" i="1" dirty="0"/>
              <a:t>b</a:t>
            </a:r>
            <a:r>
              <a:rPr lang="es-MX" altLang="es-AR" dirty="0"/>
              <a:t> = - </a:t>
            </a:r>
            <a:r>
              <a:rPr lang="el-GR" altLang="es-AR" i="1" dirty="0">
                <a:cs typeface="Times New Roman" panose="02020603050405020304" pitchFamily="18" charset="0"/>
                <a:sym typeface="Times New Roman Special G2" pitchFamily="18" charset="2"/>
              </a:rPr>
              <a:t>μ</a:t>
            </a:r>
            <a:r>
              <a:rPr lang="es-MX" altLang="es-AR" i="1" baseline="-25000" dirty="0">
                <a:sym typeface="Times New Roman Special G2" pitchFamily="18" charset="2"/>
              </a:rPr>
              <a:t>x</a:t>
            </a:r>
            <a:r>
              <a:rPr lang="es-MX" altLang="es-AR" dirty="0">
                <a:sym typeface="Times New Roman Special G2" pitchFamily="18" charset="2"/>
              </a:rPr>
              <a:t>  queda </a:t>
            </a:r>
            <a:r>
              <a:rPr lang="es-MX" altLang="es-AR" b="1" i="1" dirty="0">
                <a:solidFill>
                  <a:srgbClr val="0070C0"/>
                </a:solidFill>
                <a:sym typeface="Times New Roman Special G2" pitchFamily="18" charset="2"/>
              </a:rPr>
              <a:t>E( X- </a:t>
            </a:r>
            <a:r>
              <a:rPr lang="el-GR" altLang="es-AR" b="1" i="1" dirty="0">
                <a:solidFill>
                  <a:srgbClr val="0070C0"/>
                </a:solidFill>
                <a:cs typeface="Times New Roman" panose="02020603050405020304" pitchFamily="18" charset="0"/>
                <a:sym typeface="Times New Roman Special G2" pitchFamily="18" charset="2"/>
              </a:rPr>
              <a:t>μ</a:t>
            </a:r>
            <a:r>
              <a:rPr lang="es-MX" altLang="es-AR" b="1" i="1" baseline="-25000" dirty="0">
                <a:solidFill>
                  <a:srgbClr val="0070C0"/>
                </a:solidFill>
                <a:sym typeface="Times New Roman Special G2" pitchFamily="18" charset="2"/>
              </a:rPr>
              <a:t>x  </a:t>
            </a:r>
            <a:r>
              <a:rPr lang="es-MX" altLang="es-AR" b="1" i="1" dirty="0">
                <a:solidFill>
                  <a:srgbClr val="0070C0"/>
                </a:solidFill>
                <a:sym typeface="Times New Roman Special G2" pitchFamily="18" charset="2"/>
              </a:rPr>
              <a:t>)= 0</a:t>
            </a:r>
            <a:r>
              <a:rPr lang="es-MX" altLang="es-AR" dirty="0">
                <a:sym typeface="Times New Roman Special G2" pitchFamily="18" charset="2"/>
              </a:rPr>
              <a:t>, el desvío respecto a la media tiene media cero.</a:t>
            </a:r>
          </a:p>
          <a:p>
            <a:pPr>
              <a:buFontTx/>
              <a:buNone/>
            </a:pPr>
            <a:endParaRPr lang="es-MX" altLang="es-AR" dirty="0">
              <a:sym typeface="Times New Roman Special G2" pitchFamily="18" charset="2"/>
            </a:endParaRPr>
          </a:p>
          <a:p>
            <a:r>
              <a:rPr lang="es-MX" altLang="es-AR" dirty="0">
                <a:sym typeface="Times New Roman Special G2" pitchFamily="18" charset="2"/>
              </a:rPr>
              <a:t>Dadas las constantes {a</a:t>
            </a:r>
            <a:r>
              <a:rPr lang="es-MX" altLang="es-AR" baseline="-25000" dirty="0">
                <a:sym typeface="Times New Roman Special G2" pitchFamily="18" charset="2"/>
              </a:rPr>
              <a:t>1</a:t>
            </a:r>
            <a:r>
              <a:rPr lang="es-MX" altLang="es-AR" dirty="0">
                <a:sym typeface="Times New Roman Special G2" pitchFamily="18" charset="2"/>
              </a:rPr>
              <a:t>, a</a:t>
            </a:r>
            <a:r>
              <a:rPr lang="es-MX" altLang="es-AR" baseline="-25000" dirty="0">
                <a:sym typeface="Times New Roman Special G2" pitchFamily="18" charset="2"/>
              </a:rPr>
              <a:t>2</a:t>
            </a:r>
            <a:r>
              <a:rPr lang="es-MX" altLang="es-AR" dirty="0">
                <a:sym typeface="Times New Roman Special G2" pitchFamily="18" charset="2"/>
              </a:rPr>
              <a:t>,..., </a:t>
            </a:r>
            <a:r>
              <a:rPr lang="es-MX" altLang="es-AR" dirty="0" err="1">
                <a:sym typeface="Times New Roman Special G2" pitchFamily="18" charset="2"/>
              </a:rPr>
              <a:t>a</a:t>
            </a:r>
            <a:r>
              <a:rPr lang="es-MX" altLang="es-AR" baseline="-25000" dirty="0" err="1">
                <a:sym typeface="Times New Roman Special G2" pitchFamily="18" charset="2"/>
              </a:rPr>
              <a:t>n</a:t>
            </a:r>
            <a:r>
              <a:rPr lang="es-MX" altLang="es-AR" dirty="0">
                <a:sym typeface="Times New Roman Special G2" pitchFamily="18" charset="2"/>
              </a:rPr>
              <a:t>} y las </a:t>
            </a:r>
            <a:r>
              <a:rPr lang="es-MX" altLang="es-AR" dirty="0" err="1">
                <a:sym typeface="Times New Roman Special G2" pitchFamily="18" charset="2"/>
              </a:rPr>
              <a:t>v.a.</a:t>
            </a:r>
            <a:r>
              <a:rPr lang="es-MX" altLang="es-AR" dirty="0">
                <a:sym typeface="Times New Roman Special G2" pitchFamily="18" charset="2"/>
              </a:rPr>
              <a:t> {x</a:t>
            </a:r>
            <a:r>
              <a:rPr lang="es-MX" altLang="es-AR" baseline="-25000" dirty="0">
                <a:sym typeface="Times New Roman Special G2" pitchFamily="18" charset="2"/>
              </a:rPr>
              <a:t>1</a:t>
            </a:r>
            <a:r>
              <a:rPr lang="es-MX" altLang="es-AR" dirty="0">
                <a:sym typeface="Times New Roman Special G2" pitchFamily="18" charset="2"/>
              </a:rPr>
              <a:t>, x</a:t>
            </a:r>
            <a:r>
              <a:rPr lang="es-MX" altLang="es-AR" baseline="-25000" dirty="0">
                <a:sym typeface="Times New Roman Special G2" pitchFamily="18" charset="2"/>
              </a:rPr>
              <a:t>2</a:t>
            </a:r>
            <a:r>
              <a:rPr lang="es-MX" altLang="es-AR" dirty="0">
                <a:sym typeface="Times New Roman Special G2" pitchFamily="18" charset="2"/>
              </a:rPr>
              <a:t>,..., </a:t>
            </a:r>
            <a:r>
              <a:rPr lang="es-MX" altLang="es-AR" dirty="0" err="1">
                <a:sym typeface="Times New Roman Special G2" pitchFamily="18" charset="2"/>
              </a:rPr>
              <a:t>x</a:t>
            </a:r>
            <a:r>
              <a:rPr lang="es-MX" altLang="es-AR" baseline="-25000" dirty="0" err="1">
                <a:sym typeface="Times New Roman Special G2" pitchFamily="18" charset="2"/>
              </a:rPr>
              <a:t>n</a:t>
            </a:r>
            <a:r>
              <a:rPr lang="es-MX" altLang="es-AR" dirty="0">
                <a:sym typeface="Times New Roman Special G2" pitchFamily="18" charset="2"/>
              </a:rPr>
              <a:t>},        </a:t>
            </a:r>
          </a:p>
          <a:p>
            <a:pPr>
              <a:buFontTx/>
              <a:buNone/>
            </a:pPr>
            <a:r>
              <a:rPr lang="es-MX" altLang="es-AR" b="1" i="1" dirty="0">
                <a:solidFill>
                  <a:schemeClr val="accent2"/>
                </a:solidFill>
                <a:sym typeface="Times New Roman Special G2" pitchFamily="18" charset="2"/>
              </a:rPr>
              <a:t>     	</a:t>
            </a:r>
            <a:r>
              <a:rPr lang="es-MX" altLang="es-AR" b="1" i="1" dirty="0">
                <a:solidFill>
                  <a:srgbClr val="0070C0"/>
                </a:solidFill>
              </a:rPr>
              <a:t>E(</a:t>
            </a:r>
            <a:r>
              <a:rPr lang="el-GR" altLang="es-AR" b="1" i="1" dirty="0">
                <a:solidFill>
                  <a:srgbClr val="0070C0"/>
                </a:solidFill>
                <a:sym typeface="Times New Roman Special G2" pitchFamily="18" charset="2"/>
              </a:rPr>
              <a:t>Σ</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a:t>
            </a:r>
            <a:r>
              <a:rPr lang="es-MX" altLang="es-AR" b="1" i="1" dirty="0" err="1">
                <a:solidFill>
                  <a:srgbClr val="0070C0"/>
                </a:solidFill>
                <a:sym typeface="Times New Roman Special G2" pitchFamily="18" charset="2"/>
              </a:rPr>
              <a:t>a</a:t>
            </a:r>
            <a:r>
              <a:rPr lang="es-MX" altLang="es-AR" b="1" i="1" baseline="-25000" dirty="0" err="1">
                <a:solidFill>
                  <a:srgbClr val="0070C0"/>
                </a:solidFill>
                <a:sym typeface="Times New Roman Special G2" pitchFamily="18" charset="2"/>
              </a:rPr>
              <a:t>i</a:t>
            </a:r>
            <a:r>
              <a:rPr lang="es-MX" altLang="es-AR" b="1" i="1" baseline="-25000" dirty="0">
                <a:solidFill>
                  <a:srgbClr val="0070C0"/>
                </a:solidFill>
                <a:sym typeface="Times New Roman Special G2" pitchFamily="18" charset="2"/>
              </a:rPr>
              <a:t> </a:t>
            </a:r>
            <a:r>
              <a:rPr lang="es-MX" altLang="es-AR" b="1" i="1" dirty="0">
                <a:solidFill>
                  <a:srgbClr val="0070C0"/>
                </a:solidFill>
                <a:sym typeface="Times New Roman Special G2" pitchFamily="18" charset="2"/>
              </a:rPr>
              <a:t>x</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 </a:t>
            </a:r>
            <a:r>
              <a:rPr lang="el-GR" altLang="es-AR" b="1" i="1" dirty="0">
                <a:solidFill>
                  <a:srgbClr val="0070C0"/>
                </a:solidFill>
                <a:sym typeface="Times New Roman Special G2" pitchFamily="18" charset="2"/>
              </a:rPr>
              <a:t>Σ</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a:t>
            </a:r>
            <a:r>
              <a:rPr lang="es-MX" altLang="es-AR" b="1" i="1" dirty="0" err="1">
                <a:solidFill>
                  <a:srgbClr val="0070C0"/>
                </a:solidFill>
                <a:sym typeface="Times New Roman Special G2" pitchFamily="18" charset="2"/>
              </a:rPr>
              <a:t>a</a:t>
            </a:r>
            <a:r>
              <a:rPr lang="es-MX" altLang="es-AR" b="1" i="1" baseline="-25000" dirty="0" err="1">
                <a:solidFill>
                  <a:srgbClr val="0070C0"/>
                </a:solidFill>
                <a:sym typeface="Times New Roman Special G2" pitchFamily="18" charset="2"/>
              </a:rPr>
              <a:t>i</a:t>
            </a:r>
            <a:r>
              <a:rPr lang="es-MX" altLang="es-AR" b="1" i="1" baseline="-25000" dirty="0">
                <a:solidFill>
                  <a:srgbClr val="0070C0"/>
                </a:solidFill>
                <a:sym typeface="Times New Roman Special G2" pitchFamily="18" charset="2"/>
              </a:rPr>
              <a:t> </a:t>
            </a:r>
            <a:r>
              <a:rPr lang="es-MX" altLang="es-AR" b="1" i="1" dirty="0">
                <a:solidFill>
                  <a:srgbClr val="0070C0"/>
                </a:solidFill>
                <a:sym typeface="Times New Roman Special G2" pitchFamily="18" charset="2"/>
              </a:rPr>
              <a:t>E(x</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a:t>
            </a:r>
            <a:r>
              <a:rPr lang="es-MX" altLang="es-AR" dirty="0">
                <a:solidFill>
                  <a:srgbClr val="0070C0"/>
                </a:solidFill>
                <a:sym typeface="Times New Roman Special G2" pitchFamily="18" charset="2"/>
              </a:rPr>
              <a:t> </a:t>
            </a:r>
            <a:r>
              <a:rPr lang="es-MX" altLang="es-AR" dirty="0">
                <a:solidFill>
                  <a:schemeClr val="tx2"/>
                </a:solidFill>
                <a:sym typeface="Times New Roman Special G2" pitchFamily="18" charset="2"/>
              </a:rPr>
              <a:t>,  con </a:t>
            </a:r>
            <a:r>
              <a:rPr lang="es-MX" altLang="es-AR" i="1" dirty="0">
                <a:solidFill>
                  <a:schemeClr val="tx2"/>
                </a:solidFill>
                <a:sym typeface="Times New Roman Special G2" pitchFamily="18" charset="2"/>
              </a:rPr>
              <a:t>i = 1, 2, …, n</a:t>
            </a:r>
          </a:p>
          <a:p>
            <a:pPr>
              <a:buFontTx/>
              <a:buNone/>
            </a:pPr>
            <a:endParaRPr lang="es-MX" altLang="es-AR" i="1" dirty="0">
              <a:solidFill>
                <a:schemeClr val="tx2"/>
              </a:solidFill>
              <a:sym typeface="Times New Roman Special G2" pitchFamily="18" charset="2"/>
            </a:endParaRPr>
          </a:p>
          <a:p>
            <a:pPr>
              <a:buFontTx/>
              <a:buNone/>
            </a:pPr>
            <a:r>
              <a:rPr lang="es-MX" altLang="es-AR" dirty="0">
                <a:sym typeface="Times New Roman Special G2" pitchFamily="18" charset="2"/>
              </a:rPr>
              <a:t>  	haciendo a = 1:    </a:t>
            </a:r>
          </a:p>
          <a:p>
            <a:pPr>
              <a:buFontTx/>
              <a:buNone/>
            </a:pPr>
            <a:r>
              <a:rPr lang="es-MX" altLang="es-AR" dirty="0">
                <a:sym typeface="Times New Roman Special G2" pitchFamily="18" charset="2"/>
              </a:rPr>
              <a:t>		</a:t>
            </a:r>
            <a:r>
              <a:rPr lang="es-MX" altLang="es-AR" b="1" i="1" dirty="0">
                <a:solidFill>
                  <a:srgbClr val="0070C0"/>
                </a:solidFill>
              </a:rPr>
              <a:t>E(</a:t>
            </a:r>
            <a:r>
              <a:rPr lang="el-GR" altLang="es-AR" b="1" i="1" dirty="0">
                <a:solidFill>
                  <a:srgbClr val="0070C0"/>
                </a:solidFill>
                <a:sym typeface="Times New Roman Special G2" pitchFamily="18" charset="2"/>
              </a:rPr>
              <a:t>Σ</a:t>
            </a:r>
            <a:r>
              <a:rPr lang="es-MX" altLang="es-AR" b="1" i="1" baseline="-25000" dirty="0">
                <a:solidFill>
                  <a:srgbClr val="0070C0"/>
                </a:solidFill>
                <a:sym typeface="Times New Roman Special G2" pitchFamily="18" charset="2"/>
              </a:rPr>
              <a:t>i </a:t>
            </a:r>
            <a:r>
              <a:rPr lang="es-MX" altLang="es-AR" b="1" i="1" dirty="0">
                <a:solidFill>
                  <a:srgbClr val="0070C0"/>
                </a:solidFill>
                <a:sym typeface="Times New Roman Special G2" pitchFamily="18" charset="2"/>
              </a:rPr>
              <a:t>x</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 </a:t>
            </a:r>
            <a:r>
              <a:rPr lang="el-GR" altLang="es-AR" b="1" i="1" dirty="0">
                <a:solidFill>
                  <a:srgbClr val="0070C0"/>
                </a:solidFill>
                <a:sym typeface="Times New Roman Special G2" pitchFamily="18" charset="2"/>
              </a:rPr>
              <a:t>Σ</a:t>
            </a:r>
            <a:r>
              <a:rPr lang="es-MX" altLang="es-AR" b="1" i="1" baseline="-25000" dirty="0">
                <a:solidFill>
                  <a:srgbClr val="0070C0"/>
                </a:solidFill>
                <a:sym typeface="Times New Roman Special G2" pitchFamily="18" charset="2"/>
              </a:rPr>
              <a:t>i </a:t>
            </a:r>
            <a:r>
              <a:rPr lang="es-MX" altLang="es-AR" b="1" i="1" dirty="0">
                <a:solidFill>
                  <a:srgbClr val="0070C0"/>
                </a:solidFill>
                <a:sym typeface="Times New Roman Special G2" pitchFamily="18" charset="2"/>
              </a:rPr>
              <a:t>E(x</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 n E(x</a:t>
            </a:r>
            <a:r>
              <a:rPr lang="es-MX" altLang="es-AR" b="1" i="1" baseline="-25000" dirty="0">
                <a:solidFill>
                  <a:srgbClr val="0070C0"/>
                </a:solidFill>
                <a:sym typeface="Times New Roman Special G2" pitchFamily="18" charset="2"/>
              </a:rPr>
              <a:t>i</a:t>
            </a:r>
            <a:r>
              <a:rPr lang="es-MX" altLang="es-AR" b="1" i="1" dirty="0">
                <a:solidFill>
                  <a:srgbClr val="0070C0"/>
                </a:solidFill>
                <a:sym typeface="Times New Roman Special G2" pitchFamily="18" charset="2"/>
              </a:rPr>
              <a:t>)  </a:t>
            </a:r>
            <a:r>
              <a:rPr lang="es-MX" altLang="es-AR" dirty="0">
                <a:sym typeface="Times New Roman Special G2" pitchFamily="18" charset="2"/>
              </a:rPr>
              <a:t>(expresiones alternativas de </a:t>
            </a:r>
            <a:r>
              <a:rPr lang="el-GR" altLang="es-AR" dirty="0">
                <a:sym typeface="Times New Roman Special G2" pitchFamily="18" charset="2"/>
              </a:rPr>
              <a:t>Σ</a:t>
            </a:r>
            <a:r>
              <a:rPr lang="es-MX" altLang="es-AR" baseline="-25000" dirty="0">
                <a:sym typeface="Times New Roman Special G2" pitchFamily="18" charset="2"/>
              </a:rPr>
              <a:t>i </a:t>
            </a:r>
            <a:r>
              <a:rPr lang="es-MX" altLang="es-AR" dirty="0">
                <a:sym typeface="Times New Roman Special G2" pitchFamily="18" charset="2"/>
              </a:rPr>
              <a:t>x</a:t>
            </a:r>
            <a:r>
              <a:rPr lang="es-MX" altLang="es-AR" baseline="-25000" dirty="0">
                <a:sym typeface="Times New Roman Special G2" pitchFamily="18" charset="2"/>
              </a:rPr>
              <a:t>i </a:t>
            </a:r>
            <a:r>
              <a:rPr lang="es-MX" altLang="es-AR" dirty="0">
                <a:sym typeface="Times New Roman Special G2" pitchFamily="18" charset="2"/>
              </a:rPr>
              <a:t>)</a:t>
            </a:r>
            <a:endParaRPr lang="es-ES" altLang="es-AR" dirty="0">
              <a:sym typeface="Times New Roman Special G2" pitchFamily="18" charset="2"/>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1905</Words>
  <Application>Microsoft Office PowerPoint</Application>
  <PresentationFormat>Panorámica</PresentationFormat>
  <Paragraphs>103</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Batang</vt:lpstr>
      <vt:lpstr>Calibri</vt:lpstr>
      <vt:lpstr>Calibri Light</vt:lpstr>
      <vt:lpstr>Symbol</vt:lpstr>
      <vt:lpstr>Times New Roman</vt:lpstr>
      <vt:lpstr>Times New Roman Special G2</vt:lpstr>
      <vt:lpstr>Tema de Office</vt:lpstr>
      <vt:lpstr>Elementos de Probabilidad y Estadística Diplomatura en Ciencias de Datos 2024 Entrega 2</vt:lpstr>
      <vt:lpstr>Probabilidad: enfoque axiomático</vt:lpstr>
      <vt:lpstr>Función de densidad de probabilidad de X: ilustración de la probabilidad del evento a &lt; X &lt; b</vt:lpstr>
      <vt:lpstr>Propiedades de la fda</vt:lpstr>
      <vt:lpstr>Distribuciones conjuntas</vt:lpstr>
      <vt:lpstr>Función de densidad de probabilidad (fdp) conjunta de las variables X1 y X2</vt:lpstr>
      <vt:lpstr>Distribuciones Condicionales</vt:lpstr>
      <vt:lpstr>Medidas de Tendencia Central</vt:lpstr>
      <vt:lpstr>Algunas propiedades del valor esperado</vt:lpstr>
      <vt:lpstr>Medidas de dispersión o variabilidad</vt:lpstr>
      <vt:lpstr>Presentación de PowerPoint</vt:lpstr>
      <vt:lpstr>Características de las distribuciones conjuntas y condicionales </vt:lpstr>
      <vt:lpstr>Propiedades de la Covarianza</vt:lpstr>
      <vt:lpstr>Coeficiente de correlación: corrige las desventajas presentadas por la Covarianza </vt:lpstr>
      <vt:lpstr>Varianza para una suma de variables aleatorias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de Probabilidad y Estadística Diplomatura en Ciencias de Datos 2024</dc:title>
  <dc:creator>Matías Hisgen</dc:creator>
  <cp:lastModifiedBy>Matías Hisgen</cp:lastModifiedBy>
  <cp:revision>25</cp:revision>
  <dcterms:created xsi:type="dcterms:W3CDTF">2024-05-08T01:29:13Z</dcterms:created>
  <dcterms:modified xsi:type="dcterms:W3CDTF">2024-05-17T00:38:55Z</dcterms:modified>
</cp:coreProperties>
</file>