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1" r:id="rId5"/>
    <p:sldId id="262" r:id="rId6"/>
    <p:sldId id="267" r:id="rId7"/>
    <p:sldId id="266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2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5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67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96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8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20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84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82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02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43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34CC-6205-4A9B-8931-AED3ADAB6177}" type="datetimeFigureOut">
              <a:rPr lang="tr-TR" smtClean="0"/>
              <a:t>10.11.2016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C0B8-C7EF-4A67-B2D6-0C3978C2A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30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34340"/>
            <a:ext cx="10515600" cy="574262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tr-TR" u="sng" dirty="0" smtClean="0"/>
          </a:p>
          <a:p>
            <a:pPr marL="0" indent="0" algn="ctr">
              <a:buNone/>
            </a:pPr>
            <a:r>
              <a:rPr lang="tr-TR" sz="3700" dirty="0" smtClean="0"/>
              <a:t>Terminal Server</a:t>
            </a:r>
            <a:endParaRPr lang="tr-TR" sz="3600" dirty="0" smtClean="0"/>
          </a:p>
          <a:p>
            <a:pPr marL="0" indent="0">
              <a:buNone/>
            </a:pPr>
            <a:r>
              <a:rPr lang="tr-TR" sz="2000" dirty="0" smtClean="0"/>
              <a:t>	</a:t>
            </a:r>
            <a:r>
              <a:rPr lang="tr-TR" sz="2200" dirty="0" smtClean="0"/>
              <a:t>Network </a:t>
            </a:r>
            <a:r>
              <a:rPr lang="tr-TR" sz="2200" dirty="0"/>
              <a:t>ve bilgisayarların iş dünyasında yaygınlaşması , teknolojinin, yeni yazılım versiyonlarının hızlı bir şekilde gelişmesi neticesinde, şirketler bir takım problemlerle karşı karşıya kalmışlardır ;</a:t>
            </a:r>
          </a:p>
          <a:p>
            <a:pPr fontAlgn="base"/>
            <a:r>
              <a:rPr lang="tr-TR" sz="2200" dirty="0" smtClean="0"/>
              <a:t>Çok sayıda bilgisayara iş uygulamalarının çalıştırılıp, işlerliğinin sağlanması,</a:t>
            </a:r>
          </a:p>
          <a:p>
            <a:pPr fontAlgn="base"/>
            <a:r>
              <a:rPr lang="tr-TR" sz="2200" dirty="0" smtClean="0"/>
              <a:t>Versiyon güncelleştirmeleri,</a:t>
            </a:r>
          </a:p>
          <a:p>
            <a:pPr fontAlgn="base"/>
            <a:r>
              <a:rPr lang="tr-TR" sz="2200" dirty="0" smtClean="0"/>
              <a:t>Donanım </a:t>
            </a:r>
            <a:r>
              <a:rPr lang="tr-TR" sz="2200" dirty="0"/>
              <a:t>masrafları, bakım, onarım, servis maliyetlerinin yüksek olması,</a:t>
            </a:r>
          </a:p>
          <a:p>
            <a:pPr fontAlgn="base"/>
            <a:r>
              <a:rPr lang="tr-TR" sz="2200" dirty="0"/>
              <a:t>Bilgisayarlarda yer alan dataların dağıtık olması nedeniyle, verilerin toplanıp yedeklenmesi ve virüs taraması gibi işlemleri çok zor olması</a:t>
            </a:r>
          </a:p>
          <a:p>
            <a:pPr marL="0" indent="0">
              <a:buNone/>
            </a:pPr>
            <a:r>
              <a:rPr lang="tr-TR" sz="2200" dirty="0" smtClean="0"/>
              <a:t>gibi </a:t>
            </a:r>
            <a:r>
              <a:rPr lang="tr-TR" sz="2200" dirty="0"/>
              <a:t>problemler artmıştır. Bu nedenle Microsoft Firması tarafından ilk defa Windows NT işletim sistemiyle birlikte gelen ve bugün Windows </a:t>
            </a:r>
            <a:r>
              <a:rPr lang="tr-TR" sz="2200" dirty="0" smtClean="0"/>
              <a:t>2012 </a:t>
            </a:r>
            <a:r>
              <a:rPr lang="tr-TR" sz="2200" dirty="0"/>
              <a:t>R2 ile adı Remote Desktop Services adlı bir mimari kullanılmaktadır. Bu teknolojik yapının esası, kullanıcının çalışmasını kendi bilgisayarında değil, </a:t>
            </a:r>
            <a:r>
              <a:rPr lang="tr-TR" sz="2200" dirty="0" smtClean="0"/>
              <a:t>başka ağ </a:t>
            </a:r>
            <a:r>
              <a:rPr lang="tr-TR" sz="2200" dirty="0"/>
              <a:t>üzerindeki bir bilgisayarda yani bir serverda yapmasına dayanır</a:t>
            </a:r>
            <a:r>
              <a:rPr lang="tr-TR" sz="2000" dirty="0" smtClean="0"/>
              <a:t>.</a:t>
            </a:r>
          </a:p>
          <a:p>
            <a:pPr marL="0" indent="0" fontAlgn="base">
              <a:buNone/>
            </a:pPr>
            <a:r>
              <a:rPr lang="tr-TR" sz="2000" dirty="0"/>
              <a:t/>
            </a:r>
            <a:br>
              <a:rPr lang="tr-TR" sz="2000" dirty="0"/>
            </a:b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2988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85679" y="0"/>
            <a:ext cx="10515600" cy="6560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r>
              <a:rPr lang="tr-TR" sz="1900" dirty="0" smtClean="0"/>
              <a:t>Remote </a:t>
            </a:r>
            <a:r>
              <a:rPr lang="tr-TR" sz="1900" dirty="0"/>
              <a:t>Desktop Protocol( RDP ) adlı bir protokol kullanılarak, bir istemci yazılım vasıtasıyla, kullanıcı kendi bilgisayarından  Remote Desktop </a:t>
            </a:r>
            <a:r>
              <a:rPr lang="tr-TR" sz="1900" dirty="0" err="1"/>
              <a:t>Server’a</a:t>
            </a:r>
            <a:r>
              <a:rPr lang="tr-TR" sz="1900" dirty="0"/>
              <a:t> ( Eski adıyla </a:t>
            </a:r>
            <a:r>
              <a:rPr lang="tr-TR" sz="1900" u="sng" dirty="0"/>
              <a:t>Terminal server</a:t>
            </a:r>
            <a:r>
              <a:rPr lang="tr-TR" sz="1900" dirty="0"/>
              <a:t> ) bağlantı kurar ve kendi bilgisayarında oturum açar gibi bu Remote Desktop </a:t>
            </a:r>
            <a:r>
              <a:rPr lang="tr-TR" sz="1900" dirty="0" err="1"/>
              <a:t>Server’da</a:t>
            </a:r>
            <a:r>
              <a:rPr lang="tr-TR" sz="1900" dirty="0"/>
              <a:t> ( RDS ) </a:t>
            </a:r>
            <a:r>
              <a:rPr lang="tr-TR" sz="1900" dirty="0" err="1"/>
              <a:t>windows</a:t>
            </a:r>
            <a:r>
              <a:rPr lang="tr-TR" sz="1900" dirty="0"/>
              <a:t> oturumunu açar.</a:t>
            </a:r>
            <a:endParaRPr lang="tr-TR" sz="1900" dirty="0" smtClean="0"/>
          </a:p>
          <a:p>
            <a:r>
              <a:rPr lang="tr-TR" sz="1900" dirty="0" smtClean="0"/>
              <a:t>Elbette </a:t>
            </a:r>
            <a:r>
              <a:rPr lang="tr-TR" sz="1900" dirty="0"/>
              <a:t>RDS serverlar, aynı anda çok sayıda bilgisayara hizmet vereceği için, kullanıcıların ihtiyaç duyduğu tüm yazılım, printer gibi kaynakları üzerinde bulundurmalı, donanım ve network açısından hızlı olmalıdır</a:t>
            </a:r>
            <a:r>
              <a:rPr lang="tr-TR" sz="1900" dirty="0" smtClean="0"/>
              <a:t>.</a:t>
            </a:r>
            <a:endParaRPr lang="tr-TR" sz="19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2" y="727710"/>
            <a:ext cx="7825154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idx="1"/>
          </p:nvPr>
        </p:nvSpPr>
        <p:spPr>
          <a:xfrm>
            <a:off x="838200" y="549275"/>
            <a:ext cx="10515600" cy="5627688"/>
          </a:xfrm>
        </p:spPr>
        <p:txBody>
          <a:bodyPr>
            <a:normAutofit/>
          </a:bodyPr>
          <a:lstStyle/>
          <a:p>
            <a:pPr fontAlgn="base"/>
            <a:endParaRPr lang="tr-TR" dirty="0" smtClean="0"/>
          </a:p>
          <a:p>
            <a:pPr marL="0" indent="0" algn="ctr" fontAlgn="base">
              <a:buNone/>
            </a:pPr>
            <a:r>
              <a:rPr lang="tr-TR" sz="3400" dirty="0" smtClean="0"/>
              <a:t>Terminal Server Avantajları</a:t>
            </a:r>
            <a:endParaRPr lang="tr-TR" sz="2000" dirty="0" smtClean="0"/>
          </a:p>
          <a:p>
            <a:r>
              <a:rPr lang="tr-TR" sz="2000" dirty="0"/>
              <a:t>Uzak uygulamalara erişim yapılarında bant genişliği kullanımını önemli ölçüde azaltır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Hem donanımsal hem </a:t>
            </a:r>
            <a:r>
              <a:rPr lang="tr-TR" sz="2000" dirty="0" err="1" smtClean="0"/>
              <a:t>yazılımsal</a:t>
            </a:r>
            <a:r>
              <a:rPr lang="tr-TR" sz="2000" dirty="0" smtClean="0"/>
              <a:t> olarak maliyeti düşürür.</a:t>
            </a:r>
          </a:p>
          <a:p>
            <a:r>
              <a:rPr lang="tr-TR" sz="2000" dirty="0"/>
              <a:t>Evde çalışan düşük donanıma sahip bilgisayarlar ve eski </a:t>
            </a:r>
            <a:r>
              <a:rPr lang="tr-TR" sz="2000" dirty="0" smtClean="0"/>
              <a:t>işletim </a:t>
            </a:r>
            <a:r>
              <a:rPr lang="tr-TR" sz="2000" dirty="0"/>
              <a:t>sistemi kullanan kullanıcılarımızın güncel programlara erişebilmesi için platform oluşturur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İnternet </a:t>
            </a:r>
            <a:r>
              <a:rPr lang="tr-TR" sz="2000" dirty="0"/>
              <a:t>veya İntranet ortamlarından rahatlıkla erişilebilir ve oldukça kolay kullanılabilir bir yapıya sahiptir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Toplu kurulumlarda kolaylık ve birden fazla </a:t>
            </a:r>
            <a:r>
              <a:rPr lang="tr-TR" sz="2000" dirty="0" err="1" smtClean="0"/>
              <a:t>client</a:t>
            </a:r>
            <a:r>
              <a:rPr lang="tr-TR" sz="2000" dirty="0"/>
              <a:t> </a:t>
            </a:r>
            <a:r>
              <a:rPr lang="tr-TR" sz="2000" dirty="0" smtClean="0"/>
              <a:t>la hızlı ve verimli çalışmayı sağlar.</a:t>
            </a:r>
          </a:p>
          <a:p>
            <a:r>
              <a:rPr lang="tr-TR" sz="2000" dirty="0"/>
              <a:t> </a:t>
            </a:r>
            <a:r>
              <a:rPr lang="tr-TR" sz="2000" dirty="0" err="1"/>
              <a:t>Network’de</a:t>
            </a:r>
            <a:r>
              <a:rPr lang="tr-TR" sz="2000" dirty="0"/>
              <a:t> çıkabilecek sorunlara hızlı bir şekilde çözüm bulmamızı sağlar.</a:t>
            </a:r>
            <a:endParaRPr lang="tr-TR" sz="2000" b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46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u="sng" dirty="0"/>
          </a:p>
          <a:p>
            <a:pPr marL="0" indent="0" algn="ctr">
              <a:buNone/>
            </a:pPr>
            <a:r>
              <a:rPr lang="tr-TR" sz="3400" dirty="0" smtClean="0"/>
              <a:t>Domain Controller</a:t>
            </a:r>
          </a:p>
          <a:p>
            <a:pPr lvl="0"/>
            <a:r>
              <a:rPr lang="tr-TR" sz="2000" dirty="0" smtClean="0"/>
              <a:t>Domain </a:t>
            </a:r>
            <a:r>
              <a:rPr lang="tr-TR" sz="2000" dirty="0"/>
              <a:t>Controller (DC), domain </a:t>
            </a:r>
            <a:r>
              <a:rPr lang="tr-TR" sz="2000" dirty="0" err="1"/>
              <a:t>veritabanının</a:t>
            </a:r>
            <a:r>
              <a:rPr lang="tr-TR" sz="2000" dirty="0"/>
              <a:t> depolandığı ve domain yapısını kuran bilgisayarlara verilen isimdir. Bir domain içerisinde kurulan bütün Domain </a:t>
            </a:r>
            <a:r>
              <a:rPr lang="tr-TR" sz="2000" dirty="0" err="1"/>
              <a:t>Controller’lar</a:t>
            </a:r>
            <a:r>
              <a:rPr lang="tr-TR" sz="2000" dirty="0"/>
              <a:t> üzerinde domain </a:t>
            </a:r>
            <a:r>
              <a:rPr lang="tr-TR" sz="2000" dirty="0" err="1"/>
              <a:t>veritabanı</a:t>
            </a:r>
            <a:r>
              <a:rPr lang="tr-TR" sz="2000" dirty="0"/>
              <a:t> bilgileri bulunur</a:t>
            </a:r>
            <a:r>
              <a:rPr lang="tr-TR" sz="2000" dirty="0" smtClean="0"/>
              <a:t>.</a:t>
            </a:r>
            <a:r>
              <a:rPr lang="tr-TR" sz="2000" dirty="0"/>
              <a:t> Active Directory </a:t>
            </a:r>
            <a:r>
              <a:rPr lang="tr-TR" sz="2000" dirty="0" err="1"/>
              <a:t>veritabanını</a:t>
            </a:r>
            <a:r>
              <a:rPr lang="tr-TR" sz="2000" dirty="0"/>
              <a:t> bünyesinde bulunduran DC (Domain Controller) yetkilendirmeyi, yönetimi ve kimlik doğrulamalarını  sağlar</a:t>
            </a:r>
            <a:r>
              <a:rPr lang="tr-TR" sz="2000" dirty="0" smtClean="0"/>
              <a:t>.</a:t>
            </a:r>
          </a:p>
          <a:p>
            <a:pPr lvl="0"/>
            <a:endParaRPr lang="tr-TR" sz="2000" dirty="0" smtClean="0"/>
          </a:p>
          <a:p>
            <a:pPr marL="0" indent="0">
              <a:buNone/>
            </a:pPr>
            <a:r>
              <a:rPr lang="tr-TR" sz="2000" b="1" dirty="0" err="1"/>
              <a:t>Forest</a:t>
            </a:r>
            <a:r>
              <a:rPr lang="tr-TR" sz="2000" b="1" dirty="0"/>
              <a:t> (Orman</a:t>
            </a:r>
            <a:r>
              <a:rPr lang="tr-TR" sz="2000" b="1" dirty="0" smtClean="0"/>
              <a:t>):</a:t>
            </a:r>
            <a:r>
              <a:rPr lang="tr-TR" sz="2000" dirty="0"/>
              <a:t> Bir veya daha fazla Domain (Etki alanı) in oluşturduğu yapıya </a:t>
            </a:r>
            <a:r>
              <a:rPr lang="tr-TR" sz="2000" dirty="0" err="1"/>
              <a:t>Forest</a:t>
            </a:r>
            <a:r>
              <a:rPr lang="tr-TR" sz="2000" dirty="0"/>
              <a:t> (Orman) denir. </a:t>
            </a:r>
            <a:r>
              <a:rPr lang="tr-TR" sz="2000" dirty="0" err="1"/>
              <a:t>Forest</a:t>
            </a:r>
            <a:r>
              <a:rPr lang="tr-TR" sz="2000" dirty="0"/>
              <a:t> içerisinde </a:t>
            </a:r>
            <a:r>
              <a:rPr lang="tr-TR" sz="2000" dirty="0" smtClean="0"/>
              <a:t>farklı </a:t>
            </a:r>
            <a:r>
              <a:rPr lang="tr-TR" sz="2000" dirty="0"/>
              <a:t>etki alanları Güven İlişkisi sayesinde iletişim kurabilirler</a:t>
            </a:r>
            <a:r>
              <a:rPr lang="tr-TR" sz="2000" dirty="0" smtClean="0"/>
              <a:t>.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135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u="sng" dirty="0" smtClean="0"/>
          </a:p>
          <a:p>
            <a:pPr marL="0" indent="0" algn="ctr">
              <a:buNone/>
            </a:pPr>
            <a:r>
              <a:rPr lang="tr-TR" sz="3400" dirty="0" smtClean="0"/>
              <a:t>DMZ(</a:t>
            </a:r>
            <a:r>
              <a:rPr lang="tr-TR" sz="3400" dirty="0" err="1" smtClean="0"/>
              <a:t>Demilitatized</a:t>
            </a:r>
            <a:r>
              <a:rPr lang="tr-TR" sz="3400" dirty="0" smtClean="0"/>
              <a:t> </a:t>
            </a:r>
            <a:r>
              <a:rPr lang="tr-TR" sz="3400" dirty="0" err="1" smtClean="0"/>
              <a:t>Zone,Sivil</a:t>
            </a:r>
            <a:r>
              <a:rPr lang="tr-TR" sz="3400" dirty="0" smtClean="0"/>
              <a:t> Bölge) </a:t>
            </a:r>
          </a:p>
          <a:p>
            <a:pPr marL="0" indent="0">
              <a:buNone/>
            </a:pPr>
            <a:r>
              <a:rPr lang="tr-TR" sz="2000" dirty="0" smtClean="0"/>
              <a:t>	Hemen </a:t>
            </a:r>
            <a:r>
              <a:rPr lang="tr-TR" sz="2000" dirty="0"/>
              <a:t>hemen her orta ve büyük çaplı ağda bulunan, sistem yöneticilerinin olmazsa olmaz güvenlik katmanı olarak bildiği bir </a:t>
            </a:r>
            <a:r>
              <a:rPr lang="tr-TR" sz="2000" dirty="0" smtClean="0"/>
              <a:t>kavramdır.</a:t>
            </a:r>
          </a:p>
          <a:p>
            <a:pPr lvl="0"/>
            <a:r>
              <a:rPr lang="tr-TR" sz="2000" dirty="0"/>
              <a:t>Bilgisayar </a:t>
            </a:r>
            <a:r>
              <a:rPr lang="tr-TR" sz="2000" dirty="0" err="1"/>
              <a:t>güvenliginde</a:t>
            </a:r>
            <a:r>
              <a:rPr lang="tr-TR" sz="2000" dirty="0"/>
              <a:t> , bir DMZ veya sivil bölge bir kuruluşun dış servislerini içeren ve bu servisleri daha büyük güvensiz bir ağa (genellikle internet) maruz bırakan fiziksel veya mantıksal bir alt ağdır. </a:t>
            </a:r>
            <a:r>
              <a:rPr lang="tr-TR" sz="2000" dirty="0" smtClean="0"/>
              <a:t>Bazen </a:t>
            </a:r>
            <a:r>
              <a:rPr lang="tr-TR" sz="2000" dirty="0"/>
              <a:t>de Çevre Ağı olarak adlandırılır. DMZ hakkında söylenmesi ve bilinmesi gereken en önemli nokta DMZ ‘</a:t>
            </a:r>
            <a:r>
              <a:rPr lang="tr-TR" sz="2000" dirty="0" err="1"/>
              <a:t>lerin</a:t>
            </a:r>
            <a:r>
              <a:rPr lang="tr-TR" sz="2000" dirty="0"/>
              <a:t> aslında güvenli değil, güvensiz alanlar olduğudur.</a:t>
            </a:r>
            <a:endParaRPr lang="tr-TR" sz="2000" dirty="0">
              <a:solidFill>
                <a:prstClr val="black"/>
              </a:solidFill>
            </a:endParaRPr>
          </a:p>
          <a:p>
            <a:pPr lvl="0"/>
            <a:r>
              <a:rPr lang="tr-TR" sz="2000" dirty="0"/>
              <a:t>DMZ ağları için en temel ve neredeyse tek prensip DMZ ‘de bulunan sunucuların asla hiç bir ağ ile mantıksal iletişiminin olmamasıdır.</a:t>
            </a:r>
            <a:endParaRPr lang="tr-T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867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2" y="1126435"/>
            <a:ext cx="8706678" cy="4386469"/>
          </a:xfrm>
        </p:spPr>
      </p:pic>
    </p:spTree>
    <p:extLst>
      <p:ext uri="{BB962C8B-B14F-4D97-AF65-F5344CB8AC3E}">
        <p14:creationId xmlns:p14="http://schemas.microsoft.com/office/powerpoint/2010/main" val="159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96349"/>
            <a:ext cx="10515600" cy="5575852"/>
          </a:xfrm>
        </p:spPr>
        <p:txBody>
          <a:bodyPr/>
          <a:lstStyle/>
          <a:p>
            <a:pPr marL="0" lvl="0" indent="0">
              <a:buNone/>
            </a:pPr>
            <a:endParaRPr lang="tr-TR" sz="20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tr-TR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tr-TR" sz="2000" b="1" dirty="0" smtClean="0">
                <a:solidFill>
                  <a:prstClr val="black"/>
                </a:solidFill>
              </a:rPr>
              <a:t>DMZ </a:t>
            </a:r>
            <a:r>
              <a:rPr lang="tr-TR" sz="2000" b="1" dirty="0">
                <a:solidFill>
                  <a:prstClr val="black"/>
                </a:solidFill>
              </a:rPr>
              <a:t>ağlarında amaç nedir?</a:t>
            </a:r>
          </a:p>
          <a:p>
            <a:pPr marL="0" lvl="0" indent="0">
              <a:buNone/>
            </a:pPr>
            <a:r>
              <a:rPr lang="tr-TR" sz="2000" dirty="0">
                <a:solidFill>
                  <a:prstClr val="black"/>
                </a:solidFill>
              </a:rPr>
              <a:t>DMZ ağlarında konumlandırılan ve sadece dış dünya ile iletişimi olan temelde web, </a:t>
            </a:r>
            <a:r>
              <a:rPr lang="tr-TR" sz="2000" dirty="0" smtClean="0">
                <a:solidFill>
                  <a:prstClr val="black"/>
                </a:solidFill>
              </a:rPr>
              <a:t>mail ve DNS sunucuların </a:t>
            </a:r>
            <a:r>
              <a:rPr lang="tr-TR" sz="2000" dirty="0">
                <a:solidFill>
                  <a:prstClr val="black"/>
                </a:solidFill>
              </a:rPr>
              <a:t>dış ağ kaynaklı saldırganlar tarafından ele geçirilmesi durumunda kritik verilerin olduğu ağ </a:t>
            </a:r>
            <a:r>
              <a:rPr lang="tr-TR" sz="2000" dirty="0" err="1">
                <a:solidFill>
                  <a:prstClr val="black"/>
                </a:solidFill>
              </a:rPr>
              <a:t>segmentlerine</a:t>
            </a:r>
            <a:r>
              <a:rPr lang="tr-TR" sz="2000" dirty="0">
                <a:solidFill>
                  <a:prstClr val="black"/>
                </a:solidFill>
              </a:rPr>
              <a:t> geçmesini engellemektir</a:t>
            </a:r>
            <a:r>
              <a:rPr lang="tr-TR" sz="2000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endParaRPr lang="tr-TR" sz="2000" u="sng" dirty="0">
              <a:solidFill>
                <a:prstClr val="black"/>
              </a:solidFill>
            </a:endParaRPr>
          </a:p>
          <a:p>
            <a:pPr marL="0" lvl="0" indent="0" fontAlgn="base">
              <a:buNone/>
            </a:pPr>
            <a:r>
              <a:rPr lang="tr-TR" sz="2000" b="1" dirty="0">
                <a:solidFill>
                  <a:prstClr val="black"/>
                </a:solidFill>
              </a:rPr>
              <a:t>Hangi Sunucular DMZ ‘de konumlandırılmalıdır?</a:t>
            </a:r>
          </a:p>
          <a:p>
            <a:pPr marL="0" lvl="0" indent="0">
              <a:buNone/>
            </a:pPr>
            <a:r>
              <a:rPr lang="tr-TR" sz="2000" b="1" dirty="0">
                <a:solidFill>
                  <a:prstClr val="black"/>
                </a:solidFill>
              </a:rPr>
              <a:t>Web Sunucular</a:t>
            </a:r>
            <a:r>
              <a:rPr lang="tr-TR" sz="2000" dirty="0">
                <a:solidFill>
                  <a:prstClr val="black"/>
                </a:solidFill>
              </a:rPr>
              <a:t> DMZ ağlarında olması neredeyse şart olan sistemlerdir. Özellikle statik HTML sayfalar hiç düşünmeden DMZ ‘de konumlandırılmalı, </a:t>
            </a:r>
            <a:r>
              <a:rPr lang="tr-TR" sz="2000" dirty="0" err="1">
                <a:solidFill>
                  <a:prstClr val="black"/>
                </a:solidFill>
              </a:rPr>
              <a:t>veritabanı</a:t>
            </a:r>
            <a:r>
              <a:rPr lang="tr-TR" sz="2000" dirty="0">
                <a:solidFill>
                  <a:prstClr val="black"/>
                </a:solidFill>
              </a:rPr>
              <a:t> bağlantısı olan web sunucular da </a:t>
            </a:r>
            <a:r>
              <a:rPr lang="tr-TR" sz="2000" dirty="0" err="1">
                <a:solidFill>
                  <a:prstClr val="black"/>
                </a:solidFill>
              </a:rPr>
              <a:t>veritabanı</a:t>
            </a:r>
            <a:r>
              <a:rPr lang="tr-TR" sz="2000" dirty="0">
                <a:solidFill>
                  <a:prstClr val="black"/>
                </a:solidFill>
              </a:rPr>
              <a:t> sunucuları ile birlikte DMZ ‘de konumlandırılmalıdır.</a:t>
            </a:r>
          </a:p>
          <a:p>
            <a:pPr marL="0" lvl="0" indent="0">
              <a:buNone/>
            </a:pPr>
            <a:r>
              <a:rPr lang="tr-TR" sz="2000" b="1" dirty="0">
                <a:solidFill>
                  <a:prstClr val="black"/>
                </a:solidFill>
              </a:rPr>
              <a:t>Mail sunucular ‘</a:t>
            </a:r>
            <a:r>
              <a:rPr lang="tr-TR" sz="2000" dirty="0" err="1">
                <a:solidFill>
                  <a:prstClr val="black"/>
                </a:solidFill>
              </a:rPr>
              <a:t>ın</a:t>
            </a:r>
            <a:r>
              <a:rPr lang="tr-TR" sz="2000" dirty="0">
                <a:solidFill>
                  <a:prstClr val="black"/>
                </a:solidFill>
              </a:rPr>
              <a:t> DMZ ağında bulunması ya da bulunmaması konusunda net bir kural koymak yanlıştır. Yapı ve mail sunucunun kullanım şekli (POP, IMAP) DMZ ağında olup olmayacağını etkileyen değişkenlerdendir.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41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 algn="ctr" fontAlgn="base">
              <a:buNone/>
            </a:pPr>
            <a:endParaRPr lang="tr-TR" sz="2000" b="1" dirty="0"/>
          </a:p>
          <a:p>
            <a:pPr marL="0" indent="0" algn="ctr" fontAlgn="base">
              <a:buNone/>
            </a:pPr>
            <a:endParaRPr lang="tr-TR" sz="2000" b="1" dirty="0" smtClean="0"/>
          </a:p>
          <a:p>
            <a:pPr marL="0" indent="0" algn="ctr" fontAlgn="base">
              <a:buNone/>
            </a:pPr>
            <a:endParaRPr lang="tr-TR" sz="2000" b="1" dirty="0"/>
          </a:p>
          <a:p>
            <a:pPr marL="0" indent="0" algn="ctr" fontAlgn="base">
              <a:buNone/>
            </a:pPr>
            <a:endParaRPr lang="tr-TR" sz="2000" b="1" dirty="0" smtClean="0"/>
          </a:p>
          <a:p>
            <a:pPr marL="0" indent="0" algn="ctr" fontAlgn="base">
              <a:buNone/>
            </a:pPr>
            <a:r>
              <a:rPr lang="tr-TR" sz="3600" b="1" dirty="0" smtClean="0"/>
              <a:t>Serdar AKGÜN</a:t>
            </a:r>
          </a:p>
          <a:p>
            <a:pPr marL="0" indent="0" algn="ctr" fontAlgn="base">
              <a:buNone/>
            </a:pPr>
            <a:r>
              <a:rPr lang="tr-TR" sz="3600" b="1" dirty="0" smtClean="0"/>
              <a:t>Ebubekir S. BİNGÖLOĞLU</a:t>
            </a:r>
          </a:p>
        </p:txBody>
      </p:sp>
    </p:spTree>
    <p:extLst>
      <p:ext uri="{BB962C8B-B14F-4D97-AF65-F5344CB8AC3E}">
        <p14:creationId xmlns:p14="http://schemas.microsoft.com/office/powerpoint/2010/main" val="40369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TM02836342[[fn=İyon]]</Template>
  <TotalTime>545</TotalTime>
  <Words>265</Words>
  <Application>Microsoft Office PowerPoint</Application>
  <PresentationFormat>Geniş ekran</PresentationFormat>
  <Paragraphs>55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Calibri</vt:lpstr>
      <vt:lpstr>Blank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Ebubekir Bingöloğlu</dc:creator>
  <cp:lastModifiedBy>Ebubekir Bingöloğlu</cp:lastModifiedBy>
  <cp:revision>29</cp:revision>
  <dcterms:created xsi:type="dcterms:W3CDTF">2016-10-26T22:38:30Z</dcterms:created>
  <dcterms:modified xsi:type="dcterms:W3CDTF">2016-11-10T12:18:06Z</dcterms:modified>
</cp:coreProperties>
</file>