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5" r:id="rId1"/>
  </p:sldMasterIdLst>
  <p:sldIdLst>
    <p:sldId id="265" r:id="rId2"/>
    <p:sldId id="266" r:id="rId3"/>
    <p:sldId id="267" r:id="rId4"/>
    <p:sldId id="268" r:id="rId5"/>
    <p:sldId id="269" r:id="rId6"/>
    <p:sldId id="270" r:id="rId7"/>
    <p:sldId id="271" r:id="rId8"/>
    <p:sldId id="257" r:id="rId9"/>
    <p:sldId id="272" r:id="rId10"/>
    <p:sldId id="258" r:id="rId11"/>
    <p:sldId id="262" r:id="rId12"/>
    <p:sldId id="263" r:id="rId13"/>
    <p:sldId id="259" r:id="rId14"/>
    <p:sldId id="260" r:id="rId15"/>
    <p:sldId id="261" r:id="rId16"/>
    <p:sldId id="264"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0"/>
  </p:normalViewPr>
  <p:slideViewPr>
    <p:cSldViewPr snapToGrid="0">
      <p:cViewPr varScale="1">
        <p:scale>
          <a:sx n="70" d="100"/>
          <a:sy n="70" d="100"/>
        </p:scale>
        <p:origin x="7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smtClean="0"/>
              <a:t>Asıl başlık stili için tıklatın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9B21A864-C473-401E-A843-C303B41C7A85}" type="datetimeFigureOut">
              <a:rPr lang="tr-TR" smtClean="0"/>
              <a:t>17.12.2016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F1A367E-0FA4-448E-9679-9D22F4C71EEB}" type="slidenum">
              <a:rPr lang="tr-TR" smtClean="0"/>
              <a:t>‹#›</a:t>
            </a:fld>
            <a:endParaRPr lang="tr-TR"/>
          </a:p>
        </p:txBody>
      </p:sp>
    </p:spTree>
    <p:extLst>
      <p:ext uri="{BB962C8B-B14F-4D97-AF65-F5344CB8AC3E}">
        <p14:creationId xmlns:p14="http://schemas.microsoft.com/office/powerpoint/2010/main" val="1183141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9B21A864-C473-401E-A843-C303B41C7A85}" type="datetimeFigureOut">
              <a:rPr lang="tr-TR" smtClean="0"/>
              <a:t>17.12.2016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F1A367E-0FA4-448E-9679-9D22F4C71EEB}" type="slidenum">
              <a:rPr lang="tr-TR" smtClean="0"/>
              <a:t>‹#›</a:t>
            </a:fld>
            <a:endParaRPr lang="tr-TR"/>
          </a:p>
        </p:txBody>
      </p:sp>
    </p:spTree>
    <p:extLst>
      <p:ext uri="{BB962C8B-B14F-4D97-AF65-F5344CB8AC3E}">
        <p14:creationId xmlns:p14="http://schemas.microsoft.com/office/powerpoint/2010/main" val="2750342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9B21A864-C473-401E-A843-C303B41C7A85}" type="datetimeFigureOut">
              <a:rPr lang="tr-TR" smtClean="0"/>
              <a:t>17.12.2016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F1A367E-0FA4-448E-9679-9D22F4C71EEB}" type="slidenum">
              <a:rPr lang="tr-TR" smtClean="0"/>
              <a:t>‹#›</a:t>
            </a:fld>
            <a:endParaRPr lang="tr-TR"/>
          </a:p>
        </p:txBody>
      </p:sp>
    </p:spTree>
    <p:extLst>
      <p:ext uri="{BB962C8B-B14F-4D97-AF65-F5344CB8AC3E}">
        <p14:creationId xmlns:p14="http://schemas.microsoft.com/office/powerpoint/2010/main" val="3834642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smtClean="0"/>
              <a:t>Asıl başlık stili için tıklatın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smtClean="0"/>
              <a:t>Asıl metin stillerini düzenlemek için tıklatın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9B21A864-C473-401E-A843-C303B41C7A85}" type="datetimeFigureOut">
              <a:rPr lang="tr-TR" smtClean="0"/>
              <a:t>17.12.2016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F1A367E-0FA4-448E-9679-9D22F4C71EEB}"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74661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9B21A864-C473-401E-A843-C303B41C7A85}" type="datetimeFigureOut">
              <a:rPr lang="tr-TR" smtClean="0"/>
              <a:t>17.12.2016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F1A367E-0FA4-448E-9679-9D22F4C71EEB}" type="slidenum">
              <a:rPr lang="tr-TR" smtClean="0"/>
              <a:t>‹#›</a:t>
            </a:fld>
            <a:endParaRPr lang="tr-TR"/>
          </a:p>
        </p:txBody>
      </p:sp>
    </p:spTree>
    <p:extLst>
      <p:ext uri="{BB962C8B-B14F-4D97-AF65-F5344CB8AC3E}">
        <p14:creationId xmlns:p14="http://schemas.microsoft.com/office/powerpoint/2010/main" val="491957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B21A864-C473-401E-A843-C303B41C7A85}" type="datetimeFigureOut">
              <a:rPr lang="tr-TR" smtClean="0"/>
              <a:t>17.12.2016</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F1A367E-0FA4-448E-9679-9D22F4C71EEB}" type="slidenum">
              <a:rPr lang="tr-TR" smtClean="0"/>
              <a:t>‹#›</a:t>
            </a:fld>
            <a:endParaRPr lang="tr-TR"/>
          </a:p>
        </p:txBody>
      </p:sp>
    </p:spTree>
    <p:extLst>
      <p:ext uri="{BB962C8B-B14F-4D97-AF65-F5344CB8AC3E}">
        <p14:creationId xmlns:p14="http://schemas.microsoft.com/office/powerpoint/2010/main" val="3871987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B21A864-C473-401E-A843-C303B41C7A85}" type="datetimeFigureOut">
              <a:rPr lang="tr-TR" smtClean="0"/>
              <a:t>17.12.2016</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F1A367E-0FA4-448E-9679-9D22F4C71EEB}" type="slidenum">
              <a:rPr lang="tr-TR" smtClean="0"/>
              <a:t>‹#›</a:t>
            </a:fld>
            <a:endParaRPr lang="tr-TR"/>
          </a:p>
        </p:txBody>
      </p:sp>
    </p:spTree>
    <p:extLst>
      <p:ext uri="{BB962C8B-B14F-4D97-AF65-F5344CB8AC3E}">
        <p14:creationId xmlns:p14="http://schemas.microsoft.com/office/powerpoint/2010/main" val="2745244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9B21A864-C473-401E-A843-C303B41C7A85}" type="datetimeFigureOut">
              <a:rPr lang="tr-TR" smtClean="0"/>
              <a:t>17.12.2016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F1A367E-0FA4-448E-9679-9D22F4C71EEB}" type="slidenum">
              <a:rPr lang="tr-TR" smtClean="0"/>
              <a:t>‹#›</a:t>
            </a:fld>
            <a:endParaRPr lang="tr-TR"/>
          </a:p>
        </p:txBody>
      </p:sp>
    </p:spTree>
    <p:extLst>
      <p:ext uri="{BB962C8B-B14F-4D97-AF65-F5344CB8AC3E}">
        <p14:creationId xmlns:p14="http://schemas.microsoft.com/office/powerpoint/2010/main" val="801302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9B21A864-C473-401E-A843-C303B41C7A85}" type="datetimeFigureOut">
              <a:rPr lang="tr-TR" smtClean="0"/>
              <a:t>17.12.2016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F1A367E-0FA4-448E-9679-9D22F4C71EEB}" type="slidenum">
              <a:rPr lang="tr-TR" smtClean="0"/>
              <a:t>‹#›</a:t>
            </a:fld>
            <a:endParaRPr lang="tr-TR"/>
          </a:p>
        </p:txBody>
      </p:sp>
    </p:spTree>
    <p:extLst>
      <p:ext uri="{BB962C8B-B14F-4D97-AF65-F5344CB8AC3E}">
        <p14:creationId xmlns:p14="http://schemas.microsoft.com/office/powerpoint/2010/main" val="347514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3"/>
          <p:cNvSpPr>
            <a:spLocks noGrp="1"/>
          </p:cNvSpPr>
          <p:nvPr>
            <p:ph type="dt" sz="half" idx="10"/>
          </p:nvPr>
        </p:nvSpPr>
        <p:spPr/>
        <p:txBody>
          <a:bodyPr/>
          <a:lstStyle/>
          <a:p>
            <a:fld id="{9B21A864-C473-401E-A843-C303B41C7A85}" type="datetimeFigureOut">
              <a:rPr lang="tr-TR" smtClean="0"/>
              <a:t>17.12.2016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F1A367E-0FA4-448E-9679-9D22F4C71EEB}" type="slidenum">
              <a:rPr lang="tr-TR" smtClean="0"/>
              <a:t>‹#›</a:t>
            </a:fld>
            <a:endParaRPr lang="tr-TR"/>
          </a:p>
        </p:txBody>
      </p:sp>
    </p:spTree>
    <p:extLst>
      <p:ext uri="{BB962C8B-B14F-4D97-AF65-F5344CB8AC3E}">
        <p14:creationId xmlns:p14="http://schemas.microsoft.com/office/powerpoint/2010/main" val="1713772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9B21A864-C473-401E-A843-C303B41C7A85}" type="datetimeFigureOut">
              <a:rPr lang="tr-TR" smtClean="0"/>
              <a:t>17.12.2016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F1A367E-0FA4-448E-9679-9D22F4C71EEB}" type="slidenum">
              <a:rPr lang="tr-TR" smtClean="0"/>
              <a:t>‹#›</a:t>
            </a:fld>
            <a:endParaRPr lang="tr-TR"/>
          </a:p>
        </p:txBody>
      </p:sp>
    </p:spTree>
    <p:extLst>
      <p:ext uri="{BB962C8B-B14F-4D97-AF65-F5344CB8AC3E}">
        <p14:creationId xmlns:p14="http://schemas.microsoft.com/office/powerpoint/2010/main" val="1146907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9B21A864-C473-401E-A843-C303B41C7A85}" type="datetimeFigureOut">
              <a:rPr lang="tr-TR" smtClean="0"/>
              <a:t>17.12.2016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F1A367E-0FA4-448E-9679-9D22F4C71EEB}" type="slidenum">
              <a:rPr lang="tr-TR" smtClean="0"/>
              <a:t>‹#›</a:t>
            </a:fld>
            <a:endParaRPr lang="tr-TR"/>
          </a:p>
        </p:txBody>
      </p:sp>
    </p:spTree>
    <p:extLst>
      <p:ext uri="{BB962C8B-B14F-4D97-AF65-F5344CB8AC3E}">
        <p14:creationId xmlns:p14="http://schemas.microsoft.com/office/powerpoint/2010/main" val="1057292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9B21A864-C473-401E-A843-C303B41C7A85}" type="datetimeFigureOut">
              <a:rPr lang="tr-TR" smtClean="0"/>
              <a:t>17.12.2016</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F1A367E-0FA4-448E-9679-9D22F4C71EEB}" type="slidenum">
              <a:rPr lang="tr-TR" smtClean="0"/>
              <a:t>‹#›</a:t>
            </a:fld>
            <a:endParaRPr lang="tr-TR"/>
          </a:p>
        </p:txBody>
      </p:sp>
    </p:spTree>
    <p:extLst>
      <p:ext uri="{BB962C8B-B14F-4D97-AF65-F5344CB8AC3E}">
        <p14:creationId xmlns:p14="http://schemas.microsoft.com/office/powerpoint/2010/main" val="1011589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7" name="Date Placeholder 2"/>
          <p:cNvSpPr>
            <a:spLocks noGrp="1"/>
          </p:cNvSpPr>
          <p:nvPr>
            <p:ph type="dt" sz="half" idx="10"/>
          </p:nvPr>
        </p:nvSpPr>
        <p:spPr/>
        <p:txBody>
          <a:bodyPr/>
          <a:lstStyle/>
          <a:p>
            <a:fld id="{9B21A864-C473-401E-A843-C303B41C7A85}" type="datetimeFigureOut">
              <a:rPr lang="tr-TR" smtClean="0"/>
              <a:t>17.12.2016</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BF1A367E-0FA4-448E-9679-9D22F4C71EEB}" type="slidenum">
              <a:rPr lang="tr-TR" smtClean="0"/>
              <a:t>‹#›</a:t>
            </a:fld>
            <a:endParaRPr lang="tr-TR"/>
          </a:p>
        </p:txBody>
      </p:sp>
    </p:spTree>
    <p:extLst>
      <p:ext uri="{BB962C8B-B14F-4D97-AF65-F5344CB8AC3E}">
        <p14:creationId xmlns:p14="http://schemas.microsoft.com/office/powerpoint/2010/main" val="2841328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B21A864-C473-401E-A843-C303B41C7A85}" type="datetimeFigureOut">
              <a:rPr lang="tr-TR" smtClean="0"/>
              <a:t>17.12.2016</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BF1A367E-0FA4-448E-9679-9D22F4C71EEB}" type="slidenum">
              <a:rPr lang="tr-TR" smtClean="0"/>
              <a:t>‹#›</a:t>
            </a:fld>
            <a:endParaRPr lang="tr-TR"/>
          </a:p>
        </p:txBody>
      </p:sp>
    </p:spTree>
    <p:extLst>
      <p:ext uri="{BB962C8B-B14F-4D97-AF65-F5344CB8AC3E}">
        <p14:creationId xmlns:p14="http://schemas.microsoft.com/office/powerpoint/2010/main" val="2157639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7" name="Date Placeholder 4"/>
          <p:cNvSpPr>
            <a:spLocks noGrp="1"/>
          </p:cNvSpPr>
          <p:nvPr>
            <p:ph type="dt" sz="half" idx="10"/>
          </p:nvPr>
        </p:nvSpPr>
        <p:spPr/>
        <p:txBody>
          <a:bodyPr/>
          <a:lstStyle/>
          <a:p>
            <a:fld id="{9B21A864-C473-401E-A843-C303B41C7A85}" type="datetimeFigureOut">
              <a:rPr lang="tr-TR" smtClean="0"/>
              <a:t>17.12.2016</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BF1A367E-0FA4-448E-9679-9D22F4C71EEB}" type="slidenum">
              <a:rPr lang="tr-TR" smtClean="0"/>
              <a:t>‹#›</a:t>
            </a:fld>
            <a:endParaRPr lang="tr-TR"/>
          </a:p>
        </p:txBody>
      </p:sp>
    </p:spTree>
    <p:extLst>
      <p:ext uri="{BB962C8B-B14F-4D97-AF65-F5344CB8AC3E}">
        <p14:creationId xmlns:p14="http://schemas.microsoft.com/office/powerpoint/2010/main" val="1974443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9B21A864-C473-401E-A843-C303B41C7A85}" type="datetimeFigureOut">
              <a:rPr lang="tr-TR" smtClean="0"/>
              <a:t>17.12.2016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F1A367E-0FA4-448E-9679-9D22F4C71EEB}" type="slidenum">
              <a:rPr lang="tr-TR" smtClean="0"/>
              <a:t>‹#›</a:t>
            </a:fld>
            <a:endParaRPr lang="tr-TR"/>
          </a:p>
        </p:txBody>
      </p:sp>
    </p:spTree>
    <p:extLst>
      <p:ext uri="{BB962C8B-B14F-4D97-AF65-F5344CB8AC3E}">
        <p14:creationId xmlns:p14="http://schemas.microsoft.com/office/powerpoint/2010/main" val="3437936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B21A864-C473-401E-A843-C303B41C7A85}" type="datetimeFigureOut">
              <a:rPr lang="tr-TR" smtClean="0"/>
              <a:t>17.12.2016</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F1A367E-0FA4-448E-9679-9D22F4C71EEB}" type="slidenum">
              <a:rPr lang="tr-TR" smtClean="0"/>
              <a:t>‹#›</a:t>
            </a:fld>
            <a:endParaRPr lang="tr-TR"/>
          </a:p>
        </p:txBody>
      </p:sp>
    </p:spTree>
    <p:extLst>
      <p:ext uri="{BB962C8B-B14F-4D97-AF65-F5344CB8AC3E}">
        <p14:creationId xmlns:p14="http://schemas.microsoft.com/office/powerpoint/2010/main" val="1172906538"/>
      </p:ext>
    </p:extLst>
  </p:cSld>
  <p:clrMap bg1="dk1" tx1="lt1" bg2="dk2" tx2="lt2" accent1="accent1" accent2="accent2" accent3="accent3" accent4="accent4" accent5="accent5" accent6="accent6" hlink="hlink" folHlink="folHlink"/>
  <p:sldLayoutIdLst>
    <p:sldLayoutId id="2147484196" r:id="rId1"/>
    <p:sldLayoutId id="2147484197" r:id="rId2"/>
    <p:sldLayoutId id="2147484198" r:id="rId3"/>
    <p:sldLayoutId id="2147484199" r:id="rId4"/>
    <p:sldLayoutId id="2147484200" r:id="rId5"/>
    <p:sldLayoutId id="2147484201" r:id="rId6"/>
    <p:sldLayoutId id="2147484202" r:id="rId7"/>
    <p:sldLayoutId id="2147484203" r:id="rId8"/>
    <p:sldLayoutId id="2147484204" r:id="rId9"/>
    <p:sldLayoutId id="2147484205" r:id="rId10"/>
    <p:sldLayoutId id="2147484206" r:id="rId11"/>
    <p:sldLayoutId id="2147484207" r:id="rId12"/>
    <p:sldLayoutId id="2147484208" r:id="rId13"/>
    <p:sldLayoutId id="2147484209" r:id="rId14"/>
    <p:sldLayoutId id="2147484210" r:id="rId15"/>
    <p:sldLayoutId id="2147484211" r:id="rId16"/>
    <p:sldLayoutId id="214748421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tr.wikipedia.org/wiki/Sanalla%C5%9Ft%C4%B1rma_(Bili%C5%9Fi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tr.wikipedia.org/wiki/Windows_Server_2008_R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r.wikipedia.org/wiki/Microsoft_Windows" TargetMode="External"/><Relationship Id="rId2" Type="http://schemas.openxmlformats.org/officeDocument/2006/relationships/hyperlink" Target="https://tr.wikipedia.org/wiki/Hypervisor" TargetMode="External"/><Relationship Id="rId1" Type="http://schemas.openxmlformats.org/officeDocument/2006/relationships/slideLayout" Target="../slideLayouts/slideLayout2.xml"/><Relationship Id="rId5" Type="http://schemas.openxmlformats.org/officeDocument/2006/relationships/hyperlink" Target="https://tr.wikipedia.org/wiki/Windows_Server_2008" TargetMode="External"/><Relationship Id="rId4" Type="http://schemas.openxmlformats.org/officeDocument/2006/relationships/hyperlink" Target="https://tr.wikipedia.org/wiki/Linux"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endParaRPr lang="tr-TR" dirty="0"/>
          </a:p>
        </p:txBody>
      </p:sp>
      <p:sp>
        <p:nvSpPr>
          <p:cNvPr id="3" name="Alt Başlık 2"/>
          <p:cNvSpPr>
            <a:spLocks noGrp="1"/>
          </p:cNvSpPr>
          <p:nvPr>
            <p:ph type="subTitle" idx="1"/>
          </p:nvPr>
        </p:nvSpPr>
        <p:spPr/>
        <p:txBody>
          <a:bodyPr/>
          <a:lstStyle/>
          <a:p>
            <a:endParaRPr lang="tr-TR"/>
          </a:p>
        </p:txBody>
      </p:sp>
      <p:pic>
        <p:nvPicPr>
          <p:cNvPr id="5" name="İçerik Yer Tutucusu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9688" y="0"/>
            <a:ext cx="12231688" cy="6858000"/>
          </a:xfrm>
        </p:spPr>
      </p:pic>
    </p:spTree>
    <p:extLst>
      <p:ext uri="{BB962C8B-B14F-4D97-AF65-F5344CB8AC3E}">
        <p14:creationId xmlns:p14="http://schemas.microsoft.com/office/powerpoint/2010/main" val="224976148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00953" y="507309"/>
            <a:ext cx="9404723" cy="1400530"/>
          </a:xfrm>
        </p:spPr>
        <p:txBody>
          <a:bodyPr/>
          <a:lstStyle/>
          <a:p>
            <a:r>
              <a:rPr lang="tr-TR" sz="4000" b="1" dirty="0" smtClean="0">
                <a:solidFill>
                  <a:srgbClr val="FF0000"/>
                </a:solidFill>
              </a:rPr>
              <a:t>Windows Server 2012'den Önce</a:t>
            </a:r>
            <a:endParaRPr lang="tr-TR" sz="4000" b="1" dirty="0">
              <a:solidFill>
                <a:srgbClr val="FF0000"/>
              </a:solidFill>
            </a:endParaRPr>
          </a:p>
        </p:txBody>
      </p:sp>
      <p:sp>
        <p:nvSpPr>
          <p:cNvPr id="3" name="İçerik Yer Tutucusu 2"/>
          <p:cNvSpPr>
            <a:spLocks noGrp="1"/>
          </p:cNvSpPr>
          <p:nvPr>
            <p:ph idx="1"/>
          </p:nvPr>
        </p:nvSpPr>
        <p:spPr>
          <a:xfrm>
            <a:off x="1000953" y="1907839"/>
            <a:ext cx="8946541" cy="4195481"/>
          </a:xfrm>
        </p:spPr>
        <p:txBody>
          <a:bodyPr>
            <a:normAutofit lnSpcReduction="10000"/>
          </a:bodyPr>
          <a:lstStyle/>
          <a:p>
            <a:r>
              <a:rPr lang="tr-TR" sz="2400" b="1" dirty="0" smtClean="0"/>
              <a:t>Windows </a:t>
            </a:r>
            <a:r>
              <a:rPr lang="tr-TR" sz="2400" b="1" dirty="0"/>
              <a:t>Server 2008 ile başlamış olan Hyper-V teknolojisi üzerinden sunucu sanallaştırması, işletim sisteminin bir parçasıdır. Windows Server 2008 R2'ye yeni bir Hyper-V sürümü dahil edilmiştir ve bu sürüm, Service Pack 1 (SP1) ile geliştirilmiştir. Hyper-V teknolojisinin iki önemli özelliği vardır:</a:t>
            </a:r>
          </a:p>
          <a:p>
            <a:r>
              <a:rPr lang="tr-TR" sz="2400" b="1" dirty="0"/>
              <a:t>Hyper-V, Windows Server 2008 R2'nin </a:t>
            </a:r>
            <a:r>
              <a:rPr lang="tr-TR" sz="2400" b="1" dirty="0" err="1">
                <a:hlinkClick r:id="rId2" tooltip="Sanallaştırma (Bilişim)"/>
              </a:rPr>
              <a:t>hipervisor</a:t>
            </a:r>
            <a:r>
              <a:rPr lang="tr-TR" sz="2400" b="1" dirty="0"/>
              <a:t> tabanlı sanallaştırma özelliğidir.</a:t>
            </a:r>
          </a:p>
          <a:p>
            <a:r>
              <a:rPr lang="tr-TR" sz="2400" b="1" dirty="0"/>
              <a:t>Microsoft Hyper-V Server, müşterilerin iş yüklerini tek bir fiziksel sunucuda birleştirmesine olanak tanıyan, </a:t>
            </a:r>
            <a:r>
              <a:rPr lang="tr-TR" sz="2400" b="1" dirty="0" err="1"/>
              <a:t>hipervisor</a:t>
            </a:r>
            <a:r>
              <a:rPr lang="tr-TR" sz="2400" b="1" dirty="0"/>
              <a:t> tabanlı sunucu sanallaştırma ürünüdür</a:t>
            </a:r>
            <a:r>
              <a:rPr lang="tr-TR" sz="2400" b="1" dirty="0" smtClean="0"/>
              <a:t>.</a:t>
            </a:r>
            <a:endParaRPr lang="tr-TR" sz="2400" b="1" dirty="0"/>
          </a:p>
        </p:txBody>
      </p:sp>
    </p:spTree>
    <p:extLst>
      <p:ext uri="{BB962C8B-B14F-4D97-AF65-F5344CB8AC3E}">
        <p14:creationId xmlns:p14="http://schemas.microsoft.com/office/powerpoint/2010/main" val="1568102274"/>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87305" y="398127"/>
            <a:ext cx="9404723" cy="1400530"/>
          </a:xfrm>
        </p:spPr>
        <p:txBody>
          <a:bodyPr>
            <a:noAutofit/>
          </a:bodyPr>
          <a:lstStyle/>
          <a:p>
            <a:r>
              <a:rPr lang="tr-TR" sz="4000" b="1" dirty="0" smtClean="0">
                <a:solidFill>
                  <a:srgbClr val="FF0000"/>
                </a:solidFill>
              </a:rPr>
              <a:t>Windows Server 2008 R2 Hyper-V İyileştirmeleri</a:t>
            </a:r>
            <a:br>
              <a:rPr lang="tr-TR" sz="4000" b="1" dirty="0" smtClean="0">
                <a:solidFill>
                  <a:srgbClr val="FF0000"/>
                </a:solidFill>
              </a:rPr>
            </a:br>
            <a:endParaRPr lang="tr-TR" sz="4000" dirty="0">
              <a:solidFill>
                <a:srgbClr val="FF0000"/>
              </a:solidFill>
            </a:endParaRPr>
          </a:p>
        </p:txBody>
      </p:sp>
      <p:sp>
        <p:nvSpPr>
          <p:cNvPr id="3" name="İçerik Yer Tutucusu 2"/>
          <p:cNvSpPr>
            <a:spLocks noGrp="1"/>
          </p:cNvSpPr>
          <p:nvPr>
            <p:ph idx="1"/>
          </p:nvPr>
        </p:nvSpPr>
        <p:spPr>
          <a:xfrm>
            <a:off x="987305" y="1703122"/>
            <a:ext cx="8946541" cy="5154877"/>
          </a:xfrm>
        </p:spPr>
        <p:txBody>
          <a:bodyPr>
            <a:normAutofit fontScale="77500" lnSpcReduction="20000"/>
          </a:bodyPr>
          <a:lstStyle/>
          <a:p>
            <a:r>
              <a:rPr lang="tr-TR" sz="2300" b="1" dirty="0" smtClean="0">
                <a:solidFill>
                  <a:srgbClr val="FF0000"/>
                </a:solidFill>
              </a:rPr>
              <a:t>Canlı Aktarım: </a:t>
            </a:r>
            <a:r>
              <a:rPr lang="tr-TR" sz="2300" b="1" dirty="0" smtClean="0"/>
              <a:t>Sanal makinelerin (</a:t>
            </a:r>
            <a:r>
              <a:rPr lang="tr-TR" sz="2300" b="1" dirty="0" err="1" smtClean="0"/>
              <a:t>VM'ler</a:t>
            </a:r>
            <a:r>
              <a:rPr lang="tr-TR" sz="2300" b="1" dirty="0" smtClean="0"/>
              <a:t>) kesinti veya kapalı kalma zamanı olmadan geçiş yapmasını sağlama</a:t>
            </a:r>
          </a:p>
          <a:p>
            <a:r>
              <a:rPr lang="tr-TR" sz="2300" b="1" dirty="0" smtClean="0">
                <a:solidFill>
                  <a:srgbClr val="FF0000"/>
                </a:solidFill>
              </a:rPr>
              <a:t>Paylaşılan Küme Birimleri (CSV) : </a:t>
            </a:r>
            <a:r>
              <a:rPr lang="tr-TR" sz="2300" b="1" dirty="0" err="1" smtClean="0"/>
              <a:t>VM'ler</a:t>
            </a:r>
            <a:r>
              <a:rPr lang="tr-TR" sz="2300" b="1" dirty="0" smtClean="0"/>
              <a:t> için paylaşılan depolamanın (SAN) yüksek düzeyde ölçeklenebilir ve esnek kullanımı</a:t>
            </a:r>
          </a:p>
          <a:p>
            <a:r>
              <a:rPr lang="tr-TR" sz="2300" b="1" dirty="0" smtClean="0">
                <a:solidFill>
                  <a:srgbClr val="FF0000"/>
                </a:solidFill>
              </a:rPr>
              <a:t>İşlemci Uyumluluğu : </a:t>
            </a:r>
            <a:r>
              <a:rPr lang="tr-TR" sz="2300" b="1" dirty="0" smtClean="0"/>
              <a:t>Farklı işlemci mimarileri olan ana bilgisayarlar arasında Canlı Aktarım Esnekliğinin artırılması</a:t>
            </a:r>
          </a:p>
          <a:p>
            <a:r>
              <a:rPr lang="tr-TR" sz="2300" b="1" dirty="0" smtClean="0">
                <a:solidFill>
                  <a:srgbClr val="FF0000"/>
                </a:solidFill>
              </a:rPr>
              <a:t>Dinamik Eklenebilen Depolama : </a:t>
            </a:r>
            <a:r>
              <a:rPr lang="tr-TR" sz="2300" b="1" dirty="0" err="1" smtClean="0"/>
              <a:t>VM'lere</a:t>
            </a:r>
            <a:r>
              <a:rPr lang="tr-TR" sz="2300" b="1" dirty="0" smtClean="0"/>
              <a:t> esnek bir şekilde depolama ekleme veya kaldırma</a:t>
            </a:r>
          </a:p>
          <a:p>
            <a:r>
              <a:rPr lang="tr-TR" sz="2300" b="1" dirty="0" smtClean="0">
                <a:solidFill>
                  <a:srgbClr val="FF0000"/>
                </a:solidFill>
              </a:rPr>
              <a:t>Gelişmiş Sanal Ağ Performansı :</a:t>
            </a:r>
            <a:r>
              <a:rPr lang="tr-TR" sz="2300" b="1" dirty="0" smtClean="0"/>
              <a:t> Jumbo Çerçeveler ve Sanal Makine Sırası (</a:t>
            </a:r>
            <a:r>
              <a:rPr lang="tr-TR" sz="2300" b="1" dirty="0" err="1" smtClean="0"/>
              <a:t>VMq</a:t>
            </a:r>
            <a:r>
              <a:rPr lang="tr-TR" sz="2300" b="1" dirty="0" smtClean="0"/>
              <a:t>) için destek</a:t>
            </a:r>
          </a:p>
          <a:p>
            <a:endParaRPr lang="tr-TR" sz="2300" b="1" dirty="0" smtClean="0"/>
          </a:p>
          <a:p>
            <a:r>
              <a:rPr lang="tr-TR" sz="2300" b="1" dirty="0" smtClean="0"/>
              <a:t>Hyper-V için Service Pack 1'in (SP1) eklenmesiyle 2 yeni temel daha özellik sunulmuştur:</a:t>
            </a:r>
          </a:p>
          <a:p>
            <a:r>
              <a:rPr lang="tr-TR" sz="2300" b="1" dirty="0" smtClean="0">
                <a:solidFill>
                  <a:srgbClr val="FF0000"/>
                </a:solidFill>
              </a:rPr>
              <a:t>Dinamik Bellek : </a:t>
            </a:r>
            <a:r>
              <a:rPr lang="tr-TR" sz="2300" b="1" dirty="0" smtClean="0"/>
              <a:t>Tutarlı iş yükü performansını ve ölçeklenebilirliği korurken belleğin daha verimli kullanılmasını sağlar.</a:t>
            </a:r>
          </a:p>
          <a:p>
            <a:r>
              <a:rPr lang="tr-TR" sz="2300" b="1" dirty="0" err="1" smtClean="0">
                <a:solidFill>
                  <a:srgbClr val="FF0000"/>
                </a:solidFill>
              </a:rPr>
              <a:t>RemoteFX</a:t>
            </a:r>
            <a:r>
              <a:rPr lang="tr-TR" sz="2300" b="1" dirty="0" smtClean="0">
                <a:solidFill>
                  <a:srgbClr val="FF0000"/>
                </a:solidFill>
              </a:rPr>
              <a:t> : </a:t>
            </a:r>
            <a:r>
              <a:rPr lang="tr-TR" sz="2300" b="1" dirty="0" smtClean="0"/>
              <a:t>Sanal Masaüstü Altyapısı (VDI) uygulamaları için en zengin Windows 7 deneyimini sağlar.</a:t>
            </a:r>
          </a:p>
          <a:p>
            <a:endParaRPr lang="tr-TR" dirty="0"/>
          </a:p>
        </p:txBody>
      </p:sp>
    </p:spTree>
    <p:extLst>
      <p:ext uri="{BB962C8B-B14F-4D97-AF65-F5344CB8AC3E}">
        <p14:creationId xmlns:p14="http://schemas.microsoft.com/office/powerpoint/2010/main" val="2261426948"/>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87305" y="452718"/>
            <a:ext cx="9404723" cy="1400530"/>
          </a:xfrm>
        </p:spPr>
        <p:txBody>
          <a:bodyPr>
            <a:normAutofit/>
          </a:bodyPr>
          <a:lstStyle/>
          <a:p>
            <a:r>
              <a:rPr lang="tr-TR" sz="4000" b="1" dirty="0" smtClean="0">
                <a:solidFill>
                  <a:srgbClr val="FF0000"/>
                </a:solidFill>
              </a:rPr>
              <a:t>Windows Server 2008 R2 Hyper-V'nin Faydaları</a:t>
            </a:r>
            <a:endParaRPr lang="tr-TR" sz="4000" dirty="0">
              <a:solidFill>
                <a:srgbClr val="FF0000"/>
              </a:solidFill>
            </a:endParaRPr>
          </a:p>
        </p:txBody>
      </p:sp>
      <p:sp>
        <p:nvSpPr>
          <p:cNvPr id="3" name="İçerik Yer Tutucusu 2"/>
          <p:cNvSpPr>
            <a:spLocks noGrp="1"/>
          </p:cNvSpPr>
          <p:nvPr>
            <p:ph idx="1"/>
          </p:nvPr>
        </p:nvSpPr>
        <p:spPr>
          <a:xfrm>
            <a:off x="987305" y="2025623"/>
            <a:ext cx="8946541" cy="4195481"/>
          </a:xfrm>
        </p:spPr>
        <p:txBody>
          <a:bodyPr>
            <a:normAutofit lnSpcReduction="10000"/>
          </a:bodyPr>
          <a:lstStyle/>
          <a:p>
            <a:r>
              <a:rPr lang="tr-TR" sz="2400" b="1" dirty="0" smtClean="0"/>
              <a:t>Hyper-V, Windows </a:t>
            </a:r>
            <a:r>
              <a:rPr lang="tr-TR" sz="2400" b="1" dirty="0" err="1" smtClean="0"/>
              <a:t>Server'ın</a:t>
            </a:r>
            <a:r>
              <a:rPr lang="tr-TR" sz="2400" b="1" dirty="0" smtClean="0"/>
              <a:t> dahili bir parçasıdır ve müşterilerin buluta geçmesini sağlayan temel bir sanallaştırma platformu sunar. Windows Server 2008 R2 ile temel sanallaştırma senaryoları için sunucusu konsolidasyonu, dinamik veri merkezi, iş sürekliliği, Sanal Masaüstü Altyapısı (VDI) ve test ve geliştirme gibi çözümler elde edilebilir. Hyper-V, depolama esnekliği için canlı aktarım ve paylaşılan küme birimleri (</a:t>
            </a:r>
            <a:r>
              <a:rPr lang="tr-TR" sz="2400" b="1" dirty="0" err="1" smtClean="0"/>
              <a:t>cluster</a:t>
            </a:r>
            <a:r>
              <a:rPr lang="tr-TR" sz="2400" b="1" dirty="0" smtClean="0"/>
              <a:t> </a:t>
            </a:r>
            <a:r>
              <a:rPr lang="tr-TR" sz="2400" b="1" dirty="0" err="1" smtClean="0"/>
              <a:t>shared</a:t>
            </a:r>
            <a:r>
              <a:rPr lang="tr-TR" sz="2400" b="1" dirty="0" smtClean="0"/>
              <a:t> </a:t>
            </a:r>
            <a:r>
              <a:rPr lang="tr-TR" sz="2400" b="1" dirty="0" err="1" smtClean="0"/>
              <a:t>volumes</a:t>
            </a:r>
            <a:r>
              <a:rPr lang="tr-TR" sz="2400" b="1" dirty="0" smtClean="0"/>
              <a:t>) gibi özelliklerle daha fazla esnekliğin yanı sıra, 64 mantıksal işlemci ile daha büyük ölçeklenebilirlik ve dinamik bellek desteği ve gelişmiş ağ desteği ile gelişmiş performans sağlar.</a:t>
            </a:r>
          </a:p>
          <a:p>
            <a:endParaRPr lang="tr-TR" dirty="0" smtClean="0"/>
          </a:p>
          <a:p>
            <a:endParaRPr lang="tr-TR" dirty="0"/>
          </a:p>
        </p:txBody>
      </p:sp>
    </p:spTree>
    <p:extLst>
      <p:ext uri="{BB962C8B-B14F-4D97-AF65-F5344CB8AC3E}">
        <p14:creationId xmlns:p14="http://schemas.microsoft.com/office/powerpoint/2010/main" val="306575319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00953" y="452718"/>
            <a:ext cx="9404723" cy="1400530"/>
          </a:xfrm>
        </p:spPr>
        <p:txBody>
          <a:bodyPr>
            <a:normAutofit/>
          </a:bodyPr>
          <a:lstStyle/>
          <a:p>
            <a:r>
              <a:rPr lang="tr-TR" sz="4000" dirty="0" smtClean="0">
                <a:solidFill>
                  <a:srgbClr val="FF0000"/>
                </a:solidFill>
              </a:rPr>
              <a:t>Özellikleri</a:t>
            </a:r>
            <a:r>
              <a:rPr lang="tr-TR" dirty="0" smtClean="0"/>
              <a:t/>
            </a:r>
            <a:br>
              <a:rPr lang="tr-TR" dirty="0" smtClean="0"/>
            </a:br>
            <a:endParaRPr lang="tr-TR" dirty="0"/>
          </a:p>
        </p:txBody>
      </p:sp>
      <p:sp>
        <p:nvSpPr>
          <p:cNvPr id="3" name="İçerik Yer Tutucusu 2"/>
          <p:cNvSpPr>
            <a:spLocks noGrp="1"/>
          </p:cNvSpPr>
          <p:nvPr>
            <p:ph idx="1"/>
          </p:nvPr>
        </p:nvSpPr>
        <p:spPr>
          <a:xfrm>
            <a:off x="1000953" y="1498406"/>
            <a:ext cx="8946541" cy="4195481"/>
          </a:xfrm>
        </p:spPr>
        <p:txBody>
          <a:bodyPr>
            <a:normAutofit fontScale="92500" lnSpcReduction="20000"/>
          </a:bodyPr>
          <a:lstStyle/>
          <a:p>
            <a:r>
              <a:rPr lang="tr-TR" b="1" dirty="0" smtClean="0">
                <a:solidFill>
                  <a:srgbClr val="FF0000"/>
                </a:solidFill>
              </a:rPr>
              <a:t>Güvenlik</a:t>
            </a:r>
            <a:endParaRPr lang="tr-TR" b="1" dirty="0">
              <a:solidFill>
                <a:srgbClr val="FF0000"/>
              </a:solidFill>
            </a:endParaRPr>
          </a:p>
          <a:p>
            <a:r>
              <a:rPr lang="tr-TR" b="1" dirty="0"/>
              <a:t>Programlı olarak yönetilen ve genişletilebilir yetenekler sayesinde veri merkezindeki ağ katmanını eksiksiz olarak yalıtır. Bu sayede sanal makinelerin ağ bağlantıları güvenlik ve yalıtım amacıyla ilkeler kullanılarak yapılabilir.</a:t>
            </a:r>
          </a:p>
          <a:p>
            <a:r>
              <a:rPr lang="tr-TR" b="1" dirty="0"/>
              <a:t>IP adreslerini diğer sanal makinelerden çalan kötü niyetli sanal makinelerden korur.(“IP sahtekarlığı” olarak bilinmektedir).</a:t>
            </a:r>
          </a:p>
          <a:p>
            <a:r>
              <a:rPr lang="tr-TR" b="1" dirty="0"/>
              <a:t>Çoklu müşteri güvenliğini sağlamak için ağ trafiğini şekillendirir. Hyper-V </a:t>
            </a:r>
            <a:r>
              <a:rPr lang="tr-TR" b="1" dirty="0" err="1"/>
              <a:t>Extensible</a:t>
            </a:r>
            <a:r>
              <a:rPr lang="tr-TR" b="1" dirty="0"/>
              <a:t> Switch ile birden fazla </a:t>
            </a:r>
            <a:r>
              <a:rPr lang="tr-TR" b="1" dirty="0" err="1"/>
              <a:t>VLAN’dan</a:t>
            </a:r>
            <a:r>
              <a:rPr lang="tr-TR" b="1" dirty="0"/>
              <a:t> gelen trafik artık birleştirilip sanal bir makinedeki tek bir ağ adaptörüne yönlendirilebilir.</a:t>
            </a:r>
          </a:p>
          <a:p>
            <a:r>
              <a:rPr lang="tr-TR" b="1" dirty="0"/>
              <a:t>Hangi sanal portların izleneceğini ve hangi sanal porttaki izlenen trafiğinin ilave işlemler için kullanılacağını belirlenebilir.</a:t>
            </a:r>
          </a:p>
          <a:p>
            <a:r>
              <a:rPr lang="tr-TR" b="1" dirty="0"/>
              <a:t>Hyper-V </a:t>
            </a:r>
            <a:r>
              <a:rPr lang="tr-TR" b="1" dirty="0" err="1"/>
              <a:t>Extensible</a:t>
            </a:r>
            <a:r>
              <a:rPr lang="tr-TR" b="1" dirty="0"/>
              <a:t> </a:t>
            </a:r>
            <a:r>
              <a:rPr lang="tr-TR" b="1" dirty="0" err="1"/>
              <a:t>Switch'de</a:t>
            </a:r>
            <a:r>
              <a:rPr lang="tr-TR" b="1" dirty="0"/>
              <a:t> de trafik izleme, güvenlik duvarı filtreleri ve anahtar yönlendirme gibi ilave fonksiyonlar bulunmaktadır.</a:t>
            </a:r>
          </a:p>
          <a:p>
            <a:endParaRPr lang="tr-TR" dirty="0"/>
          </a:p>
        </p:txBody>
      </p:sp>
    </p:spTree>
    <p:extLst>
      <p:ext uri="{BB962C8B-B14F-4D97-AF65-F5344CB8AC3E}">
        <p14:creationId xmlns:p14="http://schemas.microsoft.com/office/powerpoint/2010/main" val="521299285"/>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87305" y="452718"/>
            <a:ext cx="9404723" cy="1400530"/>
          </a:xfrm>
        </p:spPr>
        <p:txBody>
          <a:bodyPr/>
          <a:lstStyle/>
          <a:p>
            <a:endParaRPr lang="tr-TR" dirty="0"/>
          </a:p>
        </p:txBody>
      </p:sp>
      <p:sp>
        <p:nvSpPr>
          <p:cNvPr id="3" name="İçerik Yer Tutucusu 2"/>
          <p:cNvSpPr>
            <a:spLocks noGrp="1"/>
          </p:cNvSpPr>
          <p:nvPr>
            <p:ph idx="1"/>
          </p:nvPr>
        </p:nvSpPr>
        <p:spPr>
          <a:xfrm>
            <a:off x="987305" y="1201004"/>
            <a:ext cx="8946541" cy="5104262"/>
          </a:xfrm>
        </p:spPr>
        <p:txBody>
          <a:bodyPr>
            <a:normAutofit fontScale="85000" lnSpcReduction="20000"/>
          </a:bodyPr>
          <a:lstStyle/>
          <a:p>
            <a:r>
              <a:rPr lang="tr-TR" b="1" dirty="0" smtClean="0">
                <a:solidFill>
                  <a:srgbClr val="FF0000"/>
                </a:solidFill>
              </a:rPr>
              <a:t>Altyapı</a:t>
            </a:r>
          </a:p>
          <a:p>
            <a:r>
              <a:rPr lang="tr-TR" b="1" dirty="0" smtClean="0"/>
              <a:t>Windows Server 2012 Hyper-V ile sanal makinelerin eklenmesi ve yönetilmesi daha hızlı ve kolaydır. Dahili otomasyon imkânı sunan sanal alt ağlar sayesinde sanal sunucular herhangi bir alana yerleştirilebilir.</a:t>
            </a:r>
          </a:p>
          <a:p>
            <a:r>
              <a:rPr lang="tr-TR" b="1" dirty="0" err="1" smtClean="0"/>
              <a:t>VLAN’lar</a:t>
            </a:r>
            <a:r>
              <a:rPr lang="tr-TR" b="1" dirty="0" smtClean="0"/>
              <a:t> yerine zaman kazandıracak olan Hyper-V Ağ Sanallaştırma özelliği bulunmaktadır. Bu özellik sayesinde ağ trafiği paylaşılan bir altyapı üzerinde izole edilebilir ve sanal makineler sanal ağ görevlerini ve IP adreslerini koruyarak sanal altyapı içerisinde ve bulut üzerine taşınabilir.</a:t>
            </a:r>
          </a:p>
          <a:p>
            <a:r>
              <a:rPr lang="tr-TR" b="1" dirty="0" smtClean="0"/>
              <a:t>Sanal makineler ve depolama alanları aksama süresi yaşamadan taşınabilir. Canlı geçiş alanındaki iyileştirmeler bir küme ortamının dışı dahil olmak üzere birden fazla sanal makinenin taşınabilmesi demektir. Bu durum paylaşılan bir depolama alanı kullanmayan sunucular için de geçerlidir.</a:t>
            </a:r>
          </a:p>
          <a:p>
            <a:r>
              <a:rPr lang="tr-TR" b="1" dirty="0" smtClean="0"/>
              <a:t>Microsoft Windows </a:t>
            </a:r>
            <a:r>
              <a:rPr lang="tr-TR" b="1" dirty="0" err="1" smtClean="0"/>
              <a:t>PowerShell</a:t>
            </a:r>
            <a:r>
              <a:rPr lang="tr-TR" b="1" dirty="0" smtClean="0"/>
              <a:t> 3.0 ile sunulan tam otomasyon desteği sayesinde üretkenlik artmakta ve bakım için daha az vakit harcanmaktadır. Örneğin kurulum, yapılandırma, izleme ve daha birçok görev için komut satırı araçları veya otomatik komutlar hazırlanabilir.</a:t>
            </a:r>
          </a:p>
          <a:p>
            <a:r>
              <a:rPr lang="tr-TR" b="1" dirty="0" smtClean="0"/>
              <a:t>Hyper-V, doğrudan bağlı depolama (DAS), sunucu ileti bloğu (SMB) paylaşımı, sanal ana bilgisayar veri yolu bağdaştırıcıları (HBA) ve depolama alanı ağ (SAN) ortamlarını desteklemektedir. Sonuç olarak depolama ihtiyaçlarını </a:t>
            </a:r>
            <a:r>
              <a:rPr lang="tr-TR" b="1" dirty="0" err="1" smtClean="0"/>
              <a:t>önceliklendirmek</a:t>
            </a:r>
            <a:r>
              <a:rPr lang="tr-TR" b="1" dirty="0" smtClean="0"/>
              <a:t> ve depolama masraflarını azaltmak daha kolay hale gelmiştir.</a:t>
            </a:r>
          </a:p>
          <a:p>
            <a:endParaRPr lang="tr-TR" dirty="0"/>
          </a:p>
        </p:txBody>
      </p:sp>
    </p:spTree>
    <p:extLst>
      <p:ext uri="{BB962C8B-B14F-4D97-AF65-F5344CB8AC3E}">
        <p14:creationId xmlns:p14="http://schemas.microsoft.com/office/powerpoint/2010/main" val="2416048199"/>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73657" y="384479"/>
            <a:ext cx="9404723" cy="1400530"/>
          </a:xfrm>
        </p:spPr>
        <p:txBody>
          <a:bodyPr/>
          <a:lstStyle/>
          <a:p>
            <a:endParaRPr lang="tr-TR" dirty="0"/>
          </a:p>
        </p:txBody>
      </p:sp>
      <p:sp>
        <p:nvSpPr>
          <p:cNvPr id="3" name="İçerik Yer Tutucusu 2"/>
          <p:cNvSpPr>
            <a:spLocks noGrp="1"/>
          </p:cNvSpPr>
          <p:nvPr>
            <p:ph idx="1"/>
          </p:nvPr>
        </p:nvSpPr>
        <p:spPr>
          <a:xfrm>
            <a:off x="973657" y="1255595"/>
            <a:ext cx="8946541" cy="4724896"/>
          </a:xfrm>
        </p:spPr>
        <p:txBody>
          <a:bodyPr>
            <a:normAutofit fontScale="85000" lnSpcReduction="20000"/>
          </a:bodyPr>
          <a:lstStyle/>
          <a:p>
            <a:r>
              <a:rPr lang="tr-TR" b="1" dirty="0" smtClean="0">
                <a:solidFill>
                  <a:srgbClr val="FF0000"/>
                </a:solidFill>
              </a:rPr>
              <a:t>Diğer</a:t>
            </a:r>
          </a:p>
          <a:p>
            <a:r>
              <a:rPr lang="tr-TR" b="1" dirty="0" smtClean="0"/>
              <a:t>İş yüklerinin ölçeklendirilmesi donanım tarafında 320 mantıksal işlemci, 4 terabayt fiziksel bellek ve sanal bir makine üzerinde 1 TB bellek, 64 sanal işlemci ve bir kümede 4.000 sanal makinedir.</a:t>
            </a:r>
          </a:p>
          <a:p>
            <a:r>
              <a:rPr lang="tr-TR" b="1" dirty="0" smtClean="0"/>
              <a:t>Dinamik Bellek eklentileri, </a:t>
            </a:r>
            <a:r>
              <a:rPr lang="tr-TR" b="1" dirty="0" err="1" smtClean="0"/>
              <a:t>konsodilasyon</a:t>
            </a:r>
            <a:r>
              <a:rPr lang="tr-TR" b="1" dirty="0" smtClean="0"/>
              <a:t> ve güvenirliği artırmış ve düşük yükte veya boşta çalışan sanal makinelerin bulunduğu ortamlarda maliyetleri azaltmıştır.</a:t>
            </a:r>
          </a:p>
          <a:p>
            <a:r>
              <a:rPr lang="tr-TR" b="1" dirty="0" smtClean="0"/>
              <a:t>Küme iyileştirmelerinin esnekliği fazladır. Daha yüksek yoğunluk, eş zamanlı geçiş ve sanal Fiber Kanal sayesinde de daha yüksek değer elde edilmektedir.</a:t>
            </a:r>
          </a:p>
          <a:p>
            <a:r>
              <a:rPr lang="tr-TR" b="1" dirty="0" smtClean="0"/>
              <a:t>Sanal sabit diskler için artırımlı yedekleme özelliği mevcuttur ve bu da yedeklemeyi hızlandırırken kolaylaştırmakta ve hem ağ bant genişliğini hem de disk alanını artırmaktadır.</a:t>
            </a:r>
          </a:p>
          <a:p>
            <a:r>
              <a:rPr lang="tr-TR" b="1" dirty="0" smtClean="0"/>
              <a:t>Hyper-V </a:t>
            </a:r>
            <a:r>
              <a:rPr lang="tr-TR" b="1" dirty="0" err="1" smtClean="0"/>
              <a:t>Replica</a:t>
            </a:r>
            <a:r>
              <a:rPr lang="tr-TR" b="1" dirty="0" smtClean="0"/>
              <a:t> özelliği, işletme sürekliliği ve hataların giderilmesi için asenkron bir şekilde sanal makineleri farklı alanlara kopyalar.</a:t>
            </a:r>
          </a:p>
          <a:p>
            <a:r>
              <a:rPr lang="tr-TR" b="1" dirty="0" smtClean="0"/>
              <a:t>Plansız aksama sürelerine dayanıklılığı arttırın. Windows Server 2012 SMB şeffaf yük devretme, </a:t>
            </a:r>
            <a:r>
              <a:rPr lang="tr-TR" b="1" dirty="0" err="1" smtClean="0"/>
              <a:t>Reliable</a:t>
            </a:r>
            <a:r>
              <a:rPr lang="tr-TR" b="1" dirty="0" smtClean="0"/>
              <a:t> </a:t>
            </a:r>
            <a:r>
              <a:rPr lang="tr-TR" b="1" dirty="0" err="1" smtClean="0"/>
              <a:t>Crash</a:t>
            </a:r>
            <a:r>
              <a:rPr lang="tr-TR" b="1" dirty="0" smtClean="0"/>
              <a:t> </a:t>
            </a:r>
            <a:r>
              <a:rPr lang="tr-TR" b="1" dirty="0" err="1" smtClean="0"/>
              <a:t>Recovery</a:t>
            </a:r>
            <a:r>
              <a:rPr lang="tr-TR" b="1" dirty="0" smtClean="0"/>
              <a:t> ve NIC </a:t>
            </a:r>
            <a:r>
              <a:rPr lang="tr-TR" b="1" dirty="0" err="1" smtClean="0"/>
              <a:t>Teaming</a:t>
            </a:r>
            <a:r>
              <a:rPr lang="tr-TR" b="1" dirty="0" smtClean="0"/>
              <a:t> dahil olmak üzere sahip olduğu birçok özellik ile birçok plansız senaryo karşısında koruma sağlar.</a:t>
            </a:r>
          </a:p>
        </p:txBody>
      </p:sp>
    </p:spTree>
    <p:extLst>
      <p:ext uri="{BB962C8B-B14F-4D97-AF65-F5344CB8AC3E}">
        <p14:creationId xmlns:p14="http://schemas.microsoft.com/office/powerpoint/2010/main" val="3587853035"/>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73657" y="411774"/>
            <a:ext cx="9404723" cy="1400530"/>
          </a:xfrm>
        </p:spPr>
        <p:txBody>
          <a:bodyPr/>
          <a:lstStyle/>
          <a:p>
            <a:endParaRPr lang="tr-TR"/>
          </a:p>
        </p:txBody>
      </p:sp>
      <p:sp>
        <p:nvSpPr>
          <p:cNvPr id="3" name="İçerik Yer Tutucusu 2"/>
          <p:cNvSpPr>
            <a:spLocks noGrp="1"/>
          </p:cNvSpPr>
          <p:nvPr>
            <p:ph idx="1"/>
          </p:nvPr>
        </p:nvSpPr>
        <p:spPr>
          <a:xfrm>
            <a:off x="973657" y="1812304"/>
            <a:ext cx="8946541" cy="4195481"/>
          </a:xfrm>
        </p:spPr>
        <p:txBody>
          <a:bodyPr>
            <a:normAutofit/>
          </a:bodyPr>
          <a:lstStyle/>
          <a:p>
            <a:r>
              <a:rPr lang="tr-TR" b="1" dirty="0" smtClean="0">
                <a:solidFill>
                  <a:srgbClr val="FF0000"/>
                </a:solidFill>
              </a:rPr>
              <a:t>Sürümler</a:t>
            </a:r>
          </a:p>
          <a:p>
            <a:r>
              <a:rPr lang="tr-TR" b="1" dirty="0" smtClean="0"/>
              <a:t>Hyper-V, </a:t>
            </a:r>
            <a:r>
              <a:rPr lang="tr-TR" b="1" dirty="0" smtClean="0">
                <a:hlinkClick r:id="rId2" tooltip="Windows Server 2008 R2"/>
              </a:rPr>
              <a:t>Windows Server 2008 R2</a:t>
            </a:r>
            <a:r>
              <a:rPr lang="tr-TR" b="1" dirty="0" smtClean="0"/>
              <a:t>'nin bir parçası olarak ve Microsoft Hyper-V Server 2008 R2 adlı bir bağımsız ürün olarak; oldukça farklı iki sürümde bulunuyor.</a:t>
            </a:r>
          </a:p>
          <a:p>
            <a:r>
              <a:rPr lang="tr-TR" b="1" dirty="0" smtClean="0"/>
              <a:t>Hyper-V'nin bağımsız sürümü ücretsizdir ve 1 Ekim 2008'de yayınlanmıştır. "Sunucu Barındıran Kişi" ya da "</a:t>
            </a:r>
            <a:r>
              <a:rPr lang="tr-TR" b="1" dirty="0" err="1" smtClean="0"/>
              <a:t>Ebeveyn"in</a:t>
            </a:r>
            <a:r>
              <a:rPr lang="tr-TR" b="1" dirty="0" smtClean="0"/>
              <a:t>, işletim sistemi fiziksel donanım ve yazılım yapılandırmasını kabuk komutları kullanılarak nerede yapıldığı, ücretsiz 64 bit Hyper-V "</a:t>
            </a:r>
            <a:r>
              <a:rPr lang="tr-TR" b="1" dirty="0" err="1" smtClean="0"/>
              <a:t>Core</a:t>
            </a:r>
            <a:r>
              <a:rPr lang="tr-TR" b="1" dirty="0" smtClean="0"/>
              <a:t>" sürümü, komut satırı </a:t>
            </a:r>
            <a:r>
              <a:rPr lang="tr-TR" b="1" dirty="0" err="1" smtClean="0"/>
              <a:t>arayüzüne</a:t>
            </a:r>
            <a:r>
              <a:rPr lang="tr-TR" b="1" dirty="0" smtClean="0"/>
              <a:t> (CLI) göre sınırlıdır.</a:t>
            </a:r>
          </a:p>
        </p:txBody>
      </p:sp>
    </p:spTree>
    <p:extLst>
      <p:ext uri="{BB962C8B-B14F-4D97-AF65-F5344CB8AC3E}">
        <p14:creationId xmlns:p14="http://schemas.microsoft.com/office/powerpoint/2010/main" val="189127853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52614" y="245660"/>
            <a:ext cx="10077507" cy="1450757"/>
          </a:xfrm>
        </p:spPr>
        <p:txBody>
          <a:bodyPr/>
          <a:lstStyle/>
          <a:p>
            <a:r>
              <a:rPr lang="tr-TR" sz="4000" dirty="0">
                <a:solidFill>
                  <a:srgbClr val="FF0000"/>
                </a:solidFill>
              </a:rPr>
              <a:t>SANALLAŞTIRMA NEDİR</a:t>
            </a:r>
            <a:r>
              <a:rPr lang="tr-TR" sz="4000" dirty="0" smtClean="0">
                <a:solidFill>
                  <a:srgbClr val="FF0000"/>
                </a:solidFill>
              </a:rPr>
              <a:t>?</a:t>
            </a:r>
            <a:endParaRPr lang="tr-TR" sz="4000" dirty="0">
              <a:solidFill>
                <a:srgbClr val="FF0000"/>
              </a:solidFill>
            </a:endParaRPr>
          </a:p>
        </p:txBody>
      </p:sp>
      <p:sp>
        <p:nvSpPr>
          <p:cNvPr id="3" name="İçerik Yer Tutucusu 2"/>
          <p:cNvSpPr>
            <a:spLocks noGrp="1"/>
          </p:cNvSpPr>
          <p:nvPr>
            <p:ph idx="1"/>
          </p:nvPr>
        </p:nvSpPr>
        <p:spPr>
          <a:xfrm>
            <a:off x="952614" y="1450757"/>
            <a:ext cx="10515600" cy="4351338"/>
          </a:xfrm>
        </p:spPr>
        <p:txBody>
          <a:bodyPr>
            <a:normAutofit/>
          </a:bodyPr>
          <a:lstStyle/>
          <a:p>
            <a:pPr lvl="0"/>
            <a:r>
              <a:rPr lang="tr-TR" b="1" dirty="0">
                <a:solidFill>
                  <a:schemeClr val="tx1"/>
                </a:solidFill>
              </a:rPr>
              <a:t>Günümüzde bilgisayarların hardware denen cpu,ram,hard disk gibi fiziksel kaynaklar açısından çok gelişmiş olması bir </a:t>
            </a:r>
            <a:r>
              <a:rPr lang="tr-TR" b="1" dirty="0" smtClean="0">
                <a:solidFill>
                  <a:schemeClr val="tx1"/>
                </a:solidFill>
              </a:rPr>
              <a:t>fiziksel </a:t>
            </a:r>
            <a:r>
              <a:rPr lang="tr-TR" b="1" dirty="0">
                <a:solidFill>
                  <a:schemeClr val="tx1"/>
                </a:solidFill>
              </a:rPr>
              <a:t>bilgisayar içerisine birden fazla bilgisayar kurmaya yarayan virtualization programlarının çıkmasına yol açmıştır</a:t>
            </a:r>
            <a:r>
              <a:rPr lang="tr-TR" b="1" dirty="0" smtClean="0">
                <a:solidFill>
                  <a:schemeClr val="tx1"/>
                </a:solidFill>
              </a:rPr>
              <a:t>. Böylece ram, CPU </a:t>
            </a:r>
            <a:r>
              <a:rPr lang="tr-TR" b="1" dirty="0">
                <a:solidFill>
                  <a:schemeClr val="tx1"/>
                </a:solidFill>
              </a:rPr>
              <a:t>ve hard disk gibi kaynakları çok fazla olan bir bilgisayara (sunucuya) virtualization programı kullanarak çok sayıda bilgisayar kurabilirsiniz. Bu kurulan bilgisayarlar fiziksel sunucunun kaynaklarını paylaşırlar</a:t>
            </a:r>
            <a:r>
              <a:rPr lang="tr-TR" b="1" dirty="0" smtClean="0">
                <a:solidFill>
                  <a:schemeClr val="tx1"/>
                </a:solidFill>
              </a:rPr>
              <a:t>. Örnek </a:t>
            </a:r>
            <a:r>
              <a:rPr lang="tr-TR" b="1" dirty="0">
                <a:solidFill>
                  <a:schemeClr val="tx1"/>
                </a:solidFill>
              </a:rPr>
              <a:t>olarak 10 GB ram kapasitesine sahip bir sunucu içerisine her biri 1 GB ram kullanan 10 bilgisayar kurulabilir</a:t>
            </a:r>
            <a:r>
              <a:rPr lang="tr-TR" b="1" dirty="0" smtClean="0">
                <a:solidFill>
                  <a:schemeClr val="tx1"/>
                </a:solidFill>
              </a:rPr>
              <a:t>. Bu </a:t>
            </a:r>
            <a:r>
              <a:rPr lang="tr-TR" b="1" dirty="0">
                <a:solidFill>
                  <a:schemeClr val="tx1"/>
                </a:solidFill>
              </a:rPr>
              <a:t>kurulan bilgisayarlar gerçekte fiziksel bir görünüme sahip olmadıkları için sanal bilgisayar olarak adlandırılırlar</a:t>
            </a:r>
            <a:r>
              <a:rPr lang="tr-TR" b="1" dirty="0" smtClean="0">
                <a:solidFill>
                  <a:schemeClr val="tx1"/>
                </a:solidFill>
              </a:rPr>
              <a:t>. Kapasiteleri </a:t>
            </a:r>
            <a:r>
              <a:rPr lang="tr-TR" b="1" dirty="0">
                <a:solidFill>
                  <a:schemeClr val="tx1"/>
                </a:solidFill>
              </a:rPr>
              <a:t>dahilinde gerçek bilgisayardan işlev açısından farkları yoktur</a:t>
            </a:r>
            <a:r>
              <a:rPr lang="tr-TR" b="1" dirty="0" smtClean="0">
                <a:solidFill>
                  <a:schemeClr val="tx1"/>
                </a:solidFill>
              </a:rPr>
              <a:t>. Her </a:t>
            </a:r>
            <a:r>
              <a:rPr lang="tr-TR" b="1" dirty="0">
                <a:solidFill>
                  <a:schemeClr val="tx1"/>
                </a:solidFill>
              </a:rPr>
              <a:t>birine işletim sistemi yükleyebilir</a:t>
            </a:r>
            <a:r>
              <a:rPr lang="tr-TR" b="1" dirty="0" smtClean="0">
                <a:solidFill>
                  <a:schemeClr val="tx1"/>
                </a:solidFill>
              </a:rPr>
              <a:t>, bağımsız </a:t>
            </a:r>
            <a:r>
              <a:rPr lang="tr-TR" b="1" dirty="0">
                <a:solidFill>
                  <a:schemeClr val="tx1"/>
                </a:solidFill>
              </a:rPr>
              <a:t>olarak açıp kapatabilir ve değişik programlar çalıştırabilirsiniz.</a:t>
            </a:r>
          </a:p>
          <a:p>
            <a:endParaRPr lang="tr-TR" dirty="0"/>
          </a:p>
        </p:txBody>
      </p:sp>
    </p:spTree>
    <p:extLst>
      <p:ext uri="{BB962C8B-B14F-4D97-AF65-F5344CB8AC3E}">
        <p14:creationId xmlns:p14="http://schemas.microsoft.com/office/powerpoint/2010/main" val="83362269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47633" y="324181"/>
            <a:ext cx="10515600" cy="1325563"/>
          </a:xfrm>
        </p:spPr>
        <p:txBody>
          <a:bodyPr/>
          <a:lstStyle/>
          <a:p>
            <a:r>
              <a:rPr lang="tr-TR" sz="4000" dirty="0" smtClean="0">
                <a:solidFill>
                  <a:srgbClr val="FF0000"/>
                </a:solidFill>
              </a:rPr>
              <a:t>SANALLAŞTIRMA FAYDALARI</a:t>
            </a:r>
            <a:endParaRPr lang="tr-TR" sz="4000" dirty="0">
              <a:solidFill>
                <a:srgbClr val="FF0000"/>
              </a:solidFill>
            </a:endParaRPr>
          </a:p>
        </p:txBody>
      </p:sp>
      <p:sp>
        <p:nvSpPr>
          <p:cNvPr id="3" name="İçerik Yer Tutucusu 2"/>
          <p:cNvSpPr>
            <a:spLocks noGrp="1"/>
          </p:cNvSpPr>
          <p:nvPr>
            <p:ph idx="1"/>
          </p:nvPr>
        </p:nvSpPr>
        <p:spPr>
          <a:xfrm>
            <a:off x="1247633" y="1526914"/>
            <a:ext cx="8534400" cy="3615267"/>
          </a:xfrm>
        </p:spPr>
        <p:txBody>
          <a:bodyPr>
            <a:normAutofit fontScale="62500" lnSpcReduction="20000"/>
          </a:bodyPr>
          <a:lstStyle/>
          <a:p>
            <a:pPr lvl="0"/>
            <a:r>
              <a:rPr lang="tr-TR" sz="3100" b="1" dirty="0" smtClean="0"/>
              <a:t>Sanallaştırma teknolojisi son yıllarda bilişim teknolojileri dünyasında oldukça yaygın bir şekilde kullanılmaktadır. Özellikle maliyetleri düşürmeyi sağlayan ve fiziksel sistemlere oranla çok daha kolay bir şekilde yönetilebilen mantıksal sistemler, işletmeleri cezbediyor. Sanallaştırma sayesinde, kısıtlı bir yüzde ile çalıştırılan yüzlerce fiziksel sunucuyu sanallaştırıp yalnızca birkaç fiziksel sunucu üzerinde çalıştırarak bu sunuculardan en yüksek verimi alabilen firmalar, başta insan kaynağı ve enerji tüketimi olmak üzere çeşitli konularda tasarruf olanağına sahip oluyorlar. Örnek vermek gerekirse; sanallaştırma konusunda kendi çözümlerini de üreten yazılım devi Microsoft, Türkiye'deki 477 olan fiziksel sunucu sayısını bu teknoloji sayesinde 20'ye düşürmüştür. Ayrıca 19TB'lık depolama alanı gereksinimi, sanallaştırmanın kullanımı ile 8TB'a düşmüştür.</a:t>
            </a:r>
          </a:p>
          <a:p>
            <a:endParaRPr lang="tr-TR" dirty="0"/>
          </a:p>
        </p:txBody>
      </p:sp>
    </p:spTree>
    <p:extLst>
      <p:ext uri="{BB962C8B-B14F-4D97-AF65-F5344CB8AC3E}">
        <p14:creationId xmlns:p14="http://schemas.microsoft.com/office/powerpoint/2010/main" val="48125332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16225" y="532767"/>
            <a:ext cx="8534400" cy="1507067"/>
          </a:xfrm>
        </p:spPr>
        <p:txBody>
          <a:bodyPr/>
          <a:lstStyle/>
          <a:p>
            <a:r>
              <a:rPr lang="tr-TR" sz="4000" dirty="0" smtClean="0">
                <a:solidFill>
                  <a:srgbClr val="FF0000"/>
                </a:solidFill>
              </a:rPr>
              <a:t>SANALLAŞTIRMA FAYDALARI</a:t>
            </a:r>
            <a:endParaRPr lang="tr-TR" sz="4000" dirty="0">
              <a:solidFill>
                <a:srgbClr val="FF0000"/>
              </a:solidFill>
            </a:endParaRPr>
          </a:p>
        </p:txBody>
      </p:sp>
      <p:sp>
        <p:nvSpPr>
          <p:cNvPr id="3" name="İçerik Yer Tutucusu 2"/>
          <p:cNvSpPr>
            <a:spLocks noGrp="1"/>
          </p:cNvSpPr>
          <p:nvPr>
            <p:ph idx="1"/>
          </p:nvPr>
        </p:nvSpPr>
        <p:spPr>
          <a:xfrm>
            <a:off x="916225" y="1534868"/>
            <a:ext cx="8534400" cy="4292727"/>
          </a:xfrm>
        </p:spPr>
        <p:txBody>
          <a:bodyPr>
            <a:normAutofit fontScale="40000" lnSpcReduction="20000"/>
          </a:bodyPr>
          <a:lstStyle/>
          <a:p>
            <a:pPr lvl="0">
              <a:buSzPct val="45000"/>
              <a:buFont typeface="StarSymbol"/>
              <a:buChar char="●"/>
            </a:pPr>
            <a:r>
              <a:rPr lang="tr-TR" sz="4200" b="1" dirty="0" smtClean="0"/>
              <a:t>Fiziksel kısıtlamaların ortadan kalkması</a:t>
            </a:r>
          </a:p>
          <a:p>
            <a:pPr lvl="0">
              <a:buSzPct val="45000"/>
              <a:buFont typeface="StarSymbol"/>
              <a:buChar char="●"/>
            </a:pPr>
            <a:r>
              <a:rPr lang="tr-TR" sz="4200" b="1" dirty="0" smtClean="0"/>
              <a:t>Tek bir merkezden pek çok sunucunun yönetilebilmesi sayesinde yönetimsel yükün minimuma indirilmesi</a:t>
            </a:r>
          </a:p>
          <a:p>
            <a:pPr lvl="0">
              <a:buSzPct val="45000"/>
              <a:buFont typeface="StarSymbol"/>
              <a:buChar char="●"/>
            </a:pPr>
            <a:r>
              <a:rPr lang="tr-TR" sz="4200" b="1" dirty="0" smtClean="0"/>
              <a:t>Alt yapı maliyetlerinin büyük oranla aşağı çekilmesi</a:t>
            </a:r>
          </a:p>
          <a:p>
            <a:pPr lvl="0">
              <a:buSzPct val="45000"/>
              <a:buFont typeface="StarSymbol"/>
              <a:buChar char="●"/>
            </a:pPr>
            <a:r>
              <a:rPr lang="tr-TR" sz="4200" b="1" dirty="0" smtClean="0"/>
              <a:t>Yeni sunucuların kullanıma sokulması işleminin fiziksel sunuculara oranlar oldukça kısa sürmesi</a:t>
            </a:r>
          </a:p>
          <a:p>
            <a:pPr lvl="0">
              <a:buSzPct val="45000"/>
              <a:buFont typeface="StarSymbol"/>
              <a:buChar char="●"/>
            </a:pPr>
            <a:r>
              <a:rPr lang="tr-TR" sz="4200" b="1" dirty="0" smtClean="0"/>
              <a:t>Aynı makine üzerinde hem Windows hem de Linux tabanlı işletim sistemlerini çalıştırabilme</a:t>
            </a:r>
          </a:p>
          <a:p>
            <a:pPr lvl="0">
              <a:buSzPct val="45000"/>
              <a:buFont typeface="StarSymbol"/>
              <a:buChar char="●"/>
            </a:pPr>
            <a:r>
              <a:rPr lang="tr-TR" sz="4200" b="1" dirty="0" smtClean="0"/>
              <a:t>Halihazırda bu gözde teknolojinin özellikle Sunucu Sanallaştırma konusunda hem kurumsal hem de kişisel kullanıma uygun çeşitli varyasyonları bulunmaktadır. Sunucu sanallaştırma teknolojileri alanında Microsoft, </a:t>
            </a:r>
            <a:r>
              <a:rPr lang="tr-TR" sz="4200" b="1" dirty="0" err="1" smtClean="0"/>
              <a:t>WMware</a:t>
            </a:r>
            <a:r>
              <a:rPr lang="tr-TR" sz="4200" b="1" dirty="0" smtClean="0"/>
              <a:t> ve </a:t>
            </a:r>
            <a:r>
              <a:rPr lang="tr-TR" sz="4200" b="1" dirty="0" err="1" smtClean="0"/>
              <a:t>Citrix</a:t>
            </a:r>
            <a:r>
              <a:rPr lang="tr-TR" sz="4200" b="1" dirty="0" smtClean="0"/>
              <a:t> gibi firmalar sundukları çözümler ile diğer firmalardan bir adım öne çıkıyorlar. Bu firmaların geliştirdiği ürünler farklı hedef kitleleri, teknolojiler ve verimliliğe sahip olmalarına rağmen temelde sanallaştırma ortak paydasında buluşuyorlar.</a:t>
            </a:r>
          </a:p>
          <a:p>
            <a:endParaRPr lang="tr-TR" dirty="0"/>
          </a:p>
        </p:txBody>
      </p:sp>
    </p:spTree>
    <p:extLst>
      <p:ext uri="{BB962C8B-B14F-4D97-AF65-F5344CB8AC3E}">
        <p14:creationId xmlns:p14="http://schemas.microsoft.com/office/powerpoint/2010/main" val="64610502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Resim Yer Tutucusu 1"/>
          <p:cNvPicPr>
            <a:picLocks noGrp="1" noChangeAspect="1"/>
          </p:cNvPicPr>
          <p:nvPr>
            <p:ph idx="1"/>
          </p:nvPr>
        </p:nvPicPr>
        <p:blipFill>
          <a:blip r:embed="rId2">
            <a:lum bright="-50000"/>
            <a:alphaModFix/>
          </a:blip>
          <a:stretch>
            <a:fillRect/>
          </a:stretch>
        </p:blipFill>
        <p:spPr>
          <a:xfrm>
            <a:off x="3139820" y="1853248"/>
            <a:ext cx="5474637" cy="4195762"/>
          </a:xfrm>
        </p:spPr>
      </p:pic>
    </p:spTree>
    <p:extLst>
      <p:ext uri="{BB962C8B-B14F-4D97-AF65-F5344CB8AC3E}">
        <p14:creationId xmlns:p14="http://schemas.microsoft.com/office/powerpoint/2010/main" val="42791670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75201" y="452718"/>
            <a:ext cx="9404723" cy="1400530"/>
          </a:xfrm>
        </p:spPr>
        <p:txBody>
          <a:bodyPr>
            <a:normAutofit/>
          </a:bodyPr>
          <a:lstStyle/>
          <a:p>
            <a:r>
              <a:rPr lang="tr-TR" sz="4000" dirty="0" smtClean="0">
                <a:solidFill>
                  <a:srgbClr val="FF0000"/>
                </a:solidFill>
              </a:rPr>
              <a:t>SANAL MAKİNE(VİRTUAL MACHİNE) NEDİR?</a:t>
            </a:r>
            <a:endParaRPr lang="tr-TR" sz="4000" dirty="0">
              <a:solidFill>
                <a:srgbClr val="FF0000"/>
              </a:solidFill>
            </a:endParaRPr>
          </a:p>
        </p:txBody>
      </p:sp>
      <p:sp>
        <p:nvSpPr>
          <p:cNvPr id="3" name="İçerik Yer Tutucusu 2"/>
          <p:cNvSpPr>
            <a:spLocks noGrp="1"/>
          </p:cNvSpPr>
          <p:nvPr>
            <p:ph idx="1"/>
          </p:nvPr>
        </p:nvSpPr>
        <p:spPr>
          <a:xfrm>
            <a:off x="875201" y="1853248"/>
            <a:ext cx="8946541" cy="4195481"/>
          </a:xfrm>
        </p:spPr>
        <p:txBody>
          <a:bodyPr/>
          <a:lstStyle/>
          <a:p>
            <a:pPr lvl="0">
              <a:buSzPct val="45000"/>
              <a:buFont typeface="StarSymbol"/>
              <a:buChar char="●"/>
            </a:pPr>
            <a:r>
              <a:rPr lang="tr-TR" sz="2400" b="1" dirty="0" smtClean="0"/>
              <a:t>Sanallaştırmayla birlikte en sık kullanılan kavramlardan biri de Sanal </a:t>
            </a:r>
            <a:r>
              <a:rPr lang="tr-TR" sz="2400" b="1" dirty="0" err="1" smtClean="0"/>
              <a:t>Makine’dir.Sanal</a:t>
            </a:r>
            <a:r>
              <a:rPr lang="tr-TR" sz="2400" b="1" dirty="0" smtClean="0"/>
              <a:t> Makine özetle yazılımsal bir </a:t>
            </a:r>
            <a:r>
              <a:rPr lang="tr-TR" sz="2400" b="1" dirty="0" err="1" smtClean="0"/>
              <a:t>bilgisayardır.Bunu</a:t>
            </a:r>
            <a:r>
              <a:rPr lang="tr-TR" sz="2400" b="1" dirty="0" smtClean="0"/>
              <a:t> bilgisayarınızda çalışan başka bir bilgisayar olarak düşünebilirsiniz ama donanımı sanal olan bir bilgisayar.</a:t>
            </a:r>
          </a:p>
          <a:p>
            <a:pPr lvl="0">
              <a:buSzPct val="45000"/>
              <a:buFont typeface="StarSymbol"/>
              <a:buChar char="●"/>
            </a:pPr>
            <a:endParaRPr lang="tr-TR" dirty="0" smtClean="0"/>
          </a:p>
          <a:p>
            <a:endParaRPr lang="tr-TR" dirty="0"/>
          </a:p>
        </p:txBody>
      </p:sp>
      <p:pic>
        <p:nvPicPr>
          <p:cNvPr id="4" name="Resim 3"/>
          <p:cNvPicPr>
            <a:picLocks noChangeAspect="1"/>
          </p:cNvPicPr>
          <p:nvPr/>
        </p:nvPicPr>
        <p:blipFill>
          <a:blip r:embed="rId2">
            <a:lum bright="-50000"/>
            <a:alphaModFix/>
          </a:blip>
          <a:srcRect/>
          <a:stretch>
            <a:fillRect/>
          </a:stretch>
        </p:blipFill>
        <p:spPr>
          <a:xfrm>
            <a:off x="1964473" y="3739485"/>
            <a:ext cx="6767995" cy="2850107"/>
          </a:xfrm>
          <a:prstGeom prst="rect">
            <a:avLst/>
          </a:prstGeom>
          <a:noFill/>
          <a:ln cap="flat">
            <a:noFill/>
          </a:ln>
        </p:spPr>
      </p:pic>
    </p:spTree>
    <p:extLst>
      <p:ext uri="{BB962C8B-B14F-4D97-AF65-F5344CB8AC3E}">
        <p14:creationId xmlns:p14="http://schemas.microsoft.com/office/powerpoint/2010/main" val="132206931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00952" y="439070"/>
            <a:ext cx="9404723" cy="1400530"/>
          </a:xfrm>
        </p:spPr>
        <p:txBody>
          <a:bodyPr>
            <a:normAutofit/>
          </a:bodyPr>
          <a:lstStyle/>
          <a:p>
            <a:r>
              <a:rPr lang="tr-TR" sz="4000" dirty="0" smtClean="0">
                <a:solidFill>
                  <a:srgbClr val="FF0000"/>
                </a:solidFill>
              </a:rPr>
              <a:t>SANALLAŞTIRMA TEKNOLOJİSİNİN TÜRLERİ</a:t>
            </a:r>
            <a:endParaRPr lang="tr-TR" sz="4000" dirty="0">
              <a:solidFill>
                <a:srgbClr val="FF0000"/>
              </a:solidFill>
            </a:endParaRPr>
          </a:p>
        </p:txBody>
      </p:sp>
      <p:sp>
        <p:nvSpPr>
          <p:cNvPr id="3" name="İçerik Yer Tutucusu 2"/>
          <p:cNvSpPr>
            <a:spLocks noGrp="1"/>
          </p:cNvSpPr>
          <p:nvPr>
            <p:ph idx="1"/>
          </p:nvPr>
        </p:nvSpPr>
        <p:spPr>
          <a:xfrm>
            <a:off x="1000952" y="2039270"/>
            <a:ext cx="8946541" cy="4195481"/>
          </a:xfrm>
        </p:spPr>
        <p:txBody>
          <a:bodyPr>
            <a:normAutofit fontScale="32500" lnSpcReduction="20000"/>
          </a:bodyPr>
          <a:lstStyle/>
          <a:p>
            <a:pPr lvl="0">
              <a:buSzPct val="45000"/>
              <a:buFont typeface="StarSymbol"/>
              <a:buChar char="●"/>
            </a:pPr>
            <a:r>
              <a:rPr lang="tr-TR" sz="4900" b="1" dirty="0" smtClean="0"/>
              <a:t>Sanallaştırma teknolojisinin yaygın olarak kullanılmakta olan çeşitli türleri vardır:</a:t>
            </a:r>
          </a:p>
          <a:p>
            <a:pPr lvl="0">
              <a:buSzPct val="45000"/>
              <a:buFont typeface="StarSymbol"/>
              <a:buChar char="●"/>
            </a:pPr>
            <a:r>
              <a:rPr lang="tr-TR" sz="4900" b="1" dirty="0" smtClean="0">
                <a:solidFill>
                  <a:srgbClr val="FF0000"/>
                </a:solidFill>
              </a:rPr>
              <a:t>Sunucu Sanallaştırması: </a:t>
            </a:r>
            <a:r>
              <a:rPr lang="tr-TR" sz="4900" b="1" dirty="0" smtClean="0"/>
              <a:t>Sanallaştırma deyince akla ilk gelen türdür ve çok sayıda sunucuyu tek bir fiziksel sunucuda çalışacak hale getirebilmenize olanak verir.</a:t>
            </a:r>
          </a:p>
          <a:p>
            <a:pPr lvl="0">
              <a:buSzPct val="45000"/>
              <a:buFont typeface="StarSymbol"/>
              <a:buChar char="●"/>
            </a:pPr>
            <a:r>
              <a:rPr lang="tr-TR" sz="4900" b="1" dirty="0" smtClean="0">
                <a:solidFill>
                  <a:srgbClr val="FF0000"/>
                </a:solidFill>
              </a:rPr>
              <a:t>Masaüstü Sanallaştırması: </a:t>
            </a:r>
            <a:r>
              <a:rPr lang="tr-TR" sz="4900" b="1" dirty="0" smtClean="0"/>
              <a:t>Masaüstü bilgisayarların sanallaştırılarak kullanıcıların uzaktan erişimine açılmasını sağlar.</a:t>
            </a:r>
          </a:p>
          <a:p>
            <a:pPr lvl="0">
              <a:buSzPct val="45000"/>
              <a:buFont typeface="StarSymbol"/>
              <a:buChar char="●"/>
            </a:pPr>
            <a:r>
              <a:rPr lang="tr-TR" sz="4900" b="1" dirty="0" smtClean="0">
                <a:solidFill>
                  <a:srgbClr val="FF0000"/>
                </a:solidFill>
              </a:rPr>
              <a:t>Uygulama Sanallaştırması: </a:t>
            </a:r>
            <a:r>
              <a:rPr lang="tr-TR" sz="4900" b="1" dirty="0" smtClean="0"/>
              <a:t>Bu sanallaştırma türü uygulamaların, istemcilere gerçek anlamda kurulmadan çalıştırılabilmesine olanak verir.</a:t>
            </a:r>
          </a:p>
          <a:p>
            <a:pPr lvl="0">
              <a:buSzPct val="45000"/>
              <a:buFont typeface="StarSymbol"/>
              <a:buChar char="●"/>
            </a:pPr>
            <a:r>
              <a:rPr lang="tr-TR" sz="4900" b="1" dirty="0" smtClean="0">
                <a:solidFill>
                  <a:srgbClr val="FF0000"/>
                </a:solidFill>
              </a:rPr>
              <a:t>Ağ Sanallaştırması: </a:t>
            </a:r>
            <a:r>
              <a:rPr lang="tr-TR" sz="4900" b="1" dirty="0" smtClean="0"/>
              <a:t>Bu tür, sistemlerin bağlanabildiği sanal ağlar oluşturulmasını sağlar ve bu sanal ağlara bağlı sistemler, tıpkı fiziksel bir ağa bağlanmışlar gibi haberleşebilirler.</a:t>
            </a:r>
          </a:p>
          <a:p>
            <a:pPr lvl="0">
              <a:buSzPct val="45000"/>
              <a:buFont typeface="StarSymbol"/>
              <a:buChar char="●"/>
            </a:pPr>
            <a:r>
              <a:rPr lang="tr-TR" sz="4900" b="1" dirty="0" smtClean="0">
                <a:solidFill>
                  <a:srgbClr val="FF0000"/>
                </a:solidFill>
              </a:rPr>
              <a:t>Oturum Sanallaştırması: </a:t>
            </a:r>
            <a:r>
              <a:rPr lang="tr-TR" sz="4900" b="1" dirty="0" smtClean="0"/>
              <a:t>Uzak ofis çalışanlarının ofislerindeki güvenli ağlara ya da veri merkezlerine VPN alt yapısına gerek olmadan bağlanabilmesini mümkün kılan sanallaştırma türüdür.</a:t>
            </a:r>
          </a:p>
          <a:p>
            <a:pPr lvl="0">
              <a:buSzPct val="45000"/>
              <a:buFont typeface="StarSymbol"/>
              <a:buChar char="●"/>
            </a:pPr>
            <a:r>
              <a:rPr lang="tr-TR" sz="4900" b="1" dirty="0" smtClean="0">
                <a:solidFill>
                  <a:srgbClr val="FF0000"/>
                </a:solidFill>
              </a:rPr>
              <a:t>Depolama Sistemleri Sanallaştırması: </a:t>
            </a:r>
            <a:r>
              <a:rPr lang="tr-TR" sz="4900" b="1" dirty="0" smtClean="0"/>
              <a:t>Verilerin sanal depolama sistemleri tarafından yönetilmesine olanak veren sanallaştırma türüdür.</a:t>
            </a:r>
          </a:p>
          <a:p>
            <a:endParaRPr lang="tr-TR" dirty="0"/>
          </a:p>
        </p:txBody>
      </p:sp>
    </p:spTree>
    <p:extLst>
      <p:ext uri="{BB962C8B-B14F-4D97-AF65-F5344CB8AC3E}">
        <p14:creationId xmlns:p14="http://schemas.microsoft.com/office/powerpoint/2010/main" val="329974841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87305" y="427764"/>
            <a:ext cx="9404723" cy="1400530"/>
          </a:xfrm>
        </p:spPr>
        <p:txBody>
          <a:bodyPr/>
          <a:lstStyle/>
          <a:p>
            <a:r>
              <a:rPr lang="tr-TR" sz="4000" b="1" dirty="0" smtClean="0">
                <a:solidFill>
                  <a:srgbClr val="FF0000"/>
                </a:solidFill>
              </a:rPr>
              <a:t>HYPER-V</a:t>
            </a:r>
            <a:endParaRPr lang="tr-TR" sz="4000" b="1" dirty="0">
              <a:solidFill>
                <a:srgbClr val="FF0000"/>
              </a:solidFill>
            </a:endParaRPr>
          </a:p>
        </p:txBody>
      </p:sp>
      <p:sp>
        <p:nvSpPr>
          <p:cNvPr id="3" name="İçerik Yer Tutucusu 2"/>
          <p:cNvSpPr>
            <a:spLocks noGrp="1"/>
          </p:cNvSpPr>
          <p:nvPr>
            <p:ph idx="1"/>
          </p:nvPr>
        </p:nvSpPr>
        <p:spPr>
          <a:xfrm>
            <a:off x="987305" y="1853248"/>
            <a:ext cx="8946541" cy="4195481"/>
          </a:xfrm>
        </p:spPr>
        <p:txBody>
          <a:bodyPr>
            <a:normAutofit lnSpcReduction="10000"/>
          </a:bodyPr>
          <a:lstStyle/>
          <a:p>
            <a:r>
              <a:rPr lang="tr-TR" b="1" dirty="0">
                <a:solidFill>
                  <a:schemeClr val="tx1">
                    <a:lumMod val="95000"/>
                    <a:lumOff val="5000"/>
                  </a:schemeClr>
                </a:solidFill>
              </a:rPr>
              <a:t>Hyper-V, Microsoft Hyper-V, </a:t>
            </a:r>
            <a:r>
              <a:rPr lang="tr-TR" b="1" dirty="0" err="1">
                <a:solidFill>
                  <a:schemeClr val="tx1">
                    <a:lumMod val="95000"/>
                    <a:lumOff val="5000"/>
                  </a:schemeClr>
                </a:solidFill>
              </a:rPr>
              <a:t>Viridian</a:t>
            </a:r>
            <a:r>
              <a:rPr lang="tr-TR" b="1" dirty="0">
                <a:solidFill>
                  <a:schemeClr val="tx1">
                    <a:lumMod val="95000"/>
                    <a:lumOff val="5000"/>
                  </a:schemeClr>
                </a:solidFill>
              </a:rPr>
              <a:t> kod adındaki ve önceleri Windows Sunucu Sanallaştırma olarak bilinen, x64 bilgisayarlar için </a:t>
            </a:r>
            <a:r>
              <a:rPr lang="tr-TR" b="1" dirty="0">
                <a:solidFill>
                  <a:schemeClr val="tx1">
                    <a:lumMod val="95000"/>
                    <a:lumOff val="5000"/>
                  </a:schemeClr>
                </a:solidFill>
                <a:hlinkClick r:id="rId2" tooltip="Hypervisor"/>
              </a:rPr>
              <a:t>hypervisor</a:t>
            </a:r>
            <a:r>
              <a:rPr lang="tr-TR" b="1" dirty="0">
                <a:solidFill>
                  <a:schemeClr val="tx1">
                    <a:lumMod val="95000"/>
                    <a:lumOff val="5000"/>
                  </a:schemeClr>
                </a:solidFill>
              </a:rPr>
              <a:t> tabanlı bir sanallaştırma sistemidir. Birden fazla sunucu rolünü tek bir fiziksel ana makinede çalışan ayrı sanal makineler olarak birleştirerek sunucu donanımı yatırımlarını iyileştirmek için bir araç sağlar. Hyper-V ayrıca, </a:t>
            </a:r>
            <a:r>
              <a:rPr lang="tr-TR" b="1" dirty="0">
                <a:solidFill>
                  <a:schemeClr val="tx1">
                    <a:lumMod val="95000"/>
                    <a:lumOff val="5000"/>
                  </a:schemeClr>
                </a:solidFill>
                <a:hlinkClick r:id="rId3" tooltip="Microsoft Windows"/>
              </a:rPr>
              <a:t>Windows</a:t>
            </a:r>
            <a:r>
              <a:rPr lang="tr-TR" b="1" dirty="0">
                <a:solidFill>
                  <a:schemeClr val="tx1">
                    <a:lumMod val="95000"/>
                    <a:lumOff val="5000"/>
                  </a:schemeClr>
                </a:solidFill>
              </a:rPr>
              <a:t> haricinde </a:t>
            </a:r>
            <a:r>
              <a:rPr lang="tr-TR" b="1" dirty="0">
                <a:solidFill>
                  <a:schemeClr val="tx1">
                    <a:lumMod val="95000"/>
                    <a:lumOff val="5000"/>
                  </a:schemeClr>
                </a:solidFill>
                <a:hlinkClick r:id="rId4" tooltip="Linux"/>
              </a:rPr>
              <a:t>Linux</a:t>
            </a:r>
            <a:r>
              <a:rPr lang="tr-TR" b="1" dirty="0">
                <a:solidFill>
                  <a:schemeClr val="tx1">
                    <a:lumMod val="95000"/>
                    <a:lumOff val="5000"/>
                  </a:schemeClr>
                </a:solidFill>
              </a:rPr>
              <a:t> gibi işletim sistemleri de dahil olmak üzere birden fazla işletim sistemini verimli bir şekilde tek bir sunucuda çalıştırmak ve 64-bit bilgi işlemin gücünden faydalanmak için de kullanılabilir</a:t>
            </a:r>
            <a:r>
              <a:rPr lang="tr-TR" b="1" dirty="0" smtClean="0">
                <a:solidFill>
                  <a:schemeClr val="tx1">
                    <a:lumMod val="95000"/>
                    <a:lumOff val="5000"/>
                  </a:schemeClr>
                </a:solidFill>
              </a:rPr>
              <a:t>. </a:t>
            </a:r>
            <a:r>
              <a:rPr lang="tr-TR" b="1" dirty="0" smtClean="0">
                <a:solidFill>
                  <a:schemeClr val="tx1">
                    <a:lumMod val="95000"/>
                    <a:lumOff val="5000"/>
                  </a:schemeClr>
                </a:solidFill>
                <a:hlinkClick r:id="rId5" tooltip="Windows Server 2008"/>
              </a:rPr>
              <a:t>Windows </a:t>
            </a:r>
            <a:r>
              <a:rPr lang="tr-TR" b="1" dirty="0">
                <a:solidFill>
                  <a:schemeClr val="tx1">
                    <a:lumMod val="95000"/>
                    <a:lumOff val="5000"/>
                  </a:schemeClr>
                </a:solidFill>
                <a:hlinkClick r:id="rId5" tooltip="Windows Server 2008"/>
              </a:rPr>
              <a:t>Server 2008</a:t>
            </a:r>
            <a:r>
              <a:rPr lang="tr-TR" b="1" dirty="0">
                <a:solidFill>
                  <a:schemeClr val="tx1">
                    <a:lumMod val="95000"/>
                    <a:lumOff val="5000"/>
                  </a:schemeClr>
                </a:solidFill>
              </a:rPr>
              <a:t>'in belirli x64 sürümleriyle birlikte Hyper-V'nin bir betası sevk edilmiş ve kesinleşmiş sürüm 26 Haziran 2008'de piyasaya çıkmıştır. Yeni çıkacak olan Windows Server </a:t>
            </a:r>
            <a:r>
              <a:rPr lang="tr-TR" b="1" dirty="0" smtClean="0">
                <a:solidFill>
                  <a:schemeClr val="tx1">
                    <a:lumMod val="95000"/>
                    <a:lumOff val="5000"/>
                  </a:schemeClr>
                </a:solidFill>
              </a:rPr>
              <a:t>2012 Hyper-V </a:t>
            </a:r>
            <a:r>
              <a:rPr lang="tr-TR" b="1" dirty="0">
                <a:solidFill>
                  <a:schemeClr val="tx1">
                    <a:lumMod val="95000"/>
                    <a:lumOff val="5000"/>
                  </a:schemeClr>
                </a:solidFill>
              </a:rPr>
              <a:t>ile de birden fazla işletim sisteminin paralel olarak aynı sunucu üzerinde çalıştırılmasını sağlamaktadır.</a:t>
            </a:r>
          </a:p>
        </p:txBody>
      </p:sp>
    </p:spTree>
    <p:extLst>
      <p:ext uri="{BB962C8B-B14F-4D97-AF65-F5344CB8AC3E}">
        <p14:creationId xmlns:p14="http://schemas.microsoft.com/office/powerpoint/2010/main" val="259535321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Resim Yer Tutucusu 1"/>
          <p:cNvPicPr>
            <a:picLocks noGrp="1" noChangeAspect="1"/>
          </p:cNvPicPr>
          <p:nvPr>
            <p:ph idx="1"/>
          </p:nvPr>
        </p:nvPicPr>
        <p:blipFill>
          <a:blip r:embed="rId2">
            <a:lum bright="-50000"/>
            <a:alphaModFix/>
          </a:blip>
          <a:stretch>
            <a:fillRect/>
          </a:stretch>
        </p:blipFill>
        <p:spPr>
          <a:xfrm>
            <a:off x="2666322" y="1853248"/>
            <a:ext cx="5630061" cy="3820058"/>
          </a:xfrm>
        </p:spPr>
      </p:pic>
    </p:spTree>
    <p:extLst>
      <p:ext uri="{BB962C8B-B14F-4D97-AF65-F5344CB8AC3E}">
        <p14:creationId xmlns:p14="http://schemas.microsoft.com/office/powerpoint/2010/main" val="3063720012"/>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57</TotalTime>
  <Words>1173</Words>
  <Application>Microsoft Office PowerPoint</Application>
  <PresentationFormat>Geniş ekran</PresentationFormat>
  <Paragraphs>62</Paragraphs>
  <Slides>16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16</vt:i4>
      </vt:variant>
    </vt:vector>
  </HeadingPairs>
  <TitlesOfParts>
    <vt:vector size="21" baseType="lpstr">
      <vt:lpstr>Arial</vt:lpstr>
      <vt:lpstr>Century Gothic</vt:lpstr>
      <vt:lpstr>StarSymbol</vt:lpstr>
      <vt:lpstr>Wingdings 3</vt:lpstr>
      <vt:lpstr>İyon</vt:lpstr>
      <vt:lpstr>PowerPoint Sunusu</vt:lpstr>
      <vt:lpstr>SANALLAŞTIRMA NEDİR?</vt:lpstr>
      <vt:lpstr>SANALLAŞTIRMA FAYDALARI</vt:lpstr>
      <vt:lpstr>SANALLAŞTIRMA FAYDALARI</vt:lpstr>
      <vt:lpstr>PowerPoint Sunusu</vt:lpstr>
      <vt:lpstr>SANAL MAKİNE(VİRTUAL MACHİNE) NEDİR?</vt:lpstr>
      <vt:lpstr>SANALLAŞTIRMA TEKNOLOJİSİNİN TÜRLERİ</vt:lpstr>
      <vt:lpstr>HYPER-V</vt:lpstr>
      <vt:lpstr>PowerPoint Sunusu</vt:lpstr>
      <vt:lpstr>Windows Server 2012'den Önce</vt:lpstr>
      <vt:lpstr>Windows Server 2008 R2 Hyper-V İyileştirmeleri </vt:lpstr>
      <vt:lpstr>Windows Server 2008 R2 Hyper-V'nin Faydaları</vt:lpstr>
      <vt:lpstr>Özellikleri </vt:lpstr>
      <vt:lpstr>PowerPoint Sunusu</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sumeyra</dc:creator>
  <cp:lastModifiedBy>sumeyra</cp:lastModifiedBy>
  <cp:revision>22</cp:revision>
  <dcterms:created xsi:type="dcterms:W3CDTF">2016-11-21T19:30:02Z</dcterms:created>
  <dcterms:modified xsi:type="dcterms:W3CDTF">2016-12-17T08:50:33Z</dcterms:modified>
</cp:coreProperties>
</file>