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327" r:id="rId3"/>
    <p:sldId id="257" r:id="rId4"/>
    <p:sldId id="259" r:id="rId5"/>
    <p:sldId id="260" r:id="rId6"/>
    <p:sldId id="264" r:id="rId7"/>
    <p:sldId id="261" r:id="rId8"/>
    <p:sldId id="262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65" r:id="rId24"/>
    <p:sldId id="266" r:id="rId25"/>
    <p:sldId id="267" r:id="rId26"/>
    <p:sldId id="268" r:id="rId27"/>
    <p:sldId id="269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4" r:id="rId37"/>
    <p:sldId id="305" r:id="rId38"/>
    <p:sldId id="306" r:id="rId39"/>
    <p:sldId id="307" r:id="rId40"/>
    <p:sldId id="308" r:id="rId41"/>
    <p:sldId id="309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6" r:id="rId5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0CBF-486D-4C68-84A0-33EDB1C9050F}" type="datetimeFigureOut">
              <a:rPr lang="tr-TR" smtClean="0"/>
              <a:t>15.12.2016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CAC4-09B5-4401-BF37-7D2205F2BBDA}" type="slidenum">
              <a:rPr lang="tr-TR" smtClean="0"/>
              <a:t>‹#›</a:t>
            </a:fld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0CBF-486D-4C68-84A0-33EDB1C9050F}" type="datetimeFigureOut">
              <a:rPr lang="tr-TR" smtClean="0"/>
              <a:t>15.12.2016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CAC4-09B5-4401-BF37-7D2205F2BBD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0CBF-486D-4C68-84A0-33EDB1C9050F}" type="datetimeFigureOut">
              <a:rPr lang="tr-TR" smtClean="0"/>
              <a:t>15.12.2016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CAC4-09B5-4401-BF37-7D2205F2BBD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0CBF-486D-4C68-84A0-33EDB1C9050F}" type="datetimeFigureOut">
              <a:rPr lang="tr-TR" smtClean="0"/>
              <a:t>15.12.2016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CAC4-09B5-4401-BF37-7D2205F2BBDA}" type="slidenum">
              <a:rPr lang="tr-TR" smtClean="0"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0CBF-486D-4C68-84A0-33EDB1C9050F}" type="datetimeFigureOut">
              <a:rPr lang="tr-TR" smtClean="0"/>
              <a:t>15.12.2016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CAC4-09B5-4401-BF37-7D2205F2BBD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0CBF-486D-4C68-84A0-33EDB1C9050F}" type="datetimeFigureOut">
              <a:rPr lang="tr-TR" smtClean="0"/>
              <a:t>15.12.2016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CAC4-09B5-4401-BF37-7D2205F2BBD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0CBF-486D-4C68-84A0-33EDB1C9050F}" type="datetimeFigureOut">
              <a:rPr lang="tr-TR" smtClean="0"/>
              <a:t>15.12.2016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CAC4-09B5-4401-BF37-7D2205F2BBD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0CBF-486D-4C68-84A0-33EDB1C9050F}" type="datetimeFigureOut">
              <a:rPr lang="tr-TR" smtClean="0"/>
              <a:t>15.12.2016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CAC4-09B5-4401-BF37-7D2205F2BBD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0CBF-486D-4C68-84A0-33EDB1C9050F}" type="datetimeFigureOut">
              <a:rPr lang="tr-TR" smtClean="0"/>
              <a:t>15.12.2016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CAC4-09B5-4401-BF37-7D2205F2BBD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0CBF-486D-4C68-84A0-33EDB1C9050F}" type="datetimeFigureOut">
              <a:rPr lang="tr-TR" smtClean="0"/>
              <a:t>15.12.2016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CAC4-09B5-4401-BF37-7D2205F2BBD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0CBF-486D-4C68-84A0-33EDB1C9050F}" type="datetimeFigureOut">
              <a:rPr lang="tr-TR" smtClean="0"/>
              <a:t>15.12.2016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CAC4-09B5-4401-BF37-7D2205F2BBD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BE10CBF-486D-4C68-84A0-33EDB1C9050F}" type="datetimeFigureOut">
              <a:rPr lang="tr-TR" smtClean="0"/>
              <a:t>15.12.2016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8EFCAC4-09B5-4401-BF37-7D2205F2BBDA}" type="slidenum">
              <a:rPr lang="tr-TR" smtClean="0"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r-TR" sz="66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/>
            </a:r>
            <a:br>
              <a:rPr lang="tr-TR" sz="6600" dirty="0" smtClean="0">
                <a:solidFill>
                  <a:srgbClr val="FFC000"/>
                </a:solidFill>
                <a:latin typeface="Arial Black" panose="020B0A04020102020204" pitchFamily="34" charset="0"/>
              </a:rPr>
            </a:br>
            <a:r>
              <a:rPr lang="tr-TR" sz="6600" dirty="0">
                <a:solidFill>
                  <a:srgbClr val="FFC000"/>
                </a:solidFill>
                <a:latin typeface="Arial Black" panose="020B0A04020102020204" pitchFamily="34" charset="0"/>
              </a:rPr>
              <a:t/>
            </a:r>
            <a:br>
              <a:rPr lang="tr-TR" sz="6600" dirty="0">
                <a:solidFill>
                  <a:srgbClr val="FFC000"/>
                </a:solidFill>
                <a:latin typeface="Arial Black" panose="020B0A04020102020204" pitchFamily="34" charset="0"/>
              </a:rPr>
            </a:br>
            <a:endParaRPr lang="tr-TR" sz="66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ctr">
              <a:buNone/>
            </a:pPr>
            <a:endParaRPr lang="tr-TR" dirty="0" smtClean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 smtClean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 smtClean="0"/>
          </a:p>
          <a:p>
            <a:pPr marL="0" indent="0" algn="ctr">
              <a:buNone/>
            </a:pPr>
            <a:r>
              <a:rPr lang="tr-TR" sz="40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KONU: GROUP POLİCY-ERİŞİM DENETİM LİSTELERİ (ACL)</a:t>
            </a:r>
          </a:p>
          <a:p>
            <a:pPr marL="0" indent="0" algn="ctr">
              <a:buNone/>
            </a:pPr>
            <a:r>
              <a:rPr lang="tr-TR" sz="40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2014123015-2014123034</a:t>
            </a:r>
            <a:endParaRPr lang="tr-TR" sz="4000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53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178" y="332656"/>
            <a:ext cx="8784976" cy="3888432"/>
          </a:xfrm>
        </p:spPr>
        <p:txBody>
          <a:bodyPr>
            <a:noAutofit/>
          </a:bodyPr>
          <a:lstStyle/>
          <a:p>
            <a:r>
              <a:rPr lang="tr-TR" sz="2400" b="1" dirty="0" err="1">
                <a:solidFill>
                  <a:srgbClr val="FFC000"/>
                </a:solidFill>
              </a:rPr>
              <a:t>Administrative</a:t>
            </a:r>
            <a:r>
              <a:rPr lang="tr-TR" sz="2400" b="1" dirty="0">
                <a:solidFill>
                  <a:srgbClr val="FFC000"/>
                </a:solidFill>
              </a:rPr>
              <a:t> Templates(yönetim şablonları</a:t>
            </a:r>
            <a:r>
              <a:rPr lang="tr-TR" sz="2400" b="1" dirty="0" smtClean="0">
                <a:solidFill>
                  <a:srgbClr val="FFC000"/>
                </a:solidFill>
              </a:rPr>
              <a:t>):</a:t>
            </a:r>
            <a:r>
              <a:rPr lang="tr-TR" sz="2400" dirty="0"/>
              <a:t> Kullanıcının masaüstü , görev çubuğu , start </a:t>
            </a:r>
            <a:r>
              <a:rPr lang="tr-TR" sz="2400" dirty="0" err="1"/>
              <a:t>menu</a:t>
            </a:r>
            <a:r>
              <a:rPr lang="tr-TR" sz="2400" dirty="0"/>
              <a:t> gibi görsel ayarları ile alt menülerde geçen  uygulamaların yapılandırılması için </a:t>
            </a:r>
            <a:r>
              <a:rPr lang="tr-TR" sz="2400" dirty="0" err="1"/>
              <a:t>kullanılır.Denetim</a:t>
            </a:r>
            <a:r>
              <a:rPr lang="tr-TR" sz="2400" dirty="0"/>
              <a:t> Masası seçenekleri ile Çevrimdışı Dosyalara ait ayarlar da bu yapılandırma ayarlarının içinde bulunur.</a:t>
            </a:r>
          </a:p>
          <a:p>
            <a:r>
              <a:rPr lang="tr-TR" sz="2400" dirty="0"/>
              <a:t> </a:t>
            </a:r>
            <a:r>
              <a:rPr lang="tr-TR" sz="2400" b="1" dirty="0">
                <a:solidFill>
                  <a:srgbClr val="FFC000"/>
                </a:solidFill>
              </a:rPr>
              <a:t>Windows </a:t>
            </a:r>
            <a:r>
              <a:rPr lang="tr-TR" sz="2400" b="1" dirty="0" err="1">
                <a:solidFill>
                  <a:srgbClr val="FFC000"/>
                </a:solidFill>
              </a:rPr>
              <a:t>Settings</a:t>
            </a:r>
            <a:r>
              <a:rPr lang="tr-TR" sz="2400" b="1" dirty="0">
                <a:solidFill>
                  <a:srgbClr val="FFC000"/>
                </a:solidFill>
              </a:rPr>
              <a:t> / Security(Windows ayarları/güvenlik</a:t>
            </a:r>
            <a:r>
              <a:rPr lang="tr-TR" sz="2400" b="1" dirty="0" smtClean="0">
                <a:solidFill>
                  <a:srgbClr val="FFC000"/>
                </a:solidFill>
              </a:rPr>
              <a:t>):</a:t>
            </a:r>
            <a:r>
              <a:rPr lang="tr-TR" sz="2400" dirty="0"/>
              <a:t> Client , Domain ve Network güvenlik ayarlarını </a:t>
            </a:r>
            <a:r>
              <a:rPr lang="tr-TR" sz="2400" dirty="0" err="1"/>
              <a:t>içerir.İzleme</a:t>
            </a:r>
            <a:r>
              <a:rPr lang="tr-TR" sz="2400" dirty="0"/>
              <a:t> ( </a:t>
            </a:r>
            <a:r>
              <a:rPr lang="tr-TR" sz="2400" dirty="0" err="1"/>
              <a:t>audit</a:t>
            </a:r>
            <a:r>
              <a:rPr lang="tr-TR" sz="2400" dirty="0"/>
              <a:t> ) işlemleri ( sisteme logon / </a:t>
            </a:r>
            <a:r>
              <a:rPr lang="tr-TR" sz="2400" dirty="0" err="1"/>
              <a:t>logoff</a:t>
            </a:r>
            <a:r>
              <a:rPr lang="tr-TR" sz="2400" dirty="0"/>
              <a:t> işlemleri , kullanıcıların paylaşımlı klasörlere erişimi ve buralardan dosya açıp program çalıştırmaları gibi ) bu yapılandırmanın içinde bulunur.</a:t>
            </a:r>
          </a:p>
          <a:p>
            <a:r>
              <a:rPr lang="tr-TR" sz="2400" dirty="0"/>
              <a:t> </a:t>
            </a:r>
            <a:r>
              <a:rPr lang="tr-TR" sz="2400" b="1" dirty="0">
                <a:solidFill>
                  <a:srgbClr val="FFC000"/>
                </a:solidFill>
              </a:rPr>
              <a:t>Software </a:t>
            </a:r>
            <a:r>
              <a:rPr lang="tr-TR" sz="2400" b="1" dirty="0" err="1">
                <a:solidFill>
                  <a:srgbClr val="FFC000"/>
                </a:solidFill>
              </a:rPr>
              <a:t>Settings</a:t>
            </a:r>
            <a:r>
              <a:rPr lang="tr-TR" sz="2400" b="1" dirty="0">
                <a:solidFill>
                  <a:srgbClr val="FFC000"/>
                </a:solidFill>
              </a:rPr>
              <a:t> / Software Installation (yazılım ayarları/yazılım yükleme</a:t>
            </a:r>
            <a:r>
              <a:rPr lang="tr-TR" sz="2400" b="1" dirty="0" smtClean="0">
                <a:solidFill>
                  <a:srgbClr val="FFC000"/>
                </a:solidFill>
              </a:rPr>
              <a:t>):</a:t>
            </a:r>
            <a:r>
              <a:rPr lang="tr-TR" sz="2400" dirty="0"/>
              <a:t> Client </a:t>
            </a:r>
            <a:r>
              <a:rPr lang="tr-TR" sz="2400" dirty="0" err="1"/>
              <a:t>lara</a:t>
            </a:r>
            <a:r>
              <a:rPr lang="tr-TR" sz="2400" dirty="0"/>
              <a:t> yazılımların yüklenmesi ve kaldırılması , yazılımların sürüm yükseltme ( </a:t>
            </a:r>
            <a:r>
              <a:rPr lang="tr-TR" sz="2400" dirty="0" err="1"/>
              <a:t>upgrade</a:t>
            </a:r>
            <a:r>
              <a:rPr lang="tr-TR" sz="2400" dirty="0"/>
              <a:t> ) işlemleri bu yapılandırma içinden yapılır.</a:t>
            </a:r>
          </a:p>
        </p:txBody>
      </p:sp>
    </p:spTree>
    <p:extLst>
      <p:ext uri="{BB962C8B-B14F-4D97-AF65-F5344CB8AC3E}">
        <p14:creationId xmlns:p14="http://schemas.microsoft.com/office/powerpoint/2010/main" val="196046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188640"/>
            <a:ext cx="8964488" cy="6889251"/>
          </a:xfrm>
        </p:spPr>
        <p:txBody>
          <a:bodyPr>
            <a:normAutofit/>
          </a:bodyPr>
          <a:lstStyle/>
          <a:p>
            <a:r>
              <a:rPr lang="tr-TR" sz="3800" dirty="0"/>
              <a:t> </a:t>
            </a:r>
            <a:r>
              <a:rPr lang="tr-TR" sz="2400" b="1" dirty="0">
                <a:solidFill>
                  <a:srgbClr val="FFC000"/>
                </a:solidFill>
              </a:rPr>
              <a:t>Windows </a:t>
            </a:r>
            <a:r>
              <a:rPr lang="tr-TR" sz="2400" b="1" dirty="0" err="1">
                <a:solidFill>
                  <a:srgbClr val="FFC000"/>
                </a:solidFill>
              </a:rPr>
              <a:t>Settings</a:t>
            </a:r>
            <a:r>
              <a:rPr lang="tr-TR" sz="2400" b="1" dirty="0">
                <a:solidFill>
                  <a:srgbClr val="FFC000"/>
                </a:solidFill>
              </a:rPr>
              <a:t> / </a:t>
            </a:r>
            <a:r>
              <a:rPr lang="tr-TR" sz="2400" b="1" dirty="0" err="1">
                <a:solidFill>
                  <a:srgbClr val="FFC000"/>
                </a:solidFill>
              </a:rPr>
              <a:t>Scripts</a:t>
            </a:r>
            <a:r>
              <a:rPr lang="tr-TR" sz="2400" b="1" dirty="0">
                <a:solidFill>
                  <a:srgbClr val="FFC000"/>
                </a:solidFill>
              </a:rPr>
              <a:t> (Windows ayarları/komutlar</a:t>
            </a:r>
            <a:r>
              <a:rPr lang="tr-TR" sz="2400" b="1" dirty="0" smtClean="0">
                <a:solidFill>
                  <a:srgbClr val="FFC000"/>
                </a:solidFill>
              </a:rPr>
              <a:t>):</a:t>
            </a:r>
            <a:r>
              <a:rPr lang="tr-TR" sz="2400" dirty="0"/>
              <a:t> Kullanıcıların oturum açma / oturum kapatma işlemleri sırasında çalıştırılacak </a:t>
            </a:r>
            <a:r>
              <a:rPr lang="tr-TR" sz="2400" dirty="0" err="1"/>
              <a:t>script</a:t>
            </a:r>
            <a:r>
              <a:rPr lang="tr-TR" sz="2400" dirty="0"/>
              <a:t> </a:t>
            </a:r>
            <a:r>
              <a:rPr lang="tr-TR" sz="2400" dirty="0" err="1"/>
              <a:t>leri</a:t>
            </a:r>
            <a:r>
              <a:rPr lang="tr-TR" sz="2400" dirty="0"/>
              <a:t> içerir.</a:t>
            </a:r>
          </a:p>
          <a:p>
            <a:r>
              <a:rPr lang="tr-TR" sz="2400" dirty="0"/>
              <a:t> </a:t>
            </a:r>
            <a:r>
              <a:rPr lang="tr-TR" sz="2400" b="1" dirty="0">
                <a:solidFill>
                  <a:srgbClr val="FFC000"/>
                </a:solidFill>
              </a:rPr>
              <a:t>Windows </a:t>
            </a:r>
            <a:r>
              <a:rPr lang="tr-TR" sz="2400" b="1" dirty="0" err="1">
                <a:solidFill>
                  <a:srgbClr val="FFC000"/>
                </a:solidFill>
              </a:rPr>
              <a:t>Settings</a:t>
            </a:r>
            <a:r>
              <a:rPr lang="tr-TR" sz="2400" b="1" dirty="0">
                <a:solidFill>
                  <a:srgbClr val="FFC000"/>
                </a:solidFill>
              </a:rPr>
              <a:t> / Remote Installation Services (Windows ayarları/uzaktan yükleme hizmetleri</a:t>
            </a:r>
            <a:r>
              <a:rPr lang="tr-TR" sz="2400" b="1" dirty="0" smtClean="0">
                <a:solidFill>
                  <a:srgbClr val="FFC000"/>
                </a:solidFill>
              </a:rPr>
              <a:t>):</a:t>
            </a:r>
            <a:r>
              <a:rPr lang="tr-TR" sz="2400" dirty="0"/>
              <a:t> Kullanıcı bilgisayarlarına ağ üzerinden Windows yüklemesi yapan bu servisin seçeneklerinin kontrolünü sağlar.</a:t>
            </a:r>
          </a:p>
          <a:p>
            <a:r>
              <a:rPr lang="tr-TR" sz="2400" dirty="0"/>
              <a:t> </a:t>
            </a:r>
            <a:r>
              <a:rPr lang="tr-TR" sz="2400" b="1" dirty="0">
                <a:solidFill>
                  <a:srgbClr val="FFC000"/>
                </a:solidFill>
              </a:rPr>
              <a:t>Windows </a:t>
            </a:r>
            <a:r>
              <a:rPr lang="tr-TR" sz="2400" b="1" dirty="0" err="1">
                <a:solidFill>
                  <a:srgbClr val="FFC000"/>
                </a:solidFill>
              </a:rPr>
              <a:t>Settings</a:t>
            </a:r>
            <a:r>
              <a:rPr lang="tr-TR" sz="2400" b="1" dirty="0">
                <a:solidFill>
                  <a:srgbClr val="FFC000"/>
                </a:solidFill>
              </a:rPr>
              <a:t> / Internet Explorer </a:t>
            </a:r>
            <a:r>
              <a:rPr lang="tr-TR" sz="2400" b="1" dirty="0" err="1">
                <a:solidFill>
                  <a:srgbClr val="FFC000"/>
                </a:solidFill>
              </a:rPr>
              <a:t>Maintenance</a:t>
            </a:r>
            <a:r>
              <a:rPr lang="tr-TR" sz="2400" b="1" dirty="0">
                <a:solidFill>
                  <a:srgbClr val="FFC000"/>
                </a:solidFill>
              </a:rPr>
              <a:t> (Windows ayarları/Internet </a:t>
            </a:r>
            <a:r>
              <a:rPr lang="tr-TR" sz="2400" b="1" dirty="0" err="1">
                <a:solidFill>
                  <a:srgbClr val="FFC000"/>
                </a:solidFill>
              </a:rPr>
              <a:t>explorer</a:t>
            </a:r>
            <a:r>
              <a:rPr lang="tr-TR" sz="2400" b="1" dirty="0">
                <a:solidFill>
                  <a:srgbClr val="FFC000"/>
                </a:solidFill>
              </a:rPr>
              <a:t> bakım</a:t>
            </a:r>
            <a:r>
              <a:rPr lang="tr-TR" sz="2400" b="1" dirty="0" smtClean="0">
                <a:solidFill>
                  <a:srgbClr val="FFC000"/>
                </a:solidFill>
              </a:rPr>
              <a:t>):</a:t>
            </a:r>
            <a:r>
              <a:rPr lang="tr-TR" sz="2400" dirty="0"/>
              <a:t> Internet Explorer ile ilgili ayarları ( </a:t>
            </a:r>
            <a:r>
              <a:rPr lang="tr-TR" sz="2400" dirty="0" err="1"/>
              <a:t>homepage</a:t>
            </a:r>
            <a:r>
              <a:rPr lang="tr-TR" sz="2400" dirty="0"/>
              <a:t> , </a:t>
            </a:r>
            <a:r>
              <a:rPr lang="tr-TR" sz="2400" dirty="0" err="1"/>
              <a:t>search</a:t>
            </a:r>
            <a:r>
              <a:rPr lang="tr-TR" sz="2400" dirty="0"/>
              <a:t> </a:t>
            </a:r>
            <a:r>
              <a:rPr lang="tr-TR" sz="2400" dirty="0" err="1"/>
              <a:t>page</a:t>
            </a:r>
            <a:r>
              <a:rPr lang="tr-TR" sz="2400" dirty="0"/>
              <a:t> gibi ) içerir.</a:t>
            </a:r>
          </a:p>
          <a:p>
            <a:r>
              <a:rPr lang="tr-TR" sz="2400" dirty="0"/>
              <a:t> </a:t>
            </a:r>
            <a:r>
              <a:rPr lang="tr-TR" sz="2400" b="1" dirty="0">
                <a:solidFill>
                  <a:srgbClr val="FFC000"/>
                </a:solidFill>
              </a:rPr>
              <a:t>Windows </a:t>
            </a:r>
            <a:r>
              <a:rPr lang="tr-TR" sz="2400" b="1" dirty="0" err="1">
                <a:solidFill>
                  <a:srgbClr val="FFC000"/>
                </a:solidFill>
              </a:rPr>
              <a:t>Settings</a:t>
            </a:r>
            <a:r>
              <a:rPr lang="tr-TR" sz="2400" b="1" dirty="0">
                <a:solidFill>
                  <a:srgbClr val="FFC000"/>
                </a:solidFill>
              </a:rPr>
              <a:t> / </a:t>
            </a:r>
            <a:r>
              <a:rPr lang="tr-TR" sz="2400" b="1" dirty="0" err="1">
                <a:solidFill>
                  <a:srgbClr val="FFC000"/>
                </a:solidFill>
              </a:rPr>
              <a:t>Folder</a:t>
            </a:r>
            <a:r>
              <a:rPr lang="tr-TR" sz="2400" b="1" dirty="0">
                <a:solidFill>
                  <a:srgbClr val="FFC000"/>
                </a:solidFill>
              </a:rPr>
              <a:t> </a:t>
            </a:r>
            <a:r>
              <a:rPr lang="tr-TR" sz="2400" b="1" dirty="0" err="1">
                <a:solidFill>
                  <a:srgbClr val="FFC000"/>
                </a:solidFill>
              </a:rPr>
              <a:t>Redirection</a:t>
            </a:r>
            <a:r>
              <a:rPr lang="tr-TR" sz="2400" b="1" dirty="0">
                <a:solidFill>
                  <a:srgbClr val="FFC000"/>
                </a:solidFill>
              </a:rPr>
              <a:t> (Windows ayarları/klasör yeniden yönlendirme</a:t>
            </a:r>
            <a:r>
              <a:rPr lang="tr-TR" sz="2400" b="1" dirty="0" smtClean="0">
                <a:solidFill>
                  <a:srgbClr val="FFC000"/>
                </a:solidFill>
              </a:rPr>
              <a:t>):</a:t>
            </a:r>
            <a:r>
              <a:rPr lang="tr-TR" sz="2400" dirty="0"/>
              <a:t> Kullanıcıların Application Data , Desktop , Start Menu , My </a:t>
            </a:r>
            <a:r>
              <a:rPr lang="tr-TR" sz="2400" dirty="0" err="1"/>
              <a:t>Documents</a:t>
            </a:r>
            <a:r>
              <a:rPr lang="tr-TR" sz="2400" dirty="0"/>
              <a:t> klasörlerinin içeriklerini ağ üzerinde bir bilgisayarda paylaşımlı bir klasöre yönlendirip , kullanıcının bu bilgilerinin burada tutulmasını sağlar</a:t>
            </a:r>
            <a:r>
              <a:rPr lang="tr-TR" sz="2400" dirty="0" smtClean="0"/>
              <a:t>.</a:t>
            </a:r>
            <a:endParaRPr lang="tr-TR" sz="24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63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609600" y="1268760"/>
            <a:ext cx="7924800" cy="4446240"/>
          </a:xfrm>
        </p:spPr>
        <p:txBody>
          <a:bodyPr/>
          <a:lstStyle/>
          <a:p>
            <a:r>
              <a:rPr lang="tr-TR" sz="2400" b="1" dirty="0" err="1">
                <a:solidFill>
                  <a:srgbClr val="FFC000"/>
                </a:solidFill>
              </a:rPr>
              <a:t>Group</a:t>
            </a:r>
            <a:r>
              <a:rPr lang="tr-TR" sz="2400" b="1" dirty="0">
                <a:solidFill>
                  <a:srgbClr val="FFC000"/>
                </a:solidFill>
              </a:rPr>
              <a:t> </a:t>
            </a:r>
            <a:r>
              <a:rPr lang="tr-TR" sz="2400" b="1" dirty="0" err="1">
                <a:solidFill>
                  <a:srgbClr val="FFC000"/>
                </a:solidFill>
              </a:rPr>
              <a:t>Policy</a:t>
            </a:r>
            <a:r>
              <a:rPr lang="tr-TR" sz="2400" b="1" dirty="0">
                <a:solidFill>
                  <a:srgbClr val="FFC000"/>
                </a:solidFill>
              </a:rPr>
              <a:t> Objesi </a:t>
            </a:r>
            <a:r>
              <a:rPr lang="tr-TR" sz="2400" b="1" dirty="0" smtClean="0">
                <a:solidFill>
                  <a:srgbClr val="FFC000"/>
                </a:solidFill>
              </a:rPr>
              <a:t>Oluşturma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sz="2000" dirty="0" err="1"/>
              <a:t>Group</a:t>
            </a:r>
            <a:r>
              <a:rPr lang="tr-TR" sz="2000" dirty="0"/>
              <a:t> </a:t>
            </a:r>
            <a:r>
              <a:rPr lang="tr-TR" sz="2000" dirty="0" err="1"/>
              <a:t>Policy</a:t>
            </a:r>
            <a:r>
              <a:rPr lang="tr-TR" sz="2000" dirty="0"/>
              <a:t> objeleri Domain Controller üzerinde Windows \ </a:t>
            </a:r>
            <a:r>
              <a:rPr lang="tr-TR" sz="2000" dirty="0" err="1"/>
              <a:t>Sysvol</a:t>
            </a:r>
            <a:r>
              <a:rPr lang="tr-TR" sz="2000" dirty="0"/>
              <a:t> \ </a:t>
            </a:r>
            <a:r>
              <a:rPr lang="tr-TR" sz="2000" dirty="0" err="1"/>
              <a:t>Sysvol</a:t>
            </a:r>
            <a:r>
              <a:rPr lang="tr-TR" sz="2000" dirty="0"/>
              <a:t> klasörü içinde </a:t>
            </a:r>
            <a:r>
              <a:rPr lang="tr-TR" sz="2000" dirty="0" err="1"/>
              <a:t>tutulur.Kısıtlama</a:t>
            </a:r>
            <a:r>
              <a:rPr lang="tr-TR" sz="2000" dirty="0"/>
              <a:t> veya program yapılandırması , program yükleme / kaldırma işlemi uygulamak için önce </a:t>
            </a:r>
            <a:r>
              <a:rPr lang="tr-TR" sz="2000" dirty="0" err="1"/>
              <a:t>Group</a:t>
            </a:r>
            <a:r>
              <a:rPr lang="tr-TR" sz="2000" dirty="0"/>
              <a:t> </a:t>
            </a:r>
            <a:r>
              <a:rPr lang="tr-TR" sz="2000" dirty="0" err="1"/>
              <a:t>Policy</a:t>
            </a:r>
            <a:r>
              <a:rPr lang="tr-TR" sz="2000" dirty="0"/>
              <a:t> Object ( GPO ) </a:t>
            </a:r>
            <a:r>
              <a:rPr lang="tr-TR" sz="2000" dirty="0" err="1"/>
              <a:t>oluşturulur.Daha</a:t>
            </a:r>
            <a:r>
              <a:rPr lang="tr-TR" sz="2000" dirty="0"/>
              <a:t> sonra oluşturulan GPO uygulanması istenilen OU , Site veya Domain ile ilişkilendirilir ( link verilir) .</a:t>
            </a:r>
            <a:r>
              <a:rPr lang="tr-TR" sz="2000" dirty="0" err="1"/>
              <a:t>Group</a:t>
            </a:r>
            <a:r>
              <a:rPr lang="tr-TR" sz="2000" dirty="0"/>
              <a:t> </a:t>
            </a:r>
            <a:r>
              <a:rPr lang="tr-TR" sz="2000" dirty="0" err="1"/>
              <a:t>Policy</a:t>
            </a:r>
            <a:r>
              <a:rPr lang="tr-TR" sz="2000" dirty="0"/>
              <a:t> objesi oluşturmak ve de oluşturulan objeye Active Directory üstünde istenilen objelerle ilişkilendirmek için , Start – Programs – </a:t>
            </a:r>
            <a:r>
              <a:rPr lang="tr-TR" sz="2000" dirty="0" err="1"/>
              <a:t>Administrative</a:t>
            </a:r>
            <a:r>
              <a:rPr lang="tr-TR" sz="2000" dirty="0"/>
              <a:t> Tools içinden </a:t>
            </a:r>
            <a:r>
              <a:rPr lang="tr-TR" sz="2000" dirty="0" err="1"/>
              <a:t>Group</a:t>
            </a:r>
            <a:r>
              <a:rPr lang="tr-TR" sz="2000" dirty="0"/>
              <a:t> </a:t>
            </a:r>
            <a:r>
              <a:rPr lang="tr-TR" sz="2000" dirty="0" err="1"/>
              <a:t>Policy</a:t>
            </a:r>
            <a:r>
              <a:rPr lang="tr-TR" sz="2000" dirty="0"/>
              <a:t> Management  uygulamasına </a:t>
            </a:r>
            <a:r>
              <a:rPr lang="tr-TR" sz="2000" dirty="0" err="1"/>
              <a:t>girilir.Forest</a:t>
            </a:r>
            <a:r>
              <a:rPr lang="tr-TR" sz="2000" dirty="0"/>
              <a:t> içine girilerek altında bulunan etki alanının alt menüleri </a:t>
            </a:r>
            <a:r>
              <a:rPr lang="tr-TR" sz="2000" dirty="0" err="1"/>
              <a:t>açılır.Active</a:t>
            </a:r>
            <a:r>
              <a:rPr lang="tr-TR" sz="2000" dirty="0"/>
              <a:t> Directory üzerinde </a:t>
            </a:r>
            <a:r>
              <a:rPr lang="tr-TR" sz="2000" dirty="0" err="1"/>
              <a:t>Group</a:t>
            </a:r>
            <a:r>
              <a:rPr lang="tr-TR" sz="2000" dirty="0"/>
              <a:t> </a:t>
            </a:r>
            <a:r>
              <a:rPr lang="tr-TR" sz="2000" dirty="0" err="1"/>
              <a:t>Policy</a:t>
            </a:r>
            <a:r>
              <a:rPr lang="tr-TR" sz="2000" dirty="0"/>
              <a:t> uygulanmak istenen bölüme sağ tuş ile basılarak </a:t>
            </a:r>
            <a:r>
              <a:rPr lang="tr-TR" sz="2000" b="1" dirty="0" err="1"/>
              <a:t>Create</a:t>
            </a:r>
            <a:r>
              <a:rPr lang="tr-TR" sz="2000" b="1" dirty="0"/>
              <a:t> </a:t>
            </a:r>
            <a:r>
              <a:rPr lang="tr-TR" sz="2000" b="1" dirty="0" err="1"/>
              <a:t>and</a:t>
            </a:r>
            <a:r>
              <a:rPr lang="tr-TR" sz="2000" b="1" dirty="0"/>
              <a:t> Link a GPO Here</a:t>
            </a:r>
            <a:r>
              <a:rPr lang="tr-TR" sz="2000" dirty="0"/>
              <a:t> sekmesine tıklanır.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37922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788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42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Gelen New GPO ekranında Name kutusuna oluşturulan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Policy</a:t>
            </a:r>
            <a:r>
              <a:rPr lang="tr-TR" dirty="0"/>
              <a:t> Objesi ( GPO ) adı girilir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94573"/>
            <a:ext cx="842022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55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2348"/>
            <a:ext cx="9144000" cy="6855652"/>
          </a:xfrm>
        </p:spPr>
        <p:txBody>
          <a:bodyPr>
            <a:normAutofit/>
          </a:bodyPr>
          <a:lstStyle/>
          <a:p>
            <a:r>
              <a:rPr lang="tr-TR" sz="2000" dirty="0"/>
              <a:t>GPO adı girildikten sonra ekranın sağ tarafında oluşturulan yeni GPO görüntülenir.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82" y="548680"/>
            <a:ext cx="9125201" cy="630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0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tr-TR" sz="2000" dirty="0"/>
              <a:t>Oluşturulan </a:t>
            </a:r>
            <a:r>
              <a:rPr lang="tr-TR" sz="2000" dirty="0" err="1"/>
              <a:t>policy</a:t>
            </a:r>
            <a:r>
              <a:rPr lang="tr-TR" sz="2000" dirty="0"/>
              <a:t> ye çift tıklandığında gelen ekranda </a:t>
            </a:r>
            <a:r>
              <a:rPr lang="tr-TR" sz="2000" dirty="0" err="1"/>
              <a:t>Scope</a:t>
            </a:r>
            <a:r>
              <a:rPr lang="tr-TR" sz="2000" dirty="0"/>
              <a:t> sekmesinde Security </a:t>
            </a:r>
            <a:r>
              <a:rPr lang="tr-TR" sz="2000" dirty="0" err="1"/>
              <a:t>Filtering</a:t>
            </a:r>
            <a:r>
              <a:rPr lang="tr-TR" sz="2000" dirty="0"/>
              <a:t> kısmında varsayılan olarak </a:t>
            </a:r>
            <a:r>
              <a:rPr lang="tr-TR" sz="2000" dirty="0" err="1"/>
              <a:t>Authenticated</a:t>
            </a:r>
            <a:r>
              <a:rPr lang="tr-TR" sz="2000" dirty="0"/>
              <a:t> </a:t>
            </a:r>
            <a:r>
              <a:rPr lang="tr-TR" sz="2000" dirty="0" err="1"/>
              <a:t>Users</a:t>
            </a:r>
            <a:r>
              <a:rPr lang="tr-TR" sz="2000" dirty="0"/>
              <a:t> </a:t>
            </a:r>
            <a:r>
              <a:rPr lang="tr-TR" sz="2000" dirty="0" err="1"/>
              <a:t>görünür.Burada</a:t>
            </a:r>
            <a:r>
              <a:rPr lang="tr-TR" sz="2000" dirty="0"/>
              <a:t> ekleme veya çıkartma yapılarak </a:t>
            </a:r>
            <a:r>
              <a:rPr lang="tr-TR" sz="2000" dirty="0" err="1"/>
              <a:t>policy</a:t>
            </a:r>
            <a:r>
              <a:rPr lang="tr-TR" sz="2000" dirty="0"/>
              <a:t> ayarlarının hangi kullanıcı veya gruplara uygulanacağı belirlenir.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3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90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179512" y="260648"/>
            <a:ext cx="8712968" cy="6408712"/>
          </a:xfrm>
        </p:spPr>
        <p:txBody>
          <a:bodyPr>
            <a:normAutofit/>
          </a:bodyPr>
          <a:lstStyle/>
          <a:p>
            <a:endParaRPr lang="tr-TR" sz="2400" b="1" dirty="0" smtClean="0">
              <a:solidFill>
                <a:srgbClr val="FFC000"/>
              </a:solidFill>
            </a:endParaRPr>
          </a:p>
          <a:p>
            <a:r>
              <a:rPr lang="tr-TR" sz="2400" b="1" dirty="0" err="1" smtClean="0">
                <a:solidFill>
                  <a:srgbClr val="FFC000"/>
                </a:solidFill>
              </a:rPr>
              <a:t>Computer</a:t>
            </a:r>
            <a:r>
              <a:rPr lang="tr-TR" sz="2400" b="1" dirty="0" smtClean="0">
                <a:solidFill>
                  <a:srgbClr val="FFC000"/>
                </a:solidFill>
              </a:rPr>
              <a:t> </a:t>
            </a:r>
            <a:r>
              <a:rPr lang="tr-TR" sz="2400" b="1" dirty="0" err="1">
                <a:solidFill>
                  <a:srgbClr val="FFC000"/>
                </a:solidFill>
              </a:rPr>
              <a:t>configuration</a:t>
            </a:r>
            <a:r>
              <a:rPr lang="tr-TR" sz="2400" b="1" dirty="0">
                <a:solidFill>
                  <a:srgbClr val="FFC000"/>
                </a:solidFill>
              </a:rPr>
              <a:t> is </a:t>
            </a:r>
            <a:r>
              <a:rPr lang="tr-TR" sz="2400" b="1" dirty="0" err="1">
                <a:solidFill>
                  <a:srgbClr val="FFC000"/>
                </a:solidFill>
              </a:rPr>
              <a:t>disabled</a:t>
            </a:r>
            <a:r>
              <a:rPr lang="tr-TR" sz="2400" b="1" dirty="0">
                <a:solidFill>
                  <a:srgbClr val="FFC000"/>
                </a:solidFill>
              </a:rPr>
              <a:t> (bilgisayar yapılandırması devre dışı</a:t>
            </a:r>
            <a:r>
              <a:rPr lang="tr-TR" sz="2400" b="1" dirty="0" smtClean="0">
                <a:solidFill>
                  <a:srgbClr val="FFC000"/>
                </a:solidFill>
              </a:rPr>
              <a:t>):</a:t>
            </a:r>
            <a:r>
              <a:rPr lang="tr-TR" sz="2400" dirty="0"/>
              <a:t> </a:t>
            </a:r>
            <a:r>
              <a:rPr lang="tr-TR" sz="2400" dirty="0" err="1"/>
              <a:t>Policy</a:t>
            </a:r>
            <a:r>
              <a:rPr lang="tr-TR" sz="2400" dirty="0"/>
              <a:t> ayarları içinde </a:t>
            </a:r>
            <a:r>
              <a:rPr lang="tr-TR" sz="2400" dirty="0" err="1"/>
              <a:t>Computer</a:t>
            </a:r>
            <a:r>
              <a:rPr lang="tr-TR" sz="2400" dirty="0"/>
              <a:t> </a:t>
            </a:r>
            <a:r>
              <a:rPr lang="tr-TR" sz="2400" dirty="0" err="1"/>
              <a:t>Configuration</a:t>
            </a:r>
            <a:r>
              <a:rPr lang="tr-TR" sz="2400" dirty="0"/>
              <a:t> altındaki yapılandırmaları devre dışı </a:t>
            </a:r>
            <a:r>
              <a:rPr lang="tr-TR" sz="2400" dirty="0" err="1"/>
              <a:t>bırakır.Sadece</a:t>
            </a:r>
            <a:r>
              <a:rPr lang="tr-TR" sz="2400" dirty="0"/>
              <a:t> User </a:t>
            </a:r>
            <a:r>
              <a:rPr lang="tr-TR" sz="2400" dirty="0" err="1"/>
              <a:t>Configuration</a:t>
            </a:r>
            <a:r>
              <a:rPr lang="tr-TR" sz="2400" dirty="0"/>
              <a:t> altındaki yapılandırmalar geçerli olur</a:t>
            </a:r>
            <a:r>
              <a:rPr lang="tr-TR" sz="2400" dirty="0" smtClean="0"/>
              <a:t>.</a:t>
            </a:r>
            <a:endParaRPr lang="tr-TR" sz="2400" dirty="0"/>
          </a:p>
          <a:p>
            <a:r>
              <a:rPr lang="tr-TR" sz="2400" b="1" dirty="0">
                <a:solidFill>
                  <a:srgbClr val="FFC000"/>
                </a:solidFill>
              </a:rPr>
              <a:t>User </a:t>
            </a:r>
            <a:r>
              <a:rPr lang="tr-TR" sz="2400" b="1" dirty="0" err="1">
                <a:solidFill>
                  <a:srgbClr val="FFC000"/>
                </a:solidFill>
              </a:rPr>
              <a:t>configuration</a:t>
            </a:r>
            <a:r>
              <a:rPr lang="tr-TR" sz="2400" b="1" dirty="0">
                <a:solidFill>
                  <a:srgbClr val="FFC000"/>
                </a:solidFill>
              </a:rPr>
              <a:t> is </a:t>
            </a:r>
            <a:r>
              <a:rPr lang="tr-TR" sz="2400" b="1" dirty="0" err="1">
                <a:solidFill>
                  <a:srgbClr val="FFC000"/>
                </a:solidFill>
              </a:rPr>
              <a:t>disabled</a:t>
            </a:r>
            <a:r>
              <a:rPr lang="tr-TR" sz="2400" b="1" dirty="0">
                <a:solidFill>
                  <a:srgbClr val="FFC000"/>
                </a:solidFill>
              </a:rPr>
              <a:t>(kullanıcı yapılandırma devre dışı</a:t>
            </a:r>
            <a:r>
              <a:rPr lang="tr-TR" sz="2400" b="1" dirty="0" smtClean="0">
                <a:solidFill>
                  <a:srgbClr val="FFC000"/>
                </a:solidFill>
              </a:rPr>
              <a:t>):</a:t>
            </a:r>
            <a:r>
              <a:rPr lang="tr-TR" sz="2400" dirty="0"/>
              <a:t> </a:t>
            </a:r>
            <a:r>
              <a:rPr lang="tr-TR" sz="2400" dirty="0" err="1"/>
              <a:t>Policy</a:t>
            </a:r>
            <a:r>
              <a:rPr lang="tr-TR" sz="2400" dirty="0"/>
              <a:t> ayarları içinde User </a:t>
            </a:r>
            <a:r>
              <a:rPr lang="tr-TR" sz="2400" dirty="0" err="1"/>
              <a:t>Configuration</a:t>
            </a:r>
            <a:r>
              <a:rPr lang="tr-TR" sz="2400" dirty="0"/>
              <a:t> altındaki yapılandırmaları devre dışı </a:t>
            </a:r>
            <a:r>
              <a:rPr lang="tr-TR" sz="2400" dirty="0" err="1"/>
              <a:t>bırakır.Sadece</a:t>
            </a:r>
            <a:r>
              <a:rPr lang="tr-TR" sz="2400" dirty="0"/>
              <a:t> </a:t>
            </a:r>
            <a:r>
              <a:rPr lang="tr-TR" sz="2400" dirty="0" err="1"/>
              <a:t>Computer</a:t>
            </a:r>
            <a:r>
              <a:rPr lang="tr-TR" sz="2400" dirty="0"/>
              <a:t> </a:t>
            </a:r>
            <a:r>
              <a:rPr lang="tr-TR" sz="2400" dirty="0" err="1"/>
              <a:t>Configuration</a:t>
            </a:r>
            <a:r>
              <a:rPr lang="tr-TR" sz="2400" dirty="0"/>
              <a:t> altındaki yapılandırmalar geçerli olur</a:t>
            </a:r>
            <a:r>
              <a:rPr lang="tr-TR" sz="2400" dirty="0" smtClean="0"/>
              <a:t>.</a:t>
            </a:r>
            <a:endParaRPr lang="tr-TR" sz="2400" dirty="0"/>
          </a:p>
          <a:p>
            <a:r>
              <a:rPr lang="tr-TR" sz="2400" b="1" dirty="0" err="1">
                <a:solidFill>
                  <a:srgbClr val="FFC000"/>
                </a:solidFill>
              </a:rPr>
              <a:t>All</a:t>
            </a:r>
            <a:r>
              <a:rPr lang="tr-TR" sz="2400" b="1" dirty="0">
                <a:solidFill>
                  <a:srgbClr val="FFC000"/>
                </a:solidFill>
              </a:rPr>
              <a:t> </a:t>
            </a:r>
            <a:r>
              <a:rPr lang="tr-TR" sz="2400" b="1" dirty="0" err="1">
                <a:solidFill>
                  <a:srgbClr val="FFC000"/>
                </a:solidFill>
              </a:rPr>
              <a:t>settings</a:t>
            </a:r>
            <a:r>
              <a:rPr lang="tr-TR" sz="2400" b="1" dirty="0">
                <a:solidFill>
                  <a:srgbClr val="FFC000"/>
                </a:solidFill>
              </a:rPr>
              <a:t> </a:t>
            </a:r>
            <a:r>
              <a:rPr lang="tr-TR" sz="2400" b="1" dirty="0" err="1">
                <a:solidFill>
                  <a:srgbClr val="FFC000"/>
                </a:solidFill>
              </a:rPr>
              <a:t>disabled</a:t>
            </a:r>
            <a:r>
              <a:rPr lang="tr-TR" sz="2400" b="1" dirty="0">
                <a:solidFill>
                  <a:srgbClr val="FFC000"/>
                </a:solidFill>
              </a:rPr>
              <a:t> (tüm ayarlar devre dışı):</a:t>
            </a:r>
            <a:r>
              <a:rPr lang="tr-TR" sz="2400" dirty="0"/>
              <a:t> </a:t>
            </a:r>
            <a:r>
              <a:rPr lang="tr-TR" sz="2400" dirty="0" err="1"/>
              <a:t>Policy</a:t>
            </a:r>
            <a:r>
              <a:rPr lang="tr-TR" sz="2400" dirty="0"/>
              <a:t> içindeki tüm yapılandırmalar devre dışı bırakır</a:t>
            </a:r>
            <a:r>
              <a:rPr lang="tr-TR" sz="2400" dirty="0" smtClean="0"/>
              <a:t>.</a:t>
            </a:r>
            <a:endParaRPr lang="tr-TR" sz="2400" dirty="0"/>
          </a:p>
          <a:p>
            <a:r>
              <a:rPr lang="tr-TR" sz="2400" b="1" dirty="0" err="1">
                <a:solidFill>
                  <a:srgbClr val="FFC000"/>
                </a:solidFill>
              </a:rPr>
              <a:t>Enabled</a:t>
            </a:r>
            <a:r>
              <a:rPr lang="tr-TR" sz="2400" b="1" dirty="0">
                <a:solidFill>
                  <a:srgbClr val="FFC000"/>
                </a:solidFill>
              </a:rPr>
              <a:t> (etkin):</a:t>
            </a:r>
            <a:r>
              <a:rPr lang="tr-TR" sz="2400" b="1" dirty="0"/>
              <a:t> </a:t>
            </a:r>
            <a:r>
              <a:rPr lang="tr-TR" sz="2400" dirty="0" err="1"/>
              <a:t>Policy</a:t>
            </a:r>
            <a:r>
              <a:rPr lang="tr-TR" sz="2400" dirty="0"/>
              <a:t> içinde uygulanmış tüm yapılandırmalar ( User </a:t>
            </a:r>
            <a:r>
              <a:rPr lang="tr-TR" sz="2400" dirty="0" err="1"/>
              <a:t>Configuration</a:t>
            </a:r>
            <a:r>
              <a:rPr lang="tr-TR" sz="2400" dirty="0"/>
              <a:t> , </a:t>
            </a:r>
            <a:r>
              <a:rPr lang="tr-TR" sz="2400" dirty="0" err="1"/>
              <a:t>Computer</a:t>
            </a:r>
            <a:r>
              <a:rPr lang="tr-TR" sz="2400" dirty="0"/>
              <a:t> </a:t>
            </a:r>
            <a:r>
              <a:rPr lang="tr-TR" sz="2400" dirty="0" err="1"/>
              <a:t>Configuration</a:t>
            </a:r>
            <a:r>
              <a:rPr lang="tr-TR" sz="2400" dirty="0"/>
              <a:t> ) devreye </a:t>
            </a:r>
            <a:r>
              <a:rPr lang="tr-TR" sz="2400" dirty="0" err="1"/>
              <a:t>girer.Bir</a:t>
            </a:r>
            <a:r>
              <a:rPr lang="tr-TR" sz="2400" dirty="0"/>
              <a:t> GPO oluşturulduğu zaman varsayılan ayardır</a:t>
            </a:r>
            <a:r>
              <a:rPr lang="tr-TR" sz="2400" dirty="0" smtClean="0"/>
              <a:t>.</a:t>
            </a:r>
            <a:endParaRPr lang="tr-TR" sz="24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2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23249" cy="6858000"/>
          </a:xfrm>
        </p:spPr>
        <p:txBody>
          <a:bodyPr>
            <a:normAutofit/>
          </a:bodyPr>
          <a:lstStyle/>
          <a:p>
            <a:r>
              <a:rPr lang="tr-TR" sz="2000" dirty="0"/>
              <a:t>Üst kısımdaki sekmelerden </a:t>
            </a:r>
            <a:r>
              <a:rPr lang="tr-TR" sz="2000" dirty="0" err="1"/>
              <a:t>Settings</a:t>
            </a:r>
            <a:r>
              <a:rPr lang="tr-TR" sz="2000" dirty="0"/>
              <a:t> sekmesinde ise , oluşturulmuş </a:t>
            </a:r>
            <a:r>
              <a:rPr lang="tr-TR" sz="2000" dirty="0" err="1"/>
              <a:t>policy</a:t>
            </a:r>
            <a:r>
              <a:rPr lang="tr-TR" sz="2000" dirty="0"/>
              <a:t> objesinin içindeki yapılandırmalar görüntülenir</a:t>
            </a:r>
            <a:r>
              <a:rPr lang="tr-TR" sz="2000" dirty="0" smtClean="0"/>
              <a:t>.</a:t>
            </a:r>
            <a:endParaRPr lang="tr-TR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" y="1412776"/>
            <a:ext cx="9144356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2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38" y="2551113"/>
            <a:ext cx="6688137" cy="17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061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179512" y="116632"/>
            <a:ext cx="8856984" cy="6741368"/>
          </a:xfrm>
        </p:spPr>
        <p:txBody>
          <a:bodyPr>
            <a:normAutofit/>
          </a:bodyPr>
          <a:lstStyle/>
          <a:p>
            <a:r>
              <a:rPr lang="tr-TR" sz="2000" dirty="0" err="1"/>
              <a:t>Delegation</a:t>
            </a:r>
            <a:r>
              <a:rPr lang="tr-TR" sz="2000" dirty="0"/>
              <a:t> sekmesinde , </a:t>
            </a:r>
            <a:r>
              <a:rPr lang="tr-TR" sz="2000" dirty="0" err="1"/>
              <a:t>policy</a:t>
            </a:r>
            <a:r>
              <a:rPr lang="tr-TR" sz="2000" dirty="0"/>
              <a:t> objesi üzerinde işlem yapabilecek diğer kullanıcı veya kullanıcı grupları ve GPO üzerinde yapabilecekleri işlemler belirtilir.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" y="1268760"/>
            <a:ext cx="914400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3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188640"/>
            <a:ext cx="9144000" cy="6552728"/>
          </a:xfrm>
        </p:spPr>
        <p:txBody>
          <a:bodyPr>
            <a:normAutofit/>
          </a:bodyPr>
          <a:lstStyle/>
          <a:p>
            <a:r>
              <a:rPr lang="tr-TR" sz="2400" dirty="0" err="1"/>
              <a:t>Add</a:t>
            </a:r>
            <a:r>
              <a:rPr lang="tr-TR" sz="2400" dirty="0"/>
              <a:t> butonuna basılarak istenen kullanıcılar ve kullanıcı grupları eklenir.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" y="2060848"/>
            <a:ext cx="9249626" cy="421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5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tr-TR" sz="1600" b="1" dirty="0"/>
              <a:t>Read :</a:t>
            </a:r>
            <a:r>
              <a:rPr lang="tr-TR" sz="1600" dirty="0"/>
              <a:t> GPO içindeki yapılandırma ayarlarını görüntüler</a:t>
            </a:r>
            <a:r>
              <a:rPr lang="tr-TR" sz="1600" dirty="0" smtClean="0"/>
              <a:t>.</a:t>
            </a:r>
            <a:endParaRPr lang="tr-TR" sz="1600" dirty="0"/>
          </a:p>
          <a:p>
            <a:r>
              <a:rPr lang="tr-TR" sz="1600" b="1" dirty="0" err="1"/>
              <a:t>Edit</a:t>
            </a:r>
            <a:r>
              <a:rPr lang="tr-TR" sz="1600" b="1" dirty="0"/>
              <a:t> </a:t>
            </a:r>
            <a:r>
              <a:rPr lang="tr-TR" sz="1600" b="1" dirty="0" err="1" smtClean="0"/>
              <a:t>Settings</a:t>
            </a:r>
            <a:r>
              <a:rPr lang="tr-TR" sz="1600" b="1" dirty="0" smtClean="0"/>
              <a:t> (Ayarları düzenle) </a:t>
            </a:r>
            <a:r>
              <a:rPr lang="tr-TR" sz="1600" b="1" dirty="0"/>
              <a:t>:</a:t>
            </a:r>
            <a:r>
              <a:rPr lang="tr-TR" sz="1600" dirty="0"/>
              <a:t> GPO içindeki yapılandırma ayarlarını değiştirir</a:t>
            </a:r>
            <a:r>
              <a:rPr lang="tr-TR" sz="1600" dirty="0" smtClean="0"/>
              <a:t>.</a:t>
            </a:r>
            <a:endParaRPr lang="tr-TR" sz="1600" dirty="0"/>
          </a:p>
          <a:p>
            <a:r>
              <a:rPr lang="tr-TR" sz="1600" b="1" dirty="0" err="1"/>
              <a:t>Edit</a:t>
            </a:r>
            <a:r>
              <a:rPr lang="tr-TR" sz="1600" b="1" dirty="0"/>
              <a:t> </a:t>
            </a:r>
            <a:r>
              <a:rPr lang="tr-TR" sz="1600" b="1" dirty="0" err="1"/>
              <a:t>Settings</a:t>
            </a:r>
            <a:r>
              <a:rPr lang="tr-TR" sz="1600" b="1" dirty="0"/>
              <a:t> , </a:t>
            </a:r>
            <a:r>
              <a:rPr lang="tr-TR" sz="1600" b="1" dirty="0" err="1"/>
              <a:t>delete</a:t>
            </a:r>
            <a:r>
              <a:rPr lang="tr-TR" sz="1600" b="1" dirty="0"/>
              <a:t> </a:t>
            </a:r>
            <a:r>
              <a:rPr lang="tr-TR" sz="1600" b="1" dirty="0" err="1"/>
              <a:t>modify</a:t>
            </a:r>
            <a:r>
              <a:rPr lang="tr-TR" sz="1600" b="1" dirty="0"/>
              <a:t> </a:t>
            </a:r>
            <a:r>
              <a:rPr lang="tr-TR" sz="1600" b="1" dirty="0" err="1" smtClean="0"/>
              <a:t>security</a:t>
            </a:r>
            <a:r>
              <a:rPr lang="tr-TR" sz="1600" b="1" dirty="0" smtClean="0"/>
              <a:t> (Ayarları </a:t>
            </a:r>
            <a:r>
              <a:rPr lang="tr-TR" sz="1600" b="1" dirty="0" err="1" smtClean="0"/>
              <a:t>düzenle,güvenliği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silmek,değiştirmek</a:t>
            </a:r>
            <a:r>
              <a:rPr lang="tr-TR" sz="1600" b="1" dirty="0" smtClean="0"/>
              <a:t>) </a:t>
            </a:r>
            <a:r>
              <a:rPr lang="tr-TR" sz="1600" b="1" dirty="0"/>
              <a:t>:</a:t>
            </a:r>
            <a:r>
              <a:rPr lang="tr-TR" sz="1600" dirty="0"/>
              <a:t> GPO içindeki yapılandırma ayarlarını değiştirir ve GPO içinde Security </a:t>
            </a:r>
            <a:r>
              <a:rPr lang="tr-TR" sz="1600" dirty="0" err="1"/>
              <a:t>Settings</a:t>
            </a:r>
            <a:r>
              <a:rPr lang="tr-TR" sz="1600" dirty="0"/>
              <a:t> kısmındaki ayarları değiştirir.</a:t>
            </a:r>
          </a:p>
          <a:p>
            <a:endParaRPr lang="tr-TR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0" cy="552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7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-108520" y="1844824"/>
            <a:ext cx="9252520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4800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tr-TR" sz="4400" dirty="0" smtClean="0">
                <a:latin typeface="Arial Black" panose="020B0A04020102020204" pitchFamily="34" charset="0"/>
              </a:rPr>
              <a:t>   </a:t>
            </a:r>
            <a:r>
              <a:rPr lang="tr-TR" sz="6000" dirty="0" smtClean="0">
                <a:solidFill>
                  <a:srgbClr val="FFC000"/>
                </a:solidFill>
                <a:latin typeface="Algerian" panose="04020705040A02060702" pitchFamily="82" charset="0"/>
              </a:rPr>
              <a:t>ACCESS CONTROL LİST</a:t>
            </a:r>
            <a:endParaRPr lang="tr-TR" sz="60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53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1916832"/>
            <a:ext cx="8784976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800" b="1" dirty="0" smtClean="0">
                <a:solidFill>
                  <a:srgbClr val="FFC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1. ERİŞİM </a:t>
            </a:r>
            <a:r>
              <a:rPr lang="tr-TR" sz="4800" b="1" dirty="0">
                <a:solidFill>
                  <a:srgbClr val="FFC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DENETİM </a:t>
            </a:r>
            <a:r>
              <a:rPr lang="tr-TR" sz="4800" b="1" dirty="0" smtClean="0">
                <a:solidFill>
                  <a:srgbClr val="FFC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LİSTELERİ                                                                                                 (ACL) OLUŞTURMA </a:t>
            </a:r>
          </a:p>
          <a:p>
            <a:pPr marL="0" indent="0">
              <a:buNone/>
            </a:pP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172304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251520" y="260648"/>
            <a:ext cx="864096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800" b="1" dirty="0">
                <a:solidFill>
                  <a:srgbClr val="FFC000"/>
                </a:solidFill>
              </a:rPr>
              <a:t>Erişim Denetim </a:t>
            </a:r>
            <a:r>
              <a:rPr lang="tr-TR" sz="4800" b="1" dirty="0" smtClean="0">
                <a:solidFill>
                  <a:srgbClr val="FFC000"/>
                </a:solidFill>
              </a:rPr>
              <a:t>Listesi</a:t>
            </a:r>
            <a:endParaRPr lang="tr-TR" sz="4800" b="1" dirty="0">
              <a:solidFill>
                <a:srgbClr val="FFC000"/>
              </a:solidFill>
            </a:endParaRPr>
          </a:p>
          <a:p>
            <a:r>
              <a:rPr lang="tr-TR" sz="4400" dirty="0" smtClean="0"/>
              <a:t> ACL (Access </a:t>
            </a:r>
            <a:r>
              <a:rPr lang="tr-TR" sz="4400" dirty="0"/>
              <a:t>Control </a:t>
            </a:r>
            <a:r>
              <a:rPr lang="tr-TR" sz="4400" dirty="0" err="1"/>
              <a:t>List</a:t>
            </a:r>
            <a:r>
              <a:rPr lang="tr-TR" sz="4400" dirty="0"/>
              <a:t>)’</a:t>
            </a:r>
            <a:r>
              <a:rPr lang="tr-TR" sz="4400" dirty="0" err="1"/>
              <a:t>ler</a:t>
            </a:r>
            <a:r>
              <a:rPr lang="tr-TR" sz="4400" dirty="0"/>
              <a:t> bir yönlendirici arabirimi üzerinde geçiş </a:t>
            </a:r>
            <a:r>
              <a:rPr lang="tr-TR" sz="4400" dirty="0" smtClean="0"/>
              <a:t>yapan veri </a:t>
            </a:r>
            <a:r>
              <a:rPr lang="tr-TR" sz="4400" dirty="0"/>
              <a:t>trafiğine uygulanacak koşullar listesidir.</a:t>
            </a:r>
          </a:p>
        </p:txBody>
      </p:sp>
    </p:spTree>
    <p:extLst>
      <p:ext uri="{BB962C8B-B14F-4D97-AF65-F5344CB8AC3E}">
        <p14:creationId xmlns:p14="http://schemas.microsoft.com/office/powerpoint/2010/main" val="256072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-9666"/>
            <a:ext cx="9144000" cy="686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400" dirty="0"/>
              <a:t/>
            </a:r>
            <a:br>
              <a:rPr lang="tr-TR" sz="4400" dirty="0"/>
            </a:br>
            <a:r>
              <a:rPr lang="tr-TR" sz="4400" dirty="0"/>
              <a:t> </a:t>
            </a:r>
          </a:p>
        </p:txBody>
      </p:sp>
      <p:sp>
        <p:nvSpPr>
          <p:cNvPr id="2" name="Dikdörtgen 1"/>
          <p:cNvSpPr/>
          <p:nvPr/>
        </p:nvSpPr>
        <p:spPr>
          <a:xfrm>
            <a:off x="0" y="16409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 smtClean="0"/>
              <a:t>ACL’ler</a:t>
            </a:r>
            <a:r>
              <a:rPr lang="tr-TR" sz="2000" dirty="0"/>
              <a:t>, İnternet Protokolü (IP) ve İnternet İş Paket Değişimi (IPX) gibi her tür</a:t>
            </a:r>
          </a:p>
          <a:p>
            <a:r>
              <a:rPr lang="tr-TR" sz="2000" dirty="0"/>
              <a:t>yönlendirilmiş ağ protokolleri için oluşturulabilir. </a:t>
            </a:r>
            <a:r>
              <a:rPr lang="tr-TR" sz="2000" dirty="0" err="1" smtClean="0"/>
              <a:t>ACL’leri</a:t>
            </a:r>
            <a:r>
              <a:rPr lang="tr-TR" sz="2000" dirty="0" smtClean="0"/>
              <a:t> </a:t>
            </a:r>
            <a:r>
              <a:rPr lang="tr-TR" sz="2000" dirty="0"/>
              <a:t>bir ağa ya da alt ağa erişimini</a:t>
            </a:r>
          </a:p>
          <a:p>
            <a:r>
              <a:rPr lang="tr-TR" sz="2000" dirty="0"/>
              <a:t>kontrol için yönlendirici üzerinde yapılandırılırlar.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18453"/>
            <a:ext cx="8352928" cy="537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42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251520" y="188640"/>
            <a:ext cx="8640960" cy="5937523"/>
          </a:xfrm>
        </p:spPr>
        <p:txBody>
          <a:bodyPr>
            <a:normAutofit/>
          </a:bodyPr>
          <a:lstStyle/>
          <a:p>
            <a:r>
              <a:rPr lang="tr-TR" sz="2400" dirty="0" err="1" smtClean="0"/>
              <a:t>ACL’nin</a:t>
            </a:r>
            <a:r>
              <a:rPr lang="tr-TR" sz="2400" dirty="0" smtClean="0"/>
              <a:t> </a:t>
            </a:r>
            <a:r>
              <a:rPr lang="tr-TR" sz="2400" dirty="0"/>
              <a:t>karar vereceği noktalarından bazıları, </a:t>
            </a:r>
            <a:r>
              <a:rPr lang="tr-TR" sz="2400" dirty="0" smtClean="0"/>
              <a:t>veri paketinin </a:t>
            </a:r>
            <a:r>
              <a:rPr lang="tr-TR" sz="2400" dirty="0"/>
              <a:t>gideceği adresin, protokollerin ve üst katman portun numaralarıdır.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5"/>
            <a:ext cx="9144000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2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1"/>
            <a:ext cx="9144000" cy="1916832"/>
          </a:xfrm>
        </p:spPr>
        <p:txBody>
          <a:bodyPr>
            <a:normAutofit fontScale="62500" lnSpcReduction="20000"/>
          </a:bodyPr>
          <a:lstStyle/>
          <a:p>
            <a:r>
              <a:rPr lang="tr-TR" sz="4400" dirty="0"/>
              <a:t>bir arabirim çok </a:t>
            </a:r>
            <a:r>
              <a:rPr lang="tr-TR" sz="4400" dirty="0" smtClean="0"/>
              <a:t>sayıda protokole </a:t>
            </a:r>
            <a:r>
              <a:rPr lang="tr-TR" sz="4400" dirty="0"/>
              <a:t>ve tanımlanmış yöne sahip olabilir. Eğer yönlendirici IP ve IPX için </a:t>
            </a:r>
            <a:r>
              <a:rPr lang="tr-TR" sz="4400" dirty="0" err="1" smtClean="0"/>
              <a:t>konfigüre</a:t>
            </a:r>
            <a:r>
              <a:rPr lang="tr-TR" sz="4400" dirty="0"/>
              <a:t> </a:t>
            </a:r>
            <a:r>
              <a:rPr lang="tr-TR" sz="4400" dirty="0" smtClean="0"/>
              <a:t>edilmiş </a:t>
            </a:r>
            <a:r>
              <a:rPr lang="tr-TR" sz="4400" dirty="0"/>
              <a:t>iki arabirime sahip ise 12 farklı </a:t>
            </a:r>
            <a:r>
              <a:rPr lang="tr-TR" sz="4400" dirty="0" smtClean="0"/>
              <a:t>ACL </a:t>
            </a:r>
            <a:r>
              <a:rPr lang="tr-TR" sz="4400" dirty="0"/>
              <a:t>gerekecektir. Her protokol için bir </a:t>
            </a:r>
            <a:r>
              <a:rPr lang="tr-TR" sz="4400" dirty="0" smtClean="0"/>
              <a:t>ACL</a:t>
            </a:r>
            <a:r>
              <a:rPr lang="tr-TR" sz="4400" dirty="0"/>
              <a:t>, </a:t>
            </a:r>
            <a:r>
              <a:rPr lang="tr-TR" sz="4400" dirty="0" smtClean="0"/>
              <a:t>giriş ve </a:t>
            </a:r>
            <a:r>
              <a:rPr lang="tr-TR" sz="4400" dirty="0"/>
              <a:t>çıkış doğrultusu için iki defa ve port sayısı için iki defa gerekecektir.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486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2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 smtClean="0"/>
              <a:t>ACL oluşturmanın birincil nedeni şunlardır;</a:t>
            </a:r>
          </a:p>
          <a:p>
            <a:r>
              <a:rPr lang="tr-TR" sz="2400" dirty="0"/>
              <a:t>Ağ trafiğini sınırlamak ve ağ performansını </a:t>
            </a:r>
            <a:r>
              <a:rPr lang="tr-TR" sz="2400" dirty="0" smtClean="0"/>
              <a:t>artırmak</a:t>
            </a:r>
          </a:p>
          <a:p>
            <a:r>
              <a:rPr lang="tr-TR" sz="2400" dirty="0"/>
              <a:t>Trafik akışı kontrolünü sağlamaktır</a:t>
            </a:r>
            <a:r>
              <a:rPr lang="tr-TR" sz="2400" dirty="0" smtClean="0"/>
              <a:t>.</a:t>
            </a:r>
          </a:p>
          <a:p>
            <a:r>
              <a:rPr lang="tr-TR" sz="2400" dirty="0"/>
              <a:t>Ağ erişiminde temel bir güvenlik düzeyi sağlamak</a:t>
            </a:r>
            <a:r>
              <a:rPr lang="tr-TR" sz="2400" dirty="0" smtClean="0"/>
              <a:t>.</a:t>
            </a:r>
          </a:p>
          <a:p>
            <a:r>
              <a:rPr lang="tr-TR" sz="2400" dirty="0"/>
              <a:t>Yönlendirici arabirimlerinde hangi tip trafiğe yol verileceği ya da </a:t>
            </a:r>
            <a:r>
              <a:rPr lang="tr-TR" sz="2400" dirty="0" smtClean="0"/>
              <a:t>bloke edileceğine </a:t>
            </a:r>
            <a:r>
              <a:rPr lang="tr-TR" sz="2400" dirty="0"/>
              <a:t>karar verir</a:t>
            </a:r>
            <a:r>
              <a:rPr lang="tr-TR" sz="2400" dirty="0" smtClean="0"/>
              <a:t>.</a:t>
            </a:r>
          </a:p>
          <a:p>
            <a:r>
              <a:rPr lang="tr-TR" sz="2400" dirty="0"/>
              <a:t>Bir yöneticiye, bir istemcinin ağa hangi alanda erişebileceğini kontrol </a:t>
            </a:r>
            <a:r>
              <a:rPr lang="tr-TR" sz="2400" dirty="0" smtClean="0"/>
              <a:t>etmek iznini </a:t>
            </a:r>
            <a:r>
              <a:rPr lang="tr-TR" sz="2400" dirty="0"/>
              <a:t>verir</a:t>
            </a:r>
            <a:r>
              <a:rPr lang="tr-TR" sz="2400" dirty="0" smtClean="0"/>
              <a:t>.</a:t>
            </a:r>
          </a:p>
          <a:p>
            <a:r>
              <a:rPr lang="tr-TR" sz="2400" dirty="0"/>
              <a:t>Ağın belli bir kısmına erişim izni olsun ya da olmasın bazı </a:t>
            </a:r>
            <a:r>
              <a:rPr lang="tr-TR" sz="2400" dirty="0" err="1"/>
              <a:t>hostları</a:t>
            </a:r>
            <a:r>
              <a:rPr lang="tr-TR" sz="2400" dirty="0"/>
              <a:t> </a:t>
            </a:r>
            <a:r>
              <a:rPr lang="tr-TR" sz="2400" dirty="0" smtClean="0"/>
              <a:t>ekranda görüntüler</a:t>
            </a:r>
            <a:r>
              <a:rPr lang="tr-TR" sz="2400" dirty="0"/>
              <a:t>. Sadece FTP ya da HTTP gibi belli başlı dosyalarda erişim </a:t>
            </a:r>
            <a:r>
              <a:rPr lang="tr-TR" sz="2400" dirty="0" smtClean="0"/>
              <a:t>için kullanıcı </a:t>
            </a:r>
            <a:r>
              <a:rPr lang="tr-TR" sz="2400" dirty="0"/>
              <a:t>iznini onaylar ya da reddeder</a:t>
            </a:r>
            <a:r>
              <a:rPr lang="tr-TR" sz="2400" dirty="0" smtClean="0"/>
              <a:t>.</a:t>
            </a:r>
            <a:r>
              <a:rPr lang="tr-TR" sz="2400" dirty="0"/>
              <a:t> </a:t>
            </a:r>
            <a:endParaRPr lang="tr-TR" sz="2400" dirty="0" smtClean="0"/>
          </a:p>
          <a:p>
            <a:pPr marL="0" indent="0">
              <a:buNone/>
            </a:pPr>
            <a:r>
              <a:rPr lang="tr-TR" sz="2400" dirty="0" smtClean="0"/>
              <a:t>  Eğer </a:t>
            </a:r>
            <a:r>
              <a:rPr lang="tr-TR" sz="2400" dirty="0" err="1" smtClean="0"/>
              <a:t>ACL’leri</a:t>
            </a:r>
            <a:r>
              <a:rPr lang="tr-TR" sz="2400" dirty="0" smtClean="0"/>
              <a:t> </a:t>
            </a:r>
            <a:r>
              <a:rPr lang="tr-TR" sz="2400" dirty="0"/>
              <a:t>yönlendirici üzerinde </a:t>
            </a:r>
            <a:r>
              <a:rPr lang="tr-TR" sz="2400" dirty="0" err="1"/>
              <a:t>konfigüre</a:t>
            </a:r>
            <a:r>
              <a:rPr lang="tr-TR" sz="2400" dirty="0"/>
              <a:t> edilmezlerse yönlendirici </a:t>
            </a:r>
            <a:r>
              <a:rPr lang="tr-TR" sz="2400" dirty="0" smtClean="0"/>
              <a:t>içinden geçen </a:t>
            </a:r>
            <a:r>
              <a:rPr lang="tr-TR" sz="2400" dirty="0"/>
              <a:t>her pakete, ağın her yanına ulaşması için izin verilecektir</a:t>
            </a:r>
            <a:endParaRPr lang="tr-TR" sz="2400" dirty="0" smtClean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90052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260648"/>
            <a:ext cx="9324528" cy="5865515"/>
          </a:xfrm>
        </p:spPr>
        <p:txBody>
          <a:bodyPr>
            <a:normAutofit/>
          </a:bodyPr>
          <a:lstStyle/>
          <a:p>
            <a:r>
              <a:rPr lang="tr-TR" sz="4400" dirty="0" smtClean="0"/>
              <a:t>Windows Server işletim sistemlerinde</a:t>
            </a:r>
          </a:p>
          <a:p>
            <a:pPr marL="0" indent="0">
              <a:buNone/>
            </a:pPr>
            <a:r>
              <a:rPr lang="tr-TR" sz="4400" dirty="0" smtClean="0"/>
              <a:t>bulunur.</a:t>
            </a:r>
          </a:p>
          <a:p>
            <a:r>
              <a:rPr lang="tr-TR" sz="4400" dirty="0" err="1" smtClean="0"/>
              <a:t>Group</a:t>
            </a:r>
            <a:r>
              <a:rPr lang="tr-TR" sz="4400" dirty="0" smtClean="0"/>
              <a:t> </a:t>
            </a:r>
            <a:r>
              <a:rPr lang="tr-TR" sz="4400" dirty="0" err="1"/>
              <a:t>policy</a:t>
            </a:r>
            <a:r>
              <a:rPr lang="tr-TR" sz="4400" dirty="0"/>
              <a:t> servisi ile network ortamındaki </a:t>
            </a:r>
            <a:r>
              <a:rPr lang="tr-TR" sz="4400" dirty="0" err="1"/>
              <a:t>client</a:t>
            </a:r>
            <a:r>
              <a:rPr lang="tr-TR" sz="4400" dirty="0"/>
              <a:t> bilgisayarlara bazı kurallar oluşturarak network ortamındaki </a:t>
            </a:r>
            <a:r>
              <a:rPr lang="tr-TR" sz="4400" dirty="0" err="1"/>
              <a:t>clint</a:t>
            </a:r>
            <a:r>
              <a:rPr lang="tr-TR" sz="4400" dirty="0"/>
              <a:t> bilgisayarların güvenliğini sağlamış </a:t>
            </a:r>
            <a:r>
              <a:rPr lang="tr-TR" sz="4400" dirty="0" smtClean="0"/>
              <a:t>oluruz.</a:t>
            </a:r>
          </a:p>
          <a:p>
            <a:pPr marL="0" indent="0">
              <a:buNone/>
            </a:pP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204174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400" b="1" dirty="0" smtClean="0">
                <a:solidFill>
                  <a:srgbClr val="FFC000"/>
                </a:solidFill>
              </a:rPr>
              <a:t>Erişim denetim listelerinin çalışması</a:t>
            </a:r>
          </a:p>
          <a:p>
            <a:pPr marL="0" indent="0">
              <a:buNone/>
            </a:pPr>
            <a:endParaRPr lang="tr-TR" sz="4400" b="1" dirty="0"/>
          </a:p>
          <a:p>
            <a:pPr marL="0" indent="0">
              <a:buNone/>
            </a:pPr>
            <a:endParaRPr lang="tr-TR" sz="4400" b="1" dirty="0" smtClean="0"/>
          </a:p>
          <a:p>
            <a:pPr marL="0" indent="0">
              <a:buNone/>
            </a:pPr>
            <a:endParaRPr lang="tr-TR" sz="4400" b="1" dirty="0"/>
          </a:p>
          <a:p>
            <a:pPr marL="0" indent="0">
              <a:buNone/>
            </a:pPr>
            <a:endParaRPr lang="tr-TR" sz="4400" b="1" dirty="0" smtClean="0"/>
          </a:p>
          <a:p>
            <a:pPr marL="0" indent="0">
              <a:buNone/>
            </a:pPr>
            <a:endParaRPr lang="tr-TR" sz="4400" b="1" dirty="0"/>
          </a:p>
        </p:txBody>
      </p:sp>
      <p:sp>
        <p:nvSpPr>
          <p:cNvPr id="2" name="Dikdörtgen 1"/>
          <p:cNvSpPr/>
          <p:nvPr/>
        </p:nvSpPr>
        <p:spPr>
          <a:xfrm>
            <a:off x="179512" y="1196752"/>
            <a:ext cx="8064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dirty="0"/>
              <a:t>Bir </a:t>
            </a:r>
            <a:r>
              <a:rPr lang="tr-TR" sz="3600" dirty="0" smtClean="0"/>
              <a:t>ACL</a:t>
            </a:r>
            <a:r>
              <a:rPr lang="tr-TR" sz="3600" dirty="0"/>
              <a:t>, bir verinin giriş ve çıkış arabirimi sınırlarında kabul ya da reddedileceğini</a:t>
            </a:r>
          </a:p>
          <a:p>
            <a:r>
              <a:rPr lang="tr-TR" sz="3600" dirty="0"/>
              <a:t>tanımlayan bildirimler grubudur. Bu kararlar, bir erişim listesindeki koşul bildirimlerinin</a:t>
            </a:r>
          </a:p>
          <a:p>
            <a:r>
              <a:rPr lang="tr-TR" sz="3600" dirty="0"/>
              <a:t>karşılaştırılması ile gerçekleşir ve ardından bildirimde tanımlanan kabul ya da ret eylemi</a:t>
            </a:r>
          </a:p>
          <a:p>
            <a:r>
              <a:rPr lang="tr-TR" sz="3600" dirty="0"/>
              <a:t>uygulanır</a:t>
            </a:r>
            <a:r>
              <a:rPr lang="tr-TR" sz="3600" dirty="0" smtClean="0"/>
              <a:t>. 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90052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3999" cy="6356264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35915" y="82001"/>
            <a:ext cx="5976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                                                      Paketlerin </a:t>
            </a:r>
            <a:r>
              <a:rPr lang="tr-TR" dirty="0"/>
              <a:t>eşlenmesi</a:t>
            </a:r>
          </a:p>
        </p:txBody>
      </p:sp>
    </p:spTree>
    <p:extLst>
      <p:ext uri="{BB962C8B-B14F-4D97-AF65-F5344CB8AC3E}">
        <p14:creationId xmlns:p14="http://schemas.microsoft.com/office/powerpoint/2010/main" val="190052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400" b="1" dirty="0">
                <a:solidFill>
                  <a:srgbClr val="FFC000"/>
                </a:solidFill>
              </a:rPr>
              <a:t>Erişim Denetim Listelerinin </a:t>
            </a:r>
            <a:r>
              <a:rPr lang="tr-TR" sz="4400" b="1" dirty="0" smtClean="0">
                <a:solidFill>
                  <a:srgbClr val="FFC000"/>
                </a:solidFill>
              </a:rPr>
              <a:t>Oluşturulması</a:t>
            </a:r>
          </a:p>
          <a:p>
            <a:r>
              <a:rPr lang="tr-TR" sz="3600" dirty="0" smtClean="0"/>
              <a:t> </a:t>
            </a:r>
            <a:r>
              <a:rPr lang="tr-TR" sz="3600" dirty="0"/>
              <a:t>Bir </a:t>
            </a:r>
            <a:r>
              <a:rPr lang="tr-TR" sz="3600" dirty="0" smtClean="0"/>
              <a:t>yönlendirici üzerinde </a:t>
            </a:r>
            <a:r>
              <a:rPr lang="tr-TR" sz="3600" dirty="0" err="1" smtClean="0"/>
              <a:t>ACL’leri</a:t>
            </a:r>
            <a:r>
              <a:rPr lang="tr-TR" sz="3600" dirty="0" smtClean="0"/>
              <a:t> </a:t>
            </a:r>
            <a:r>
              <a:rPr lang="tr-TR" sz="3600" dirty="0" err="1"/>
              <a:t>konfigüre</a:t>
            </a:r>
            <a:r>
              <a:rPr lang="tr-TR" sz="3600" dirty="0"/>
              <a:t> ederken her </a:t>
            </a:r>
            <a:r>
              <a:rPr lang="tr-TR" sz="3600" dirty="0" smtClean="0"/>
              <a:t>ACL </a:t>
            </a:r>
            <a:r>
              <a:rPr lang="tr-TR" sz="3600" dirty="0"/>
              <a:t>kendisine atanan bir rakamla kendine </a:t>
            </a:r>
            <a:r>
              <a:rPr lang="tr-TR" sz="3600" dirty="0" smtClean="0"/>
              <a:t>özerk tanımlanmalıdır</a:t>
            </a:r>
            <a:r>
              <a:rPr lang="tr-TR" sz="3600" dirty="0"/>
              <a:t>. Bu rakam, oluşturulan erişim listesinin tipini </a:t>
            </a:r>
            <a:r>
              <a:rPr lang="tr-TR" sz="3600" dirty="0" smtClean="0"/>
              <a:t>tanımlar.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90052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814783"/>
              </p:ext>
            </p:extLst>
          </p:nvPr>
        </p:nvGraphicFramePr>
        <p:xfrm>
          <a:off x="971600" y="908717"/>
          <a:ext cx="7560839" cy="54006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6806"/>
                <a:gridCol w="4124033"/>
              </a:tblGrid>
              <a:tr h="3385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100">
                          <a:effectLst/>
                        </a:rPr>
                        <a:t>                 IP STANDARD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500">
                          <a:effectLst/>
                        </a:rPr>
                        <a:t>               1–99, 1300–1999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</a:tr>
              <a:tr h="35929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                     </a:t>
                      </a:r>
                      <a:r>
                        <a:rPr lang="tr-TR" sz="1100">
                          <a:effectLst/>
                        </a:rPr>
                        <a:t>STANDARD VİNES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42975" algn="l"/>
                        </a:tabLst>
                      </a:pPr>
                      <a:r>
                        <a:rPr lang="tr-TR" sz="900">
                          <a:effectLst/>
                        </a:rPr>
                        <a:t>                          </a:t>
                      </a:r>
                      <a:r>
                        <a:rPr lang="tr-TR" sz="1000">
                          <a:effectLst/>
                        </a:rPr>
                        <a:t> </a:t>
                      </a:r>
                      <a:r>
                        <a:rPr lang="tr-TR" sz="1500">
                          <a:effectLst/>
                        </a:rPr>
                        <a:t>1–99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</a:tr>
              <a:tr h="4895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900">
                          <a:effectLst/>
                        </a:rPr>
                        <a:t>                      </a:t>
                      </a:r>
                      <a:r>
                        <a:rPr lang="tr-TR" sz="1100">
                          <a:effectLst/>
                        </a:rPr>
                        <a:t>IP EXTENDED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33450" algn="l"/>
                        </a:tabLst>
                      </a:pPr>
                      <a:r>
                        <a:rPr lang="tr-TR" sz="900">
                          <a:effectLst/>
                        </a:rPr>
                        <a:t>                         </a:t>
                      </a:r>
                      <a:r>
                        <a:rPr lang="tr-TR" sz="1500">
                          <a:effectLst/>
                        </a:rPr>
                        <a:t> 100–199, 2000–2699</a:t>
                      </a:r>
                      <a:endParaRPr lang="tr-TR" sz="90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</a:tr>
              <a:tr h="31408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09625" algn="l"/>
                        </a:tabLst>
                      </a:pPr>
                      <a:r>
                        <a:rPr lang="tr-TR" sz="900">
                          <a:effectLst/>
                        </a:rPr>
                        <a:t>                      </a:t>
                      </a:r>
                      <a:r>
                        <a:rPr lang="tr-TR" sz="1100">
                          <a:effectLst/>
                        </a:rPr>
                        <a:t>EXTENDED VİNES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500">
                          <a:effectLst/>
                        </a:rPr>
                        <a:t>               100–199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</a:tr>
              <a:tr h="35624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847725" algn="l"/>
                        </a:tabLst>
                      </a:pPr>
                      <a:r>
                        <a:rPr lang="tr-TR" sz="900">
                          <a:effectLst/>
                        </a:rPr>
                        <a:t>                      </a:t>
                      </a:r>
                      <a:r>
                        <a:rPr lang="tr-TR" sz="1100">
                          <a:effectLst/>
                        </a:rPr>
                        <a:t>BRİDGİNG TYPE CODE(layer-2)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47725" algn="l"/>
                        </a:tabLst>
                      </a:pPr>
                      <a:r>
                        <a:rPr lang="tr-TR" sz="900">
                          <a:effectLst/>
                        </a:rPr>
                        <a:t>	</a:t>
                      </a:r>
                      <a:r>
                        <a:rPr lang="tr-TR" sz="1500">
                          <a:effectLst/>
                        </a:rPr>
                        <a:t>200-299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</a:tr>
              <a:tr h="33607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                     </a:t>
                      </a:r>
                      <a:r>
                        <a:rPr lang="tr-TR" sz="1100">
                          <a:effectLst/>
                        </a:rPr>
                        <a:t>DECnet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tr-TR" sz="900">
                          <a:effectLst/>
                        </a:rPr>
                        <a:t>                           </a:t>
                      </a:r>
                      <a:r>
                        <a:rPr lang="tr-TR" sz="1500">
                          <a:effectLst/>
                        </a:rPr>
                        <a:t>300-399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</a:tr>
              <a:tr h="3159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                  STANDARD  XNS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23925" algn="l"/>
                        </a:tabLst>
                      </a:pPr>
                      <a:r>
                        <a:rPr lang="tr-TR" sz="900">
                          <a:effectLst/>
                        </a:rPr>
                        <a:t>                           </a:t>
                      </a:r>
                      <a:r>
                        <a:rPr lang="tr-TR" sz="1500">
                          <a:effectLst/>
                        </a:rPr>
                        <a:t>400-499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</a:tr>
              <a:tr h="36296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71525" algn="l"/>
                        </a:tabLst>
                      </a:pPr>
                      <a:r>
                        <a:rPr lang="tr-TR" sz="900">
                          <a:effectLst/>
                        </a:rPr>
                        <a:t>                     </a:t>
                      </a:r>
                      <a:r>
                        <a:rPr lang="tr-TR" sz="1000">
                          <a:effectLst/>
                        </a:rPr>
                        <a:t>EXTENDED  XNS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71525" algn="l"/>
                        </a:tabLst>
                      </a:pPr>
                      <a:r>
                        <a:rPr lang="tr-TR" sz="1500">
                          <a:effectLst/>
                        </a:rPr>
                        <a:t>	  500-599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</a:tr>
              <a:tr h="3440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                 APPLETALK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23925" algn="l"/>
                        </a:tabLst>
                      </a:pPr>
                      <a:r>
                        <a:rPr lang="tr-TR" sz="1500">
                          <a:effectLst/>
                        </a:rPr>
                        <a:t>                 600-699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</a:tr>
              <a:tr h="3318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                 Bridging MAC address and vendor code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2400" algn="l"/>
                          <a:tab pos="923925" algn="l"/>
                        </a:tabLst>
                      </a:pPr>
                      <a:r>
                        <a:rPr lang="tr-TR" sz="1500">
                          <a:effectLst/>
                        </a:rPr>
                        <a:t>                 700-799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</a:tr>
              <a:tr h="37029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tr-TR" sz="900">
                          <a:effectLst/>
                        </a:rPr>
                        <a:t>                    </a:t>
                      </a:r>
                      <a:r>
                        <a:rPr lang="tr-TR" sz="1000">
                          <a:effectLst/>
                        </a:rPr>
                        <a:t> IPX  STANDARD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85800" algn="l"/>
                          <a:tab pos="742950" algn="l"/>
                        </a:tabLst>
                      </a:pPr>
                      <a:r>
                        <a:rPr lang="tr-TR" sz="1500">
                          <a:effectLst/>
                        </a:rPr>
                        <a:t>           	    800-899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</a:tr>
              <a:tr h="33607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                   IPX EXTENDED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04875" algn="l"/>
                        </a:tabLst>
                      </a:pPr>
                      <a:r>
                        <a:rPr lang="tr-TR" sz="1500">
                          <a:effectLst/>
                        </a:rPr>
                        <a:t>                 900-999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</a:tr>
              <a:tr h="36479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                      </a:t>
                      </a:r>
                      <a:r>
                        <a:rPr lang="tr-TR" sz="1000">
                          <a:effectLst/>
                        </a:rPr>
                        <a:t>IPX SAP FİLTERS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85825" algn="l"/>
                        </a:tabLst>
                      </a:pPr>
                      <a:r>
                        <a:rPr lang="tr-TR" sz="1500">
                          <a:effectLst/>
                        </a:rPr>
                        <a:t>                 1000-1099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</a:tr>
              <a:tr h="36785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                         EXTENDED TRANSPARENT BRİDGİNG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tr-TR" sz="1500">
                          <a:effectLst/>
                        </a:rPr>
                        <a:t>                 2000-2999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</a:tr>
              <a:tr h="41307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                  IPX NLSP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85825" algn="l"/>
                        </a:tabLst>
                      </a:pPr>
                      <a:r>
                        <a:rPr lang="tr-TR" sz="1500" dirty="0">
                          <a:effectLst/>
                        </a:rPr>
                        <a:t>                 3000-3099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11" marR="55311" marT="0" marB="0"/>
                </a:tc>
              </a:tr>
            </a:tbl>
          </a:graphicData>
        </a:graphic>
      </p:graphicFrame>
      <p:sp>
        <p:nvSpPr>
          <p:cNvPr id="4" name="Dikdörtgen 3"/>
          <p:cNvSpPr/>
          <p:nvPr/>
        </p:nvSpPr>
        <p:spPr>
          <a:xfrm>
            <a:off x="2051720" y="1166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dirty="0" smtClean="0">
                <a:latin typeface="Times New Roman"/>
              </a:rPr>
              <a:t>                 ACL </a:t>
            </a:r>
            <a:r>
              <a:rPr lang="tr-TR" b="1" dirty="0">
                <a:latin typeface="Times New Roman"/>
              </a:rPr>
              <a:t>tipleri ve numaralar</a:t>
            </a:r>
            <a:r>
              <a:rPr lang="tr-TR" b="1" dirty="0">
                <a:latin typeface="TimesNewRoman"/>
              </a:rPr>
              <a:t>ı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052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sz="4400" b="1" dirty="0">
                <a:solidFill>
                  <a:srgbClr val="FFC000"/>
                </a:solidFill>
              </a:rPr>
              <a:t>Erişim Denetim Listelerinin Genel Yazım </a:t>
            </a:r>
            <a:r>
              <a:rPr lang="tr-TR" sz="4400" b="1" dirty="0" smtClean="0">
                <a:solidFill>
                  <a:srgbClr val="FFC000"/>
                </a:solidFill>
              </a:rPr>
              <a:t>Biçimi</a:t>
            </a:r>
          </a:p>
          <a:p>
            <a:pPr marL="0" indent="0">
              <a:buNone/>
            </a:pPr>
            <a:r>
              <a:rPr lang="tr-TR" sz="4400" dirty="0" err="1">
                <a:latin typeface="Agency FB" panose="020B0503020202020204" pitchFamily="34" charset="0"/>
              </a:rPr>
              <a:t>Router</a:t>
            </a:r>
            <a:r>
              <a:rPr lang="tr-TR" sz="4400" dirty="0">
                <a:latin typeface="Agency FB" panose="020B0503020202020204" pitchFamily="34" charset="0"/>
              </a:rPr>
              <a:t>(</a:t>
            </a:r>
            <a:r>
              <a:rPr lang="tr-TR" sz="4400" dirty="0" err="1">
                <a:latin typeface="Agency FB" panose="020B0503020202020204" pitchFamily="34" charset="0"/>
              </a:rPr>
              <a:t>config</a:t>
            </a:r>
            <a:r>
              <a:rPr lang="tr-TR" sz="4400" dirty="0">
                <a:latin typeface="Agency FB" panose="020B0503020202020204" pitchFamily="34" charset="0"/>
              </a:rPr>
              <a:t>)# </a:t>
            </a:r>
            <a:r>
              <a:rPr lang="tr-TR" sz="4400" b="1" dirty="0" err="1">
                <a:latin typeface="Agency FB" panose="020B0503020202020204" pitchFamily="34" charset="0"/>
              </a:rPr>
              <a:t>access-list</a:t>
            </a:r>
            <a:r>
              <a:rPr lang="tr-TR" sz="4400" b="1" dirty="0">
                <a:latin typeface="Agency FB" panose="020B0503020202020204" pitchFamily="34" charset="0"/>
              </a:rPr>
              <a:t> </a:t>
            </a:r>
            <a:r>
              <a:rPr lang="tr-TR" sz="4400" dirty="0">
                <a:latin typeface="Agency FB" panose="020B0503020202020204" pitchFamily="34" charset="0"/>
              </a:rPr>
              <a:t>ACL_# </a:t>
            </a:r>
            <a:r>
              <a:rPr lang="tr-TR" sz="4400" b="1" dirty="0" err="1">
                <a:latin typeface="Agency FB" panose="020B0503020202020204" pitchFamily="34" charset="0"/>
              </a:rPr>
              <a:t>permit</a:t>
            </a:r>
            <a:r>
              <a:rPr lang="tr-TR" sz="4400" dirty="0" err="1">
                <a:latin typeface="Agency FB" panose="020B0503020202020204" pitchFamily="34" charset="0"/>
              </a:rPr>
              <a:t>|</a:t>
            </a:r>
            <a:r>
              <a:rPr lang="tr-TR" sz="4400" b="1" dirty="0" err="1">
                <a:latin typeface="Agency FB" panose="020B0503020202020204" pitchFamily="34" charset="0"/>
              </a:rPr>
              <a:t>deny</a:t>
            </a:r>
            <a:r>
              <a:rPr lang="tr-TR" sz="4400" b="1" dirty="0">
                <a:latin typeface="Agency FB" panose="020B0503020202020204" pitchFamily="34" charset="0"/>
              </a:rPr>
              <a:t> </a:t>
            </a:r>
            <a:r>
              <a:rPr lang="tr-TR" sz="4400" b="1" dirty="0" smtClean="0">
                <a:latin typeface="Agency FB" panose="020B0503020202020204" pitchFamily="34" charset="0"/>
              </a:rPr>
              <a:t>koşul</a:t>
            </a:r>
          </a:p>
          <a:p>
            <a:r>
              <a:rPr lang="tr-TR" sz="3800" dirty="0"/>
              <a:t>Genel bir </a:t>
            </a:r>
            <a:r>
              <a:rPr lang="tr-TR" sz="3800" dirty="0" smtClean="0"/>
              <a:t>ACL </a:t>
            </a:r>
            <a:r>
              <a:rPr lang="tr-TR" sz="3800" dirty="0"/>
              <a:t>tanımlama adımı bu şekildedir. Özellikle 1–99 ve 1300–1999 </a:t>
            </a:r>
            <a:r>
              <a:rPr lang="tr-TR" sz="3800" dirty="0" smtClean="0"/>
              <a:t>arası kullanılan </a:t>
            </a:r>
            <a:r>
              <a:rPr lang="tr-TR" sz="3800" dirty="0"/>
              <a:t>numaralar tablo da görüldüğü gibi standart erişim listelerini tanılamada </a:t>
            </a:r>
            <a:r>
              <a:rPr lang="tr-TR" sz="3800" dirty="0" smtClean="0"/>
              <a:t>kullanılır. Bu </a:t>
            </a:r>
            <a:r>
              <a:rPr lang="tr-TR" sz="3800" dirty="0"/>
              <a:t>adımdaki koşul yönlendirici tarafından kabul veya </a:t>
            </a:r>
            <a:r>
              <a:rPr lang="tr-TR" sz="3800" dirty="0" err="1"/>
              <a:t>red</a:t>
            </a:r>
            <a:r>
              <a:rPr lang="tr-TR" sz="3800" dirty="0"/>
              <a:t> işlemi yürütüldüğünde </a:t>
            </a:r>
            <a:r>
              <a:rPr lang="tr-TR" sz="3800" dirty="0" smtClean="0"/>
              <a:t>paketlerin içeriklerinin nelere göre eşleme yapılması gerektiğini yönlendiriciye söyler.</a:t>
            </a:r>
            <a:endParaRPr lang="tr-TR" sz="3800" dirty="0"/>
          </a:p>
        </p:txBody>
      </p:sp>
    </p:spTree>
    <p:extLst>
      <p:ext uri="{BB962C8B-B14F-4D97-AF65-F5344CB8AC3E}">
        <p14:creationId xmlns:p14="http://schemas.microsoft.com/office/powerpoint/2010/main" val="190052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44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Agency FB" panose="020B0503020202020204" pitchFamily="34" charset="0"/>
              </a:rPr>
              <a:t>Router(</a:t>
            </a:r>
            <a:r>
              <a:rPr lang="en-US" sz="4400" dirty="0" err="1">
                <a:latin typeface="Agency FB" panose="020B0503020202020204" pitchFamily="34" charset="0"/>
              </a:rPr>
              <a:t>config</a:t>
            </a:r>
            <a:r>
              <a:rPr lang="en-US" sz="4400" dirty="0">
                <a:latin typeface="Agency FB" panose="020B0503020202020204" pitchFamily="34" charset="0"/>
              </a:rPr>
              <a:t>-if)# </a:t>
            </a:r>
            <a:r>
              <a:rPr lang="en-US" sz="4400" b="1" dirty="0" err="1">
                <a:latin typeface="Agency FB" panose="020B0503020202020204" pitchFamily="34" charset="0"/>
              </a:rPr>
              <a:t>ip</a:t>
            </a:r>
            <a:r>
              <a:rPr lang="en-US" sz="4400" b="1" dirty="0">
                <a:latin typeface="Agency FB" panose="020B0503020202020204" pitchFamily="34" charset="0"/>
              </a:rPr>
              <a:t> access-group </a:t>
            </a:r>
            <a:r>
              <a:rPr lang="en-US" sz="4400" dirty="0">
                <a:latin typeface="Agency FB" panose="020B0503020202020204" pitchFamily="34" charset="0"/>
              </a:rPr>
              <a:t>ACL_# </a:t>
            </a:r>
            <a:r>
              <a:rPr lang="en-US" sz="4400" b="1" dirty="0" err="1" smtClean="0">
                <a:latin typeface="Agency FB" panose="020B0503020202020204" pitchFamily="34" charset="0"/>
              </a:rPr>
              <a:t>in</a:t>
            </a:r>
            <a:r>
              <a:rPr lang="en-US" sz="4400" dirty="0" err="1" smtClean="0">
                <a:latin typeface="Agency FB" panose="020B0503020202020204" pitchFamily="34" charset="0"/>
              </a:rPr>
              <a:t>|</a:t>
            </a:r>
            <a:r>
              <a:rPr lang="en-US" sz="4400" b="1" dirty="0" err="1" smtClean="0">
                <a:latin typeface="Agency FB" panose="020B0503020202020204" pitchFamily="34" charset="0"/>
              </a:rPr>
              <a:t>out</a:t>
            </a:r>
            <a:endParaRPr lang="tr-TR" sz="4400" b="1" dirty="0" smtClean="0">
              <a:latin typeface="Agency FB" panose="020B0503020202020204" pitchFamily="34" charset="0"/>
            </a:endParaRPr>
          </a:p>
          <a:p>
            <a:r>
              <a:rPr lang="tr-TR" sz="4400" dirty="0" err="1" smtClean="0"/>
              <a:t>ACL’ler</a:t>
            </a:r>
            <a:r>
              <a:rPr lang="tr-TR" sz="4400" dirty="0" smtClean="0"/>
              <a:t> </a:t>
            </a:r>
            <a:r>
              <a:rPr lang="tr-TR" sz="4400" dirty="0"/>
              <a:t>bir ya da daha fazla arabirime atanabilir ve </a:t>
            </a:r>
            <a:r>
              <a:rPr lang="tr-TR" sz="4400" b="1" dirty="0" err="1"/>
              <a:t>access-group</a:t>
            </a:r>
            <a:r>
              <a:rPr lang="tr-TR" sz="4400" b="1" dirty="0"/>
              <a:t> </a:t>
            </a:r>
            <a:r>
              <a:rPr lang="tr-TR" sz="4400" dirty="0"/>
              <a:t>(</a:t>
            </a:r>
            <a:r>
              <a:rPr lang="tr-TR" sz="4400" dirty="0" smtClean="0"/>
              <a:t>erişim-küme) komutu </a:t>
            </a:r>
            <a:r>
              <a:rPr lang="tr-TR" sz="4400" dirty="0"/>
              <a:t>kullanılarak giriş ve çıkış trafiğini filtreleyebilir. İn ve </a:t>
            </a:r>
            <a:r>
              <a:rPr lang="tr-TR" sz="4400" dirty="0" err="1"/>
              <a:t>out</a:t>
            </a:r>
            <a:r>
              <a:rPr lang="tr-TR" sz="4400" dirty="0"/>
              <a:t> parametresi </a:t>
            </a:r>
            <a:r>
              <a:rPr lang="tr-TR" sz="4400" dirty="0" smtClean="0"/>
              <a:t>yönlendirici arabirimine </a:t>
            </a:r>
            <a:r>
              <a:rPr lang="tr-TR" sz="4400" dirty="0"/>
              <a:t>giriş ve çıkış trafiğini simgeler.</a:t>
            </a:r>
            <a:endParaRPr lang="tr-TR" sz="4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52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400" b="1" dirty="0">
                <a:solidFill>
                  <a:srgbClr val="FFC000"/>
                </a:solidFill>
              </a:rPr>
              <a:t>(</a:t>
            </a:r>
            <a:r>
              <a:rPr lang="tr-TR" sz="4400" b="1" dirty="0" err="1" smtClean="0">
                <a:solidFill>
                  <a:srgbClr val="FFC000"/>
                </a:solidFill>
              </a:rPr>
              <a:t>wildcard</a:t>
            </a:r>
            <a:r>
              <a:rPr lang="tr-TR" sz="4400" b="1" dirty="0" smtClean="0">
                <a:solidFill>
                  <a:srgbClr val="FFC000"/>
                </a:solidFill>
              </a:rPr>
              <a:t> </a:t>
            </a:r>
            <a:r>
              <a:rPr lang="tr-TR" sz="4400" b="1" dirty="0">
                <a:solidFill>
                  <a:srgbClr val="FFC000"/>
                </a:solidFill>
              </a:rPr>
              <a:t>mask) Joker </a:t>
            </a:r>
            <a:r>
              <a:rPr lang="tr-TR" sz="4400" b="1" dirty="0" err="1">
                <a:solidFill>
                  <a:srgbClr val="FFC000"/>
                </a:solidFill>
              </a:rPr>
              <a:t>Maske’nin</a:t>
            </a:r>
            <a:r>
              <a:rPr lang="tr-TR" sz="4400" b="1" dirty="0">
                <a:solidFill>
                  <a:srgbClr val="FFC000"/>
                </a:solidFill>
              </a:rPr>
              <a:t> </a:t>
            </a:r>
            <a:r>
              <a:rPr lang="tr-TR" sz="4400" b="1" dirty="0" smtClean="0">
                <a:solidFill>
                  <a:srgbClr val="FFC000"/>
                </a:solidFill>
              </a:rPr>
              <a:t>İşlevi</a:t>
            </a:r>
          </a:p>
          <a:p>
            <a:r>
              <a:rPr lang="tr-TR" sz="2800" dirty="0"/>
              <a:t>Joker maske (</a:t>
            </a:r>
            <a:r>
              <a:rPr lang="tr-TR" sz="2800" dirty="0" err="1"/>
              <a:t>wildcard</a:t>
            </a:r>
            <a:r>
              <a:rPr lang="tr-TR" sz="2800" dirty="0"/>
              <a:t> mask), dört sekizliğe bölünmüş bir 32 bittir. Joker maskesi </a:t>
            </a:r>
            <a:r>
              <a:rPr lang="tr-TR" sz="2800" dirty="0" smtClean="0"/>
              <a:t>bir IP </a:t>
            </a:r>
            <a:r>
              <a:rPr lang="tr-TR" sz="2800" dirty="0"/>
              <a:t>adresi ile eşleşir. Maskedeki sıfır ve birler, IP adres bitleriyle nasıl </a:t>
            </a:r>
            <a:r>
              <a:rPr lang="tr-TR" sz="2800" dirty="0" smtClean="0"/>
              <a:t>haberleşeceğini tanımlamak </a:t>
            </a:r>
            <a:r>
              <a:rPr lang="tr-TR" sz="2800" dirty="0"/>
              <a:t>için </a:t>
            </a:r>
            <a:r>
              <a:rPr lang="tr-TR" sz="2800" dirty="0" smtClean="0"/>
              <a:t>kullanılır</a:t>
            </a:r>
          </a:p>
          <a:p>
            <a:pPr marL="0" indent="0">
              <a:buNone/>
            </a:pPr>
            <a:r>
              <a:rPr lang="tr-TR" sz="2800" dirty="0" smtClean="0"/>
              <a:t>.                      Joker maske eşleme</a:t>
            </a:r>
            <a:endParaRPr lang="tr-TR" sz="2800" dirty="0">
              <a:solidFill>
                <a:srgbClr val="FFC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44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95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FFC000"/>
                </a:solidFill>
              </a:rPr>
              <a:t>Show ip </a:t>
            </a:r>
            <a:r>
              <a:rPr lang="tr-TR" sz="2400" b="1" dirty="0" err="1">
                <a:solidFill>
                  <a:srgbClr val="FFC000"/>
                </a:solidFill>
              </a:rPr>
              <a:t>interface</a:t>
            </a:r>
            <a:r>
              <a:rPr lang="tr-TR" sz="2400" b="1" dirty="0">
                <a:solidFill>
                  <a:srgbClr val="FFC000"/>
                </a:solidFill>
              </a:rPr>
              <a:t> </a:t>
            </a:r>
            <a:r>
              <a:rPr lang="tr-TR" sz="2400" dirty="0"/>
              <a:t>komutu, IP arabirim bilgilerini görüntüler ve herhangi bir </a:t>
            </a:r>
            <a:r>
              <a:rPr lang="tr-TR" sz="2400" dirty="0" err="1" smtClean="0"/>
              <a:t>ACL’nin</a:t>
            </a:r>
            <a:r>
              <a:rPr lang="tr-TR" sz="2400" dirty="0" smtClean="0"/>
              <a:t> </a:t>
            </a:r>
            <a:r>
              <a:rPr lang="tr-TR" sz="2400" dirty="0"/>
              <a:t>kurulu olup olmadığını belirtir. </a:t>
            </a:r>
            <a:endParaRPr lang="tr-TR" sz="2400" dirty="0" smtClean="0"/>
          </a:p>
          <a:p>
            <a:r>
              <a:rPr lang="tr-TR" sz="2400" b="1" dirty="0" smtClean="0">
                <a:solidFill>
                  <a:srgbClr val="FFC000"/>
                </a:solidFill>
              </a:rPr>
              <a:t>Show </a:t>
            </a:r>
            <a:r>
              <a:rPr lang="tr-TR" sz="2400" b="1" dirty="0" err="1">
                <a:solidFill>
                  <a:srgbClr val="FFC000"/>
                </a:solidFill>
              </a:rPr>
              <a:t>access-list</a:t>
            </a:r>
            <a:r>
              <a:rPr lang="tr-TR" sz="2400" b="1" dirty="0"/>
              <a:t> </a:t>
            </a:r>
            <a:r>
              <a:rPr lang="tr-TR" sz="2400" dirty="0"/>
              <a:t>komutu yönlendirici üzerindeki </a:t>
            </a:r>
            <a:r>
              <a:rPr lang="tr-TR" sz="2400" dirty="0" smtClean="0"/>
              <a:t>tüm </a:t>
            </a:r>
            <a:r>
              <a:rPr lang="tr-TR" sz="2400" dirty="0" err="1" smtClean="0"/>
              <a:t>ACL’lerin</a:t>
            </a:r>
            <a:r>
              <a:rPr lang="tr-TR" sz="2400" dirty="0" smtClean="0"/>
              <a:t> </a:t>
            </a:r>
            <a:r>
              <a:rPr lang="tr-TR" sz="2400" dirty="0"/>
              <a:t>içeriğini görüntüler</a:t>
            </a:r>
            <a:r>
              <a:rPr lang="tr-TR" sz="2400" dirty="0" smtClean="0"/>
              <a:t>.</a:t>
            </a:r>
          </a:p>
          <a:p>
            <a:r>
              <a:rPr lang="tr-TR" sz="2400" b="1" dirty="0" smtClean="0">
                <a:solidFill>
                  <a:srgbClr val="FFC000"/>
                </a:solidFill>
              </a:rPr>
              <a:t>Show </a:t>
            </a:r>
            <a:r>
              <a:rPr lang="tr-TR" sz="2400" b="1" dirty="0" err="1">
                <a:solidFill>
                  <a:srgbClr val="FFC000"/>
                </a:solidFill>
              </a:rPr>
              <a:t>running-config</a:t>
            </a:r>
            <a:r>
              <a:rPr lang="tr-TR" sz="2400" b="1" dirty="0">
                <a:solidFill>
                  <a:srgbClr val="FFC000"/>
                </a:solidFill>
              </a:rPr>
              <a:t> </a:t>
            </a:r>
            <a:r>
              <a:rPr lang="tr-TR" sz="2400" dirty="0"/>
              <a:t>komutu da </a:t>
            </a:r>
            <a:r>
              <a:rPr lang="tr-TR" sz="2400" dirty="0" smtClean="0"/>
              <a:t>yine yönlendirici </a:t>
            </a:r>
            <a:r>
              <a:rPr lang="tr-TR" sz="2400" dirty="0"/>
              <a:t>üzerindeki erişim listesini ve arabirim atama bilgilerini ortaya çıkaracaktır</a:t>
            </a:r>
            <a:r>
              <a:rPr lang="tr-TR" sz="2400" dirty="0" smtClean="0"/>
              <a:t>.</a:t>
            </a:r>
          </a:p>
          <a:p>
            <a:pPr marL="0" indent="0">
              <a:buNone/>
            </a:pPr>
            <a:r>
              <a:rPr lang="tr-TR" sz="2400" dirty="0" smtClean="0"/>
              <a:t>                        </a:t>
            </a:r>
            <a:r>
              <a:rPr lang="tr-TR" sz="2400" b="1" dirty="0"/>
              <a:t>Show </a:t>
            </a:r>
            <a:r>
              <a:rPr lang="tr-TR" sz="2400" b="1" dirty="0" err="1"/>
              <a:t>access-lists</a:t>
            </a:r>
            <a:r>
              <a:rPr lang="tr-TR" sz="2400" b="1" dirty="0"/>
              <a:t> komutu</a:t>
            </a:r>
            <a:endParaRPr lang="tr-TR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4984"/>
            <a:ext cx="9144000" cy="357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95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tr-TR" sz="4400" b="1" dirty="0">
                <a:solidFill>
                  <a:srgbClr val="FFC000"/>
                </a:solidFill>
              </a:rPr>
              <a:t>Erişim Denetim Listelerinin </a:t>
            </a:r>
            <a:r>
              <a:rPr lang="tr-TR" sz="4400" b="1" dirty="0" smtClean="0">
                <a:solidFill>
                  <a:srgbClr val="FFC000"/>
                </a:solidFill>
              </a:rPr>
              <a:t>Düzenlenmesi</a:t>
            </a:r>
          </a:p>
          <a:p>
            <a:r>
              <a:rPr lang="tr-TR" sz="4400" dirty="0"/>
              <a:t>1. </a:t>
            </a:r>
            <a:r>
              <a:rPr lang="tr-TR" sz="4400" b="1" dirty="0" err="1"/>
              <a:t>show</a:t>
            </a:r>
            <a:r>
              <a:rPr lang="tr-TR" sz="4400" b="1" dirty="0"/>
              <a:t> </a:t>
            </a:r>
            <a:r>
              <a:rPr lang="tr-TR" sz="4400" b="1" dirty="0" err="1"/>
              <a:t>running-config</a:t>
            </a:r>
            <a:r>
              <a:rPr lang="tr-TR" sz="4400" b="1" dirty="0"/>
              <a:t> </a:t>
            </a:r>
            <a:r>
              <a:rPr lang="tr-TR" sz="4400" dirty="0"/>
              <a:t>komutunu girin ve </a:t>
            </a:r>
            <a:r>
              <a:rPr lang="tr-TR" sz="4400" dirty="0" err="1"/>
              <a:t>scroll</a:t>
            </a:r>
            <a:r>
              <a:rPr lang="tr-TR" sz="4400" dirty="0"/>
              <a:t> </a:t>
            </a:r>
            <a:r>
              <a:rPr lang="tr-TR" sz="4400" dirty="0" err="1"/>
              <a:t>down</a:t>
            </a:r>
            <a:r>
              <a:rPr lang="tr-TR" sz="4400" dirty="0"/>
              <a:t> ile </a:t>
            </a:r>
            <a:r>
              <a:rPr lang="tr-TR" sz="4400" dirty="0" smtClean="0"/>
              <a:t>ACL </a:t>
            </a:r>
            <a:r>
              <a:rPr lang="tr-TR" sz="4400" dirty="0"/>
              <a:t>girişlerini bulunuz.</a:t>
            </a:r>
          </a:p>
          <a:p>
            <a:r>
              <a:rPr lang="tr-TR" sz="4400" dirty="0"/>
              <a:t>2. Farenizle </a:t>
            </a:r>
            <a:r>
              <a:rPr lang="tr-TR" sz="4400" dirty="0" smtClean="0"/>
              <a:t>ACL </a:t>
            </a:r>
            <a:r>
              <a:rPr lang="tr-TR" sz="4400" dirty="0"/>
              <a:t>komutlarını seçin ve kopyalayın.</a:t>
            </a:r>
          </a:p>
          <a:p>
            <a:r>
              <a:rPr lang="tr-TR" sz="4400" dirty="0"/>
              <a:t>3. </a:t>
            </a:r>
            <a:r>
              <a:rPr lang="tr-TR" sz="4400" dirty="0" smtClean="0"/>
              <a:t>ACL </a:t>
            </a:r>
            <a:r>
              <a:rPr lang="tr-TR" sz="4400" dirty="0"/>
              <a:t>komutlarını </a:t>
            </a:r>
            <a:r>
              <a:rPr lang="tr-TR" sz="4400" dirty="0" err="1"/>
              <a:t>Notepad</a:t>
            </a:r>
            <a:r>
              <a:rPr lang="tr-TR" sz="4400" dirty="0"/>
              <a:t> benzeri bir yazı editörüne yapıştırın.</a:t>
            </a:r>
          </a:p>
          <a:p>
            <a:r>
              <a:rPr lang="tr-TR" sz="4400" dirty="0"/>
              <a:t>4. Yazı editöründeki </a:t>
            </a:r>
            <a:r>
              <a:rPr lang="tr-TR" sz="4400" dirty="0" err="1" smtClean="0"/>
              <a:t>ACL’yi</a:t>
            </a:r>
            <a:r>
              <a:rPr lang="tr-TR" sz="4400" dirty="0" smtClean="0"/>
              <a:t> </a:t>
            </a:r>
            <a:r>
              <a:rPr lang="tr-TR" sz="4400" dirty="0"/>
              <a:t>düzenleyin; (</a:t>
            </a:r>
            <a:r>
              <a:rPr lang="tr-TR" sz="4400" dirty="0" err="1"/>
              <a:t>ekleme,silme</a:t>
            </a:r>
            <a:r>
              <a:rPr lang="tr-TR" sz="4400" dirty="0"/>
              <a:t> ve değiştirme girişlerini)</a:t>
            </a:r>
          </a:p>
          <a:p>
            <a:r>
              <a:rPr lang="tr-TR" sz="4400" dirty="0"/>
              <a:t>5. Yazı editöründeki </a:t>
            </a:r>
            <a:r>
              <a:rPr lang="tr-TR" sz="4400" dirty="0" err="1" smtClean="0"/>
              <a:t>ACL’yi</a:t>
            </a:r>
            <a:r>
              <a:rPr lang="tr-TR" sz="4400" dirty="0" smtClean="0"/>
              <a:t> </a:t>
            </a:r>
            <a:r>
              <a:rPr lang="tr-TR" sz="4400" dirty="0"/>
              <a:t>seçin ve kopyalayın.</a:t>
            </a:r>
          </a:p>
          <a:p>
            <a:r>
              <a:rPr lang="tr-TR" sz="4400" dirty="0"/>
              <a:t>6. Yönlendiricideki arabirime </a:t>
            </a:r>
            <a:r>
              <a:rPr lang="tr-TR" sz="4400" dirty="0" smtClean="0"/>
              <a:t>ACL </a:t>
            </a:r>
            <a:r>
              <a:rPr lang="tr-TR" sz="4400" dirty="0"/>
              <a:t>uygulamasını kaldırın.</a:t>
            </a:r>
          </a:p>
          <a:p>
            <a:pPr marL="0" indent="0">
              <a:buNone/>
            </a:pPr>
            <a:r>
              <a:rPr lang="tr-TR" sz="4400" b="1" dirty="0" smtClean="0">
                <a:latin typeface="Agency FB" panose="020B0503020202020204" pitchFamily="34" charset="0"/>
              </a:rPr>
              <a:t>                 </a:t>
            </a:r>
            <a:r>
              <a:rPr lang="en-US" sz="4400" b="1" dirty="0" smtClean="0">
                <a:latin typeface="Agency FB" panose="020B0503020202020204" pitchFamily="34" charset="0"/>
              </a:rPr>
              <a:t>no </a:t>
            </a:r>
            <a:r>
              <a:rPr lang="en-US" sz="4400" b="1" dirty="0" err="1">
                <a:latin typeface="Agency FB" panose="020B0503020202020204" pitchFamily="34" charset="0"/>
              </a:rPr>
              <a:t>ip</a:t>
            </a:r>
            <a:r>
              <a:rPr lang="en-US" sz="4400" b="1" dirty="0">
                <a:latin typeface="Agency FB" panose="020B0503020202020204" pitchFamily="34" charset="0"/>
              </a:rPr>
              <a:t> access-group ACL# in/out</a:t>
            </a:r>
          </a:p>
          <a:p>
            <a:r>
              <a:rPr lang="fi-FI" sz="4400" dirty="0"/>
              <a:t>7. Eski erişim listesini silin.</a:t>
            </a:r>
          </a:p>
          <a:p>
            <a:pPr marL="0" indent="0">
              <a:buNone/>
            </a:pPr>
            <a:r>
              <a:rPr lang="tr-TR" sz="4400" b="1" dirty="0" smtClean="0">
                <a:latin typeface="Agency FB" panose="020B0503020202020204" pitchFamily="34" charset="0"/>
              </a:rPr>
              <a:t>                </a:t>
            </a:r>
            <a:r>
              <a:rPr lang="tr-TR" sz="4400" b="1" dirty="0" err="1" smtClean="0">
                <a:latin typeface="Agency FB" panose="020B0503020202020204" pitchFamily="34" charset="0"/>
              </a:rPr>
              <a:t>no</a:t>
            </a:r>
            <a:r>
              <a:rPr lang="tr-TR" sz="4400" b="1" dirty="0" smtClean="0">
                <a:latin typeface="Agency FB" panose="020B0503020202020204" pitchFamily="34" charset="0"/>
              </a:rPr>
              <a:t> </a:t>
            </a:r>
            <a:r>
              <a:rPr lang="tr-TR" sz="4400" b="1" dirty="0" err="1">
                <a:latin typeface="Agency FB" panose="020B0503020202020204" pitchFamily="34" charset="0"/>
              </a:rPr>
              <a:t>access-list</a:t>
            </a:r>
            <a:r>
              <a:rPr lang="tr-TR" sz="4400" b="1" dirty="0">
                <a:latin typeface="Agency FB" panose="020B0503020202020204" pitchFamily="34" charset="0"/>
              </a:rPr>
              <a:t> ACL_#</a:t>
            </a:r>
          </a:p>
          <a:p>
            <a:r>
              <a:rPr lang="tr-TR" sz="4400" dirty="0"/>
              <a:t>8. </a:t>
            </a:r>
            <a:r>
              <a:rPr lang="tr-TR" sz="4400" dirty="0" err="1" smtClean="0"/>
              <a:t>ACL’yi</a:t>
            </a:r>
            <a:r>
              <a:rPr lang="tr-TR" sz="4400" dirty="0" smtClean="0"/>
              <a:t> </a:t>
            </a:r>
            <a:r>
              <a:rPr lang="tr-TR" sz="4400" dirty="0"/>
              <a:t>yapılandırma </a:t>
            </a:r>
            <a:r>
              <a:rPr lang="tr-TR" sz="4400" dirty="0" err="1"/>
              <a:t>moduna</a:t>
            </a:r>
            <a:r>
              <a:rPr lang="tr-TR" sz="4400" dirty="0"/>
              <a:t> kopyalayın. Bunu yaptığınızda, yönlendirici </a:t>
            </a:r>
            <a:r>
              <a:rPr lang="tr-TR" sz="4400" dirty="0" smtClean="0"/>
              <a:t>her ifadeyi </a:t>
            </a:r>
            <a:r>
              <a:rPr lang="tr-TR" sz="4400" dirty="0"/>
              <a:t>ayrı olarak kabul edecek ve işleyecek. </a:t>
            </a:r>
            <a:r>
              <a:rPr lang="tr-TR" sz="4400" dirty="0" smtClean="0"/>
              <a:t>ACL </a:t>
            </a:r>
            <a:r>
              <a:rPr lang="tr-TR" sz="4400" dirty="0"/>
              <a:t>komutlarında bir yazım </a:t>
            </a:r>
            <a:r>
              <a:rPr lang="tr-TR" sz="4400" dirty="0" smtClean="0"/>
              <a:t>hatası ile </a:t>
            </a:r>
            <a:r>
              <a:rPr lang="tr-TR" sz="4400" dirty="0"/>
              <a:t>karşılaşırsa yönlendirici size uyarı verecektir. Bu durumda 4. adıma dönünüz.</a:t>
            </a:r>
          </a:p>
          <a:p>
            <a:r>
              <a:rPr lang="tr-TR" sz="4400" dirty="0"/>
              <a:t>9. Yönlendiricideki </a:t>
            </a:r>
            <a:r>
              <a:rPr lang="tr-TR" sz="4400" dirty="0" err="1" smtClean="0"/>
              <a:t>ACL’yi</a:t>
            </a:r>
            <a:r>
              <a:rPr lang="tr-TR" sz="4400" dirty="0" smtClean="0"/>
              <a:t> </a:t>
            </a:r>
            <a:r>
              <a:rPr lang="tr-TR" sz="4400" dirty="0"/>
              <a:t>harekete geçirmek için:</a:t>
            </a:r>
          </a:p>
          <a:p>
            <a:pPr marL="0" indent="0">
              <a:buNone/>
            </a:pPr>
            <a:r>
              <a:rPr lang="tr-TR" sz="4400" b="1" dirty="0" smtClean="0">
                <a:latin typeface="Agency FB" panose="020B0503020202020204" pitchFamily="34" charset="0"/>
              </a:rPr>
              <a:t>    ip </a:t>
            </a:r>
            <a:r>
              <a:rPr lang="tr-TR" sz="4400" b="1" dirty="0" err="1">
                <a:latin typeface="Agency FB" panose="020B0503020202020204" pitchFamily="34" charset="0"/>
              </a:rPr>
              <a:t>access-group</a:t>
            </a:r>
            <a:r>
              <a:rPr lang="tr-TR" sz="4400" b="1" dirty="0">
                <a:latin typeface="Agency FB" panose="020B0503020202020204" pitchFamily="34" charset="0"/>
              </a:rPr>
              <a:t> </a:t>
            </a:r>
            <a:r>
              <a:rPr lang="tr-TR" sz="4400" i="1" dirty="0" err="1"/>
              <a:t>Interface</a:t>
            </a:r>
            <a:r>
              <a:rPr lang="tr-TR" sz="4400" i="1" dirty="0"/>
              <a:t> </a:t>
            </a:r>
            <a:r>
              <a:rPr lang="tr-TR" sz="4400" i="1" dirty="0" err="1"/>
              <a:t>Subconfiguration</a:t>
            </a:r>
            <a:r>
              <a:rPr lang="tr-TR" sz="4400" i="1" dirty="0"/>
              <a:t> </a:t>
            </a:r>
            <a:r>
              <a:rPr lang="tr-TR" sz="4400" dirty="0" err="1"/>
              <a:t>modu</a:t>
            </a:r>
            <a:r>
              <a:rPr lang="tr-TR" sz="4400" dirty="0"/>
              <a:t> komutunu </a:t>
            </a:r>
            <a:r>
              <a:rPr lang="tr-TR" sz="4400" dirty="0" smtClean="0"/>
              <a:t>kullanınız. </a:t>
            </a:r>
          </a:p>
          <a:p>
            <a:pPr marL="0" indent="0">
              <a:buNone/>
            </a:pPr>
            <a:r>
              <a:rPr lang="tr-TR" sz="4400" dirty="0" smtClean="0"/>
              <a:t>     Bunun </a:t>
            </a:r>
            <a:r>
              <a:rPr lang="tr-TR" sz="4400" dirty="0"/>
              <a:t>yerine </a:t>
            </a:r>
            <a:r>
              <a:rPr lang="tr-TR" sz="4400" dirty="0" err="1" smtClean="0"/>
              <a:t>ACL’yi</a:t>
            </a:r>
            <a:r>
              <a:rPr lang="tr-TR" sz="4400" dirty="0" smtClean="0"/>
              <a:t> </a:t>
            </a:r>
            <a:r>
              <a:rPr lang="tr-TR" sz="4400" dirty="0"/>
              <a:t>silip el ile tekrardan listeyi girmeye kalktığınızda liste </a:t>
            </a:r>
            <a:r>
              <a:rPr lang="tr-TR" sz="4400" dirty="0" smtClean="0"/>
              <a:t>başında yaptığınız </a:t>
            </a:r>
            <a:r>
              <a:rPr lang="tr-TR" sz="4400" dirty="0"/>
              <a:t>bir hata yüzünden bütün hepsini silmek zorunda kalabilirsiniz.</a:t>
            </a:r>
            <a:endParaRPr lang="tr-TR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95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r-TR" sz="4400" b="1" dirty="0" smtClean="0"/>
          </a:p>
          <a:p>
            <a:pPr marL="0" indent="0" algn="ctr">
              <a:buNone/>
            </a:pPr>
            <a:endParaRPr lang="tr-TR" sz="4400" b="1" dirty="0"/>
          </a:p>
          <a:p>
            <a:pPr marL="0" indent="0" algn="ctr">
              <a:buNone/>
            </a:pPr>
            <a:endParaRPr lang="tr-TR" sz="4400" b="1" dirty="0" smtClean="0"/>
          </a:p>
          <a:p>
            <a:pPr marL="0" indent="0" algn="ctr">
              <a:buNone/>
            </a:pPr>
            <a:r>
              <a:rPr lang="tr-TR" sz="4400" b="1" dirty="0" smtClean="0">
                <a:solidFill>
                  <a:srgbClr val="FFC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2</a:t>
            </a:r>
            <a:r>
              <a:rPr lang="tr-TR" sz="4400" b="1" dirty="0">
                <a:solidFill>
                  <a:srgbClr val="FFC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 ERİŞİM DENETİM LİSTELERİ</a:t>
            </a:r>
            <a:endParaRPr lang="tr-TR" sz="4400" dirty="0">
              <a:solidFill>
                <a:srgbClr val="FFC00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8695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179512" y="116632"/>
            <a:ext cx="8784976" cy="6552728"/>
          </a:xfrm>
        </p:spPr>
        <p:txBody>
          <a:bodyPr>
            <a:normAutofit/>
          </a:bodyPr>
          <a:lstStyle/>
          <a:p>
            <a:r>
              <a:rPr lang="tr-TR" sz="4800" dirty="0" smtClean="0"/>
              <a:t>Örnek olarak;</a:t>
            </a:r>
          </a:p>
          <a:p>
            <a:pPr marL="0" indent="0">
              <a:buNone/>
            </a:pPr>
            <a:r>
              <a:rPr lang="tr-TR" sz="4800" dirty="0" smtClean="0"/>
              <a:t> </a:t>
            </a:r>
            <a:r>
              <a:rPr lang="tr-TR" sz="4800" dirty="0"/>
              <a:t>networkteki </a:t>
            </a:r>
            <a:r>
              <a:rPr lang="tr-TR" sz="4800" dirty="0" err="1"/>
              <a:t>client</a:t>
            </a:r>
            <a:r>
              <a:rPr lang="tr-TR" sz="4800" dirty="0"/>
              <a:t> bilgisayarları kullanan kullanıcıların denetim masasına ulaşmasını engellemek isteyebiliriz. B</a:t>
            </a:r>
            <a:r>
              <a:rPr lang="tr-TR" sz="4800" dirty="0" smtClean="0"/>
              <a:t>u </a:t>
            </a:r>
            <a:r>
              <a:rPr lang="tr-TR" sz="4800" dirty="0"/>
              <a:t>engelleme işlemini </a:t>
            </a:r>
            <a:r>
              <a:rPr lang="tr-TR" sz="4800" dirty="0" err="1"/>
              <a:t>group</a:t>
            </a:r>
            <a:r>
              <a:rPr lang="tr-TR" sz="4800" dirty="0"/>
              <a:t> </a:t>
            </a:r>
            <a:r>
              <a:rPr lang="tr-TR" sz="4800" dirty="0" err="1"/>
              <a:t>policy</a:t>
            </a:r>
            <a:r>
              <a:rPr lang="tr-TR" sz="4800" dirty="0"/>
              <a:t> servisi yapacaktır. </a:t>
            </a:r>
          </a:p>
        </p:txBody>
      </p:sp>
    </p:spTree>
    <p:extLst>
      <p:ext uri="{BB962C8B-B14F-4D97-AF65-F5344CB8AC3E}">
        <p14:creationId xmlns:p14="http://schemas.microsoft.com/office/powerpoint/2010/main" val="203755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400" b="1" dirty="0">
                <a:solidFill>
                  <a:srgbClr val="FFC000"/>
                </a:solidFill>
              </a:rPr>
              <a:t>ERİŞİM </a:t>
            </a:r>
            <a:r>
              <a:rPr lang="tr-TR" sz="4400" b="1" dirty="0" smtClean="0">
                <a:solidFill>
                  <a:srgbClr val="FFC000"/>
                </a:solidFill>
              </a:rPr>
              <a:t>DENETİM </a:t>
            </a:r>
            <a:r>
              <a:rPr lang="tr-TR" sz="4400" b="1" dirty="0">
                <a:solidFill>
                  <a:srgbClr val="FFC000"/>
                </a:solidFill>
              </a:rPr>
              <a:t>LİSTELERİ </a:t>
            </a:r>
            <a:r>
              <a:rPr lang="tr-TR" sz="4400" b="1" dirty="0" smtClean="0">
                <a:solidFill>
                  <a:srgbClr val="FFC000"/>
                </a:solidFill>
              </a:rPr>
              <a:t>ÇEŞİTLERİ</a:t>
            </a:r>
          </a:p>
          <a:p>
            <a:pPr marL="0" indent="0">
              <a:buNone/>
            </a:pPr>
            <a:endParaRPr lang="tr-TR" sz="4400" b="1" dirty="0" smtClean="0"/>
          </a:p>
          <a:p>
            <a:r>
              <a:rPr lang="tr-TR" sz="4400" b="1" dirty="0"/>
              <a:t> S</a:t>
            </a:r>
            <a:r>
              <a:rPr lang="tr-TR" sz="4400" b="1" dirty="0" smtClean="0"/>
              <a:t>tandart erişim listeleri</a:t>
            </a:r>
          </a:p>
          <a:p>
            <a:r>
              <a:rPr lang="tr-TR" sz="4400" b="1" dirty="0" smtClean="0"/>
              <a:t>Genişletilmiş erişim denetim listesi</a:t>
            </a:r>
          </a:p>
          <a:p>
            <a:r>
              <a:rPr lang="tr-TR" sz="4400" b="1" dirty="0" smtClean="0"/>
              <a:t>Adlandırılmış erişim denetim listesi</a:t>
            </a:r>
          </a:p>
          <a:p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428695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sz="4400" b="1" dirty="0">
                <a:solidFill>
                  <a:srgbClr val="FFC000"/>
                </a:solidFill>
              </a:rPr>
              <a:t>Standart Erişim Listeleri</a:t>
            </a:r>
            <a:endParaRPr lang="tr-TR" sz="44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tr-TR" sz="3200" dirty="0" smtClean="0"/>
              <a:t>Standart </a:t>
            </a:r>
            <a:r>
              <a:rPr lang="tr-TR" sz="3200" dirty="0" err="1" smtClean="0"/>
              <a:t>ACL’ler</a:t>
            </a:r>
            <a:r>
              <a:rPr lang="tr-TR" sz="3200" dirty="0" smtClean="0"/>
              <a:t> </a:t>
            </a:r>
            <a:r>
              <a:rPr lang="tr-TR" sz="3200" dirty="0"/>
              <a:t>yönlendirilmiş </a:t>
            </a:r>
            <a:r>
              <a:rPr lang="tr-TR" sz="3200" dirty="0" smtClean="0"/>
              <a:t>IP paketlerinin </a:t>
            </a:r>
            <a:r>
              <a:rPr lang="tr-TR" sz="3200" dirty="0"/>
              <a:t>kaynak </a:t>
            </a:r>
            <a:r>
              <a:rPr lang="tr-TR" sz="3200" dirty="0" smtClean="0"/>
              <a:t>adresini kontrol ederler.</a:t>
            </a:r>
          </a:p>
          <a:p>
            <a:pPr marL="0" indent="0">
              <a:buNone/>
            </a:pPr>
            <a:r>
              <a:rPr lang="tr-TR" sz="3200" b="1" dirty="0" smtClean="0">
                <a:solidFill>
                  <a:srgbClr val="FFC000"/>
                </a:solidFill>
              </a:rPr>
              <a:t>Standart </a:t>
            </a:r>
            <a:r>
              <a:rPr lang="tr-TR" sz="3200" b="1" dirty="0">
                <a:solidFill>
                  <a:srgbClr val="FFC000"/>
                </a:solidFill>
              </a:rPr>
              <a:t>Erişim Listelerinin Genel Yazım </a:t>
            </a:r>
            <a:r>
              <a:rPr lang="tr-TR" sz="3200" b="1" dirty="0" smtClean="0">
                <a:solidFill>
                  <a:srgbClr val="FFC000"/>
                </a:solidFill>
              </a:rPr>
              <a:t>Biçimi</a:t>
            </a:r>
          </a:p>
          <a:p>
            <a:pPr marL="0" indent="0">
              <a:buNone/>
            </a:pPr>
            <a:r>
              <a:rPr lang="tr-TR" sz="3200" b="1" dirty="0">
                <a:latin typeface="Agency FB" panose="020B0503020202020204" pitchFamily="34" charset="0"/>
              </a:rPr>
              <a:t>Access-</a:t>
            </a:r>
            <a:r>
              <a:rPr lang="tr-TR" sz="3200" b="1" dirty="0" err="1">
                <a:latin typeface="Agency FB" panose="020B0503020202020204" pitchFamily="34" charset="0"/>
              </a:rPr>
              <a:t>list</a:t>
            </a:r>
            <a:r>
              <a:rPr lang="tr-TR" sz="3200" b="1" dirty="0">
                <a:latin typeface="Agency FB" panose="020B0503020202020204" pitchFamily="34" charset="0"/>
              </a:rPr>
              <a:t> [liste numarası] [</a:t>
            </a:r>
            <a:r>
              <a:rPr lang="tr-TR" sz="3200" b="1" dirty="0" err="1">
                <a:latin typeface="Agency FB" panose="020B0503020202020204" pitchFamily="34" charset="0"/>
              </a:rPr>
              <a:t>permit</a:t>
            </a:r>
            <a:r>
              <a:rPr lang="tr-TR" sz="3200" b="1" dirty="0">
                <a:latin typeface="Agency FB" panose="020B0503020202020204" pitchFamily="34" charset="0"/>
              </a:rPr>
              <a:t> | </a:t>
            </a:r>
            <a:r>
              <a:rPr lang="tr-TR" sz="3200" b="1" dirty="0" err="1">
                <a:latin typeface="Agency FB" panose="020B0503020202020204" pitchFamily="34" charset="0"/>
              </a:rPr>
              <a:t>deny</a:t>
            </a:r>
            <a:r>
              <a:rPr lang="tr-TR" sz="3200" b="1" dirty="0">
                <a:latin typeface="Agency FB" panose="020B0503020202020204" pitchFamily="34" charset="0"/>
              </a:rPr>
              <a:t>] [IP adresi] [joker </a:t>
            </a:r>
            <a:r>
              <a:rPr lang="tr-TR" sz="3200" b="1" dirty="0" smtClean="0">
                <a:latin typeface="Agency FB" panose="020B0503020202020204" pitchFamily="34" charset="0"/>
              </a:rPr>
              <a:t>maske(isteğe </a:t>
            </a:r>
            <a:r>
              <a:rPr lang="tr-TR" sz="3200" b="1" dirty="0">
                <a:latin typeface="Agency FB" panose="020B0503020202020204" pitchFamily="34" charset="0"/>
              </a:rPr>
              <a:t>bağlı</a:t>
            </a:r>
            <a:r>
              <a:rPr lang="tr-TR" sz="3200" b="1" dirty="0" smtClean="0">
                <a:latin typeface="Agency FB" panose="020B0503020202020204" pitchFamily="34" charset="0"/>
              </a:rPr>
              <a:t>)]</a:t>
            </a:r>
          </a:p>
          <a:p>
            <a:r>
              <a:rPr lang="tr-TR" sz="3200" b="1" dirty="0">
                <a:solidFill>
                  <a:srgbClr val="FFC000"/>
                </a:solidFill>
              </a:rPr>
              <a:t>Bileşenler:</a:t>
            </a:r>
          </a:p>
          <a:p>
            <a:r>
              <a:rPr lang="tr-TR" sz="3200" b="1" dirty="0"/>
              <a:t>Liste numarası</a:t>
            </a:r>
          </a:p>
          <a:p>
            <a:pPr marL="0" indent="0">
              <a:buNone/>
            </a:pPr>
            <a:r>
              <a:rPr lang="tr-TR" sz="3200" dirty="0" smtClean="0"/>
              <a:t>      Erişim </a:t>
            </a:r>
            <a:r>
              <a:rPr lang="tr-TR" sz="3200" dirty="0"/>
              <a:t>liste numarası 1’den 99 ve 1300 den 1999’a kadar olabilir.</a:t>
            </a:r>
          </a:p>
          <a:p>
            <a:r>
              <a:rPr lang="tr-TR" sz="3200" b="1" dirty="0" err="1"/>
              <a:t>Permit</a:t>
            </a:r>
            <a:r>
              <a:rPr lang="tr-TR" sz="3200" b="1" dirty="0"/>
              <a:t> | </a:t>
            </a:r>
            <a:r>
              <a:rPr lang="tr-TR" sz="3200" b="1" dirty="0" err="1"/>
              <a:t>deny</a:t>
            </a:r>
            <a:endParaRPr lang="tr-TR" sz="3200" b="1" dirty="0"/>
          </a:p>
          <a:p>
            <a:pPr marL="0" indent="0">
              <a:buNone/>
            </a:pPr>
            <a:r>
              <a:rPr lang="tr-TR" sz="3200" dirty="0" smtClean="0"/>
              <a:t>      Her </a:t>
            </a:r>
            <a:r>
              <a:rPr lang="tr-TR" sz="3200" dirty="0"/>
              <a:t>ikisi de olabilir. </a:t>
            </a:r>
            <a:r>
              <a:rPr lang="tr-TR" sz="3200" dirty="0" err="1"/>
              <a:t>Permit</a:t>
            </a:r>
            <a:r>
              <a:rPr lang="tr-TR" sz="3200" dirty="0"/>
              <a:t> belirttiğiniz ip adresini, bir eşleme </a:t>
            </a:r>
            <a:r>
              <a:rPr lang="tr-TR" sz="3200" dirty="0" smtClean="0"/>
              <a:t>girişini içerir.</a:t>
            </a:r>
            <a:endParaRPr lang="tr-TR" sz="3200" dirty="0"/>
          </a:p>
          <a:p>
            <a:r>
              <a:rPr lang="tr-TR" sz="3200" b="1" dirty="0"/>
              <a:t>IP adresi</a:t>
            </a:r>
          </a:p>
          <a:p>
            <a:pPr marL="0" indent="0">
              <a:buNone/>
            </a:pPr>
            <a:r>
              <a:rPr lang="tr-TR" sz="3200" dirty="0" smtClean="0"/>
              <a:t>         Bir </a:t>
            </a:r>
            <a:r>
              <a:rPr lang="tr-TR" sz="3200" dirty="0"/>
              <a:t>IP adresi, belirlenmiş kuralları içeren IP adreslerini eşlemede </a:t>
            </a:r>
            <a:r>
              <a:rPr lang="tr-TR" sz="3200" dirty="0" smtClean="0"/>
              <a:t>ve kararlaştırmada </a:t>
            </a:r>
            <a:r>
              <a:rPr lang="tr-TR" sz="3200" dirty="0"/>
              <a:t>kullanılır.</a:t>
            </a:r>
          </a:p>
          <a:p>
            <a:r>
              <a:rPr lang="tr-TR" sz="3200" b="1" dirty="0"/>
              <a:t>Joker maske</a:t>
            </a:r>
          </a:p>
          <a:p>
            <a:pPr marL="0" indent="0">
              <a:buNone/>
            </a:pPr>
            <a:r>
              <a:rPr lang="tr-TR" sz="3200" dirty="0" smtClean="0"/>
              <a:t>        İsteğe </a:t>
            </a:r>
            <a:r>
              <a:rPr lang="tr-TR" sz="3200" dirty="0"/>
              <a:t>bağlı olarak kullanılan joker maske eşlemede bir </a:t>
            </a:r>
            <a:r>
              <a:rPr lang="tr-TR" sz="3200" dirty="0" smtClean="0"/>
              <a:t>IP adresindeki </a:t>
            </a:r>
            <a:r>
              <a:rPr lang="tr-TR" sz="3200" dirty="0"/>
              <a:t>bitlerin değerlerini (0/1) kontrol eder</a:t>
            </a:r>
            <a:r>
              <a:rPr lang="tr-TR" sz="3200" dirty="0" smtClean="0"/>
              <a:t>.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428695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400" b="1" dirty="0" smtClean="0">
                <a:solidFill>
                  <a:srgbClr val="FFC000"/>
                </a:solidFill>
              </a:rPr>
              <a:t>Genişletilmiş </a:t>
            </a:r>
            <a:r>
              <a:rPr lang="tr-TR" sz="4400" b="1" dirty="0">
                <a:solidFill>
                  <a:srgbClr val="FFC000"/>
                </a:solidFill>
              </a:rPr>
              <a:t>Erişim Denetim </a:t>
            </a:r>
            <a:r>
              <a:rPr lang="tr-TR" sz="4400" b="1" dirty="0" smtClean="0">
                <a:solidFill>
                  <a:srgbClr val="FFC000"/>
                </a:solidFill>
              </a:rPr>
              <a:t>Listeleri</a:t>
            </a:r>
          </a:p>
          <a:p>
            <a:r>
              <a:rPr lang="tr-TR" sz="4400" dirty="0"/>
              <a:t>Uzatılmış </a:t>
            </a:r>
            <a:r>
              <a:rPr lang="tr-TR" sz="4400" dirty="0" err="1" smtClean="0"/>
              <a:t>ACL’ler</a:t>
            </a:r>
            <a:r>
              <a:rPr lang="tr-TR" sz="4400" dirty="0"/>
              <a:t>, geniş bir kontrol aralığı sağladığı için standart </a:t>
            </a:r>
            <a:r>
              <a:rPr lang="tr-TR" sz="4400" dirty="0" err="1" smtClean="0"/>
              <a:t>ACL’lerden</a:t>
            </a:r>
            <a:r>
              <a:rPr lang="tr-TR" sz="4400" dirty="0" smtClean="0"/>
              <a:t> daha sık </a:t>
            </a:r>
            <a:r>
              <a:rPr lang="tr-TR" sz="4400" dirty="0"/>
              <a:t>kullanılırlar. Uzatılmış </a:t>
            </a:r>
            <a:r>
              <a:rPr lang="tr-TR" sz="4400" dirty="0" err="1" smtClean="0"/>
              <a:t>ACL’ler</a:t>
            </a:r>
            <a:r>
              <a:rPr lang="tr-TR" sz="4400" dirty="0" smtClean="0"/>
              <a:t> </a:t>
            </a:r>
            <a:r>
              <a:rPr lang="tr-TR" sz="4400" dirty="0"/>
              <a:t>port numaraları ve protokolleri de kontrol edebileceği </a:t>
            </a:r>
            <a:r>
              <a:rPr lang="tr-TR" sz="4400" dirty="0" smtClean="0"/>
              <a:t>gibi paketin </a:t>
            </a:r>
            <a:r>
              <a:rPr lang="tr-TR" sz="4400" dirty="0"/>
              <a:t>kaynağını ve alıcı adresini de kontrol eder.</a:t>
            </a:r>
            <a:endParaRPr lang="tr-TR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92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sz="4400" b="1" dirty="0">
                <a:solidFill>
                  <a:srgbClr val="FFC000"/>
                </a:solidFill>
              </a:rPr>
              <a:t>Genişletilmiş Erişim Listelerinin Genel </a:t>
            </a:r>
            <a:r>
              <a:rPr lang="tr-TR" sz="4400" b="1" dirty="0" smtClean="0">
                <a:solidFill>
                  <a:srgbClr val="FFC000"/>
                </a:solidFill>
              </a:rPr>
              <a:t>Biçimi</a:t>
            </a:r>
          </a:p>
          <a:p>
            <a:r>
              <a:rPr lang="tr-TR" sz="4400" b="1" dirty="0">
                <a:solidFill>
                  <a:srgbClr val="FFC000"/>
                </a:solidFill>
              </a:rPr>
              <a:t>Bileşenler:</a:t>
            </a:r>
          </a:p>
          <a:p>
            <a:r>
              <a:rPr lang="tr-TR" sz="4400" b="1" dirty="0"/>
              <a:t>Liste numarası</a:t>
            </a:r>
          </a:p>
          <a:p>
            <a:pPr marL="0" indent="0">
              <a:buNone/>
            </a:pPr>
            <a:r>
              <a:rPr lang="tr-TR" sz="4400" dirty="0" smtClean="0"/>
              <a:t>      Erişim </a:t>
            </a:r>
            <a:r>
              <a:rPr lang="tr-TR" sz="4400" dirty="0"/>
              <a:t>liste numarası 100’den 199’a ve 2000’den 2699’a </a:t>
            </a:r>
            <a:r>
              <a:rPr lang="tr-TR" sz="4400" dirty="0" smtClean="0"/>
              <a:t>kadar olabilir</a:t>
            </a:r>
            <a:r>
              <a:rPr lang="tr-TR" sz="4400" dirty="0"/>
              <a:t>.</a:t>
            </a:r>
          </a:p>
          <a:p>
            <a:r>
              <a:rPr lang="tr-TR" sz="4400" b="1" dirty="0" err="1"/>
              <a:t>Permit</a:t>
            </a:r>
            <a:r>
              <a:rPr lang="tr-TR" sz="4400" b="1" dirty="0"/>
              <a:t> | </a:t>
            </a:r>
            <a:r>
              <a:rPr lang="tr-TR" sz="4400" b="1" dirty="0" err="1"/>
              <a:t>deny</a:t>
            </a:r>
            <a:endParaRPr lang="tr-TR" sz="4400" b="1" dirty="0"/>
          </a:p>
          <a:p>
            <a:pPr marL="0" indent="0">
              <a:buNone/>
            </a:pPr>
            <a:r>
              <a:rPr lang="tr-TR" sz="4400" dirty="0" smtClean="0"/>
              <a:t>       Her </a:t>
            </a:r>
            <a:r>
              <a:rPr lang="tr-TR" sz="4400" dirty="0"/>
              <a:t>ikisi de olabilir. </a:t>
            </a:r>
            <a:r>
              <a:rPr lang="tr-TR" sz="4400" dirty="0" err="1"/>
              <a:t>Permit</a:t>
            </a:r>
            <a:r>
              <a:rPr lang="tr-TR" sz="4400" dirty="0"/>
              <a:t> belirttiğiniz ip adresini bir eşleme </a:t>
            </a:r>
            <a:r>
              <a:rPr lang="tr-TR" sz="4400" dirty="0" smtClean="0"/>
              <a:t>girişini içerir</a:t>
            </a:r>
            <a:r>
              <a:rPr lang="tr-TR" sz="4400" dirty="0"/>
              <a:t>.</a:t>
            </a:r>
          </a:p>
          <a:p>
            <a:r>
              <a:rPr lang="tr-TR" sz="4400" b="1" dirty="0"/>
              <a:t>Protokol belirtme</a:t>
            </a:r>
          </a:p>
          <a:p>
            <a:pPr marL="0" indent="0">
              <a:buNone/>
            </a:pPr>
            <a:r>
              <a:rPr lang="tr-TR" sz="4400" dirty="0" smtClean="0"/>
              <a:t>      Paket </a:t>
            </a:r>
            <a:r>
              <a:rPr lang="tr-TR" sz="4400" dirty="0"/>
              <a:t>protokolüdür. Burası, IP,TCP,EDP veya ICMP ve diğer </a:t>
            </a:r>
            <a:r>
              <a:rPr lang="tr-TR" sz="4400" dirty="0" smtClean="0"/>
              <a:t>IP protokollerinden </a:t>
            </a:r>
            <a:r>
              <a:rPr lang="tr-TR" sz="4400" dirty="0"/>
              <a:t>biri olabilir. Bununla birlikte İP protokol </a:t>
            </a:r>
            <a:r>
              <a:rPr lang="tr-TR" sz="4400" dirty="0" smtClean="0"/>
              <a:t>numarası da </a:t>
            </a:r>
            <a:r>
              <a:rPr lang="tr-TR" sz="4400" dirty="0"/>
              <a:t>olabilir.</a:t>
            </a:r>
          </a:p>
          <a:p>
            <a:r>
              <a:rPr lang="tr-TR" sz="4400" b="1" dirty="0"/>
              <a:t>Kaynak belirtme</a:t>
            </a:r>
          </a:p>
          <a:p>
            <a:pPr marL="0" indent="0">
              <a:buNone/>
            </a:pPr>
            <a:r>
              <a:rPr lang="tr-TR" sz="4400" b="1" dirty="0" smtClean="0"/>
              <a:t>     [</a:t>
            </a:r>
            <a:r>
              <a:rPr lang="tr-TR" sz="4400" dirty="0" err="1"/>
              <a:t>Ip</a:t>
            </a:r>
            <a:r>
              <a:rPr lang="tr-TR" sz="4400" dirty="0"/>
              <a:t> adresi] [joker maske] [port numarası belirtme (sadece UDP ve </a:t>
            </a:r>
            <a:r>
              <a:rPr lang="tr-TR" sz="4400" dirty="0" err="1"/>
              <a:t>TCPiçin</a:t>
            </a:r>
            <a:r>
              <a:rPr lang="tr-TR" sz="4400" dirty="0"/>
              <a:t> kullanılır</a:t>
            </a:r>
            <a:r>
              <a:rPr lang="tr-TR" sz="4400" dirty="0" smtClean="0"/>
              <a:t>)] biçiminde </a:t>
            </a:r>
            <a:r>
              <a:rPr lang="tr-TR" sz="4400" dirty="0"/>
              <a:t>belirtilir.</a:t>
            </a:r>
          </a:p>
          <a:p>
            <a:r>
              <a:rPr lang="tr-TR" sz="4400" b="1" dirty="0"/>
              <a:t>Hedef belirtme</a:t>
            </a:r>
          </a:p>
          <a:p>
            <a:pPr marL="0" indent="0">
              <a:buNone/>
            </a:pPr>
            <a:r>
              <a:rPr lang="tr-TR" sz="4400" b="1" dirty="0" smtClean="0"/>
              <a:t>   [</a:t>
            </a:r>
            <a:r>
              <a:rPr lang="tr-TR" sz="4400" dirty="0" err="1"/>
              <a:t>Ip</a:t>
            </a:r>
            <a:r>
              <a:rPr lang="tr-TR" sz="4400" dirty="0"/>
              <a:t> adresi] [joker maske] [port numarası belirtme (sadece UDP ve TCP </a:t>
            </a:r>
            <a:r>
              <a:rPr lang="tr-TR" sz="4400" dirty="0" err="1"/>
              <a:t>çin</a:t>
            </a:r>
            <a:r>
              <a:rPr lang="tr-TR" sz="4400" dirty="0"/>
              <a:t> kullanılır)]</a:t>
            </a:r>
            <a:endParaRPr lang="tr-TR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92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r>
              <a:rPr lang="tr-TR" sz="4400" b="1" dirty="0"/>
              <a:t>IP adresi</a:t>
            </a:r>
          </a:p>
          <a:p>
            <a:pPr marL="0" indent="0">
              <a:buNone/>
            </a:pPr>
            <a:r>
              <a:rPr lang="tr-TR" sz="4400" dirty="0" smtClean="0"/>
              <a:t>      Bir </a:t>
            </a:r>
            <a:r>
              <a:rPr lang="tr-TR" sz="4400" dirty="0"/>
              <a:t>IP adresini eşlemek için kullanılır.</a:t>
            </a:r>
          </a:p>
          <a:p>
            <a:r>
              <a:rPr lang="tr-TR" sz="4400" b="1" dirty="0"/>
              <a:t>Joker maske</a:t>
            </a:r>
          </a:p>
          <a:p>
            <a:pPr marL="0" indent="0">
              <a:buNone/>
            </a:pPr>
            <a:r>
              <a:rPr lang="tr-TR" sz="4400" dirty="0" smtClean="0"/>
              <a:t>       İsteğe </a:t>
            </a:r>
            <a:r>
              <a:rPr lang="tr-TR" sz="4400" dirty="0"/>
              <a:t>bağlı olarak kullanılan joker maske eşlemede bir </a:t>
            </a:r>
            <a:r>
              <a:rPr lang="tr-TR" sz="4400" dirty="0" smtClean="0"/>
              <a:t>IP adresindeki </a:t>
            </a:r>
            <a:r>
              <a:rPr lang="tr-TR" sz="4400" dirty="0"/>
              <a:t>bitlerin değerlerini 0/1) kontrol eder.</a:t>
            </a:r>
          </a:p>
          <a:p>
            <a:r>
              <a:rPr lang="tr-TR" sz="4400" b="1" dirty="0"/>
              <a:t>Port numarası belirtme</a:t>
            </a:r>
          </a:p>
          <a:p>
            <a:pPr marL="0" indent="0">
              <a:buNone/>
            </a:pPr>
            <a:r>
              <a:rPr lang="tr-TR" sz="4400" dirty="0" smtClean="0"/>
              <a:t>    İsteğe </a:t>
            </a:r>
            <a:r>
              <a:rPr lang="tr-TR" sz="4400" dirty="0"/>
              <a:t>bağlı belirtme, port için bir dizi numaralara karar verir.</a:t>
            </a:r>
          </a:p>
          <a:p>
            <a:r>
              <a:rPr lang="tr-TR" sz="4400" b="1" dirty="0"/>
              <a:t>Protokol niteleme</a:t>
            </a:r>
          </a:p>
          <a:p>
            <a:pPr marL="0" indent="0">
              <a:buNone/>
            </a:pPr>
            <a:r>
              <a:rPr lang="tr-TR" sz="4400" dirty="0" smtClean="0"/>
              <a:t>      İsteğe </a:t>
            </a:r>
            <a:r>
              <a:rPr lang="tr-TR" sz="4400" dirty="0"/>
              <a:t>bağlı belirtme, protokol numaralarına daha fazla </a:t>
            </a:r>
            <a:r>
              <a:rPr lang="tr-TR" sz="4400" dirty="0" smtClean="0"/>
              <a:t>özellik tanımlar</a:t>
            </a:r>
            <a:r>
              <a:rPr lang="tr-TR" sz="4400" dirty="0"/>
              <a:t>.</a:t>
            </a:r>
          </a:p>
          <a:p>
            <a:r>
              <a:rPr lang="tr-TR" sz="4400" b="1" dirty="0" err="1"/>
              <a:t>Logging</a:t>
            </a:r>
            <a:r>
              <a:rPr lang="tr-TR" sz="4400" b="1" dirty="0"/>
              <a:t> (Kayıtlama)</a:t>
            </a:r>
          </a:p>
          <a:p>
            <a:pPr marL="0" indent="0">
              <a:buNone/>
            </a:pPr>
            <a:r>
              <a:rPr lang="tr-TR" sz="4400" dirty="0" smtClean="0"/>
              <a:t>     </a:t>
            </a:r>
            <a:r>
              <a:rPr lang="tr-TR" sz="4400" dirty="0" err="1" smtClean="0"/>
              <a:t>Logging</a:t>
            </a:r>
            <a:r>
              <a:rPr lang="tr-TR" sz="4400" dirty="0" smtClean="0"/>
              <a:t> </a:t>
            </a:r>
            <a:r>
              <a:rPr lang="tr-TR" sz="4400" dirty="0"/>
              <a:t>anahtar kelimesi. Erişim liste girişlerinin </a:t>
            </a:r>
            <a:r>
              <a:rPr lang="tr-TR" sz="4400" dirty="0" smtClean="0"/>
              <a:t>eşlendiğinde paket </a:t>
            </a:r>
            <a:r>
              <a:rPr lang="tr-TR" sz="4400" dirty="0"/>
              <a:t>bilgilerini hepsini kayıt altına alır.</a:t>
            </a:r>
          </a:p>
        </p:txBody>
      </p:sp>
    </p:spTree>
    <p:extLst>
      <p:ext uri="{BB962C8B-B14F-4D97-AF65-F5344CB8AC3E}">
        <p14:creationId xmlns:p14="http://schemas.microsoft.com/office/powerpoint/2010/main" val="91092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tr-TR" sz="3200" dirty="0"/>
              <a:t>Operatörler yönlendiriciye port numaralarında veya </a:t>
            </a:r>
            <a:r>
              <a:rPr lang="tr-TR" sz="3200" dirty="0" smtClean="0"/>
              <a:t>numaralarda nasıl </a:t>
            </a:r>
            <a:r>
              <a:rPr lang="tr-TR" sz="3200" dirty="0"/>
              <a:t>eşleme yapacağınızı söyler</a:t>
            </a:r>
            <a:r>
              <a:rPr lang="tr-TR" sz="3200" dirty="0" smtClean="0"/>
              <a:t>.</a:t>
            </a:r>
          </a:p>
          <a:p>
            <a:pPr marL="0" indent="0">
              <a:buNone/>
            </a:pPr>
            <a:r>
              <a:rPr lang="tr-TR" sz="3200" dirty="0" smtClean="0"/>
              <a:t>                    </a:t>
            </a:r>
            <a:r>
              <a:rPr lang="tr-TR" sz="3200" b="1" dirty="0"/>
              <a:t>TCP ve UDP operatörleri</a:t>
            </a:r>
            <a:endParaRPr lang="tr-TR" sz="3200" dirty="0"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10935"/>
              </p:ext>
            </p:extLst>
          </p:nvPr>
        </p:nvGraphicFramePr>
        <p:xfrm>
          <a:off x="1331640" y="1772814"/>
          <a:ext cx="6048671" cy="3744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3271"/>
                <a:gridCol w="3105400"/>
              </a:tblGrid>
              <a:tr h="609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dirty="0">
                          <a:effectLst/>
                        </a:rPr>
                        <a:t>OPERATÖR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dirty="0">
                          <a:effectLst/>
                        </a:rPr>
                        <a:t>TANIM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6701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000">
                          <a:effectLst/>
                        </a:rPr>
                        <a:t>ıt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>
                          <a:effectLst/>
                        </a:rPr>
                        <a:t>Küçüktür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642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dirty="0" err="1">
                          <a:effectLst/>
                        </a:rPr>
                        <a:t>gt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>
                          <a:effectLst/>
                        </a:rPr>
                        <a:t>Büyüktür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596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>
                          <a:effectLst/>
                        </a:rPr>
                        <a:t>neg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dirty="0">
                          <a:effectLst/>
                        </a:rPr>
                        <a:t>Eşit </a:t>
                      </a:r>
                      <a:r>
                        <a:rPr lang="tr-TR" sz="1800" dirty="0" smtClean="0">
                          <a:effectLst/>
                        </a:rPr>
                        <a:t>değil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6320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>
                          <a:effectLst/>
                        </a:rPr>
                        <a:t>eq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>
                          <a:effectLst/>
                        </a:rPr>
                        <a:t>Eşit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5931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>
                          <a:effectLst/>
                        </a:rPr>
                        <a:t>range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dirty="0">
                          <a:effectLst/>
                        </a:rPr>
                        <a:t>Port numara sırası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92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400" b="1" dirty="0"/>
              <a:t>Port </a:t>
            </a:r>
            <a:r>
              <a:rPr lang="tr-TR" sz="4400" b="1" dirty="0" smtClean="0"/>
              <a:t>numaraları </a:t>
            </a:r>
            <a:r>
              <a:rPr lang="tr-TR" sz="4400" b="1" dirty="0"/>
              <a:t>ve </a:t>
            </a:r>
            <a:r>
              <a:rPr lang="tr-TR" sz="4400" b="1" dirty="0" smtClean="0"/>
              <a:t>isimleri</a:t>
            </a:r>
          </a:p>
          <a:p>
            <a:r>
              <a:rPr lang="tr-TR" sz="2400" dirty="0"/>
              <a:t>bir </a:t>
            </a:r>
            <a:r>
              <a:rPr lang="tr-TR" sz="2400" dirty="0" smtClean="0"/>
              <a:t>e-posta</a:t>
            </a:r>
            <a:r>
              <a:rPr lang="tr-TR" sz="2400" dirty="0"/>
              <a:t> </a:t>
            </a:r>
            <a:r>
              <a:rPr lang="tr-TR" sz="2400" dirty="0" smtClean="0"/>
              <a:t>kullanıcısının </a:t>
            </a:r>
            <a:r>
              <a:rPr lang="tr-TR" sz="2400" dirty="0"/>
              <a:t>e-posta sunucusundan postalarına erişmesi için kullanılır. www http </a:t>
            </a:r>
            <a:r>
              <a:rPr lang="tr-TR" sz="2400" dirty="0" smtClean="0"/>
              <a:t>web sunucusuna </a:t>
            </a:r>
            <a:r>
              <a:rPr lang="tr-TR" sz="2400" dirty="0"/>
              <a:t>web bağlantısıdır. Bu listede port ismini bulamadıysanız port numarası </a:t>
            </a:r>
            <a:r>
              <a:rPr lang="tr-TR" sz="2400" dirty="0" smtClean="0"/>
              <a:t>ile belirtebilirsiniz</a:t>
            </a:r>
            <a:r>
              <a:rPr lang="tr-TR" sz="2400" dirty="0"/>
              <a:t>. Port numarasını ve adını atladığınızda </a:t>
            </a:r>
            <a:r>
              <a:rPr lang="tr-TR" sz="2400" dirty="0" smtClean="0"/>
              <a:t>ACL </a:t>
            </a:r>
            <a:r>
              <a:rPr lang="tr-TR" sz="2400" dirty="0"/>
              <a:t>bütün TCP bağlantısına </a:t>
            </a:r>
            <a:r>
              <a:rPr lang="tr-TR" sz="2400" dirty="0" smtClean="0"/>
              <a:t>eşleme için </a:t>
            </a:r>
            <a:r>
              <a:rPr lang="tr-TR" sz="2400" dirty="0"/>
              <a:t>bakacaktır</a:t>
            </a:r>
            <a:r>
              <a:rPr lang="tr-TR" sz="2400" dirty="0" smtClean="0"/>
              <a:t>.</a:t>
            </a:r>
            <a:r>
              <a:rPr lang="fr-FR" sz="2400" b="1" dirty="0"/>
              <a:t> </a:t>
            </a:r>
            <a:r>
              <a:rPr lang="tr-TR" sz="2400" b="1" dirty="0"/>
              <a:t> </a:t>
            </a:r>
            <a:endParaRPr lang="tr-TR" sz="2400" b="1" dirty="0" smtClean="0"/>
          </a:p>
          <a:p>
            <a:pPr marL="0" indent="0">
              <a:buNone/>
            </a:pPr>
            <a:r>
              <a:rPr lang="tr-TR" sz="2800" b="1" dirty="0"/>
              <a:t> </a:t>
            </a:r>
            <a:r>
              <a:rPr lang="tr-TR" sz="2800" b="1" dirty="0" smtClean="0"/>
              <a:t>              </a:t>
            </a:r>
            <a:r>
              <a:rPr lang="fr-FR" sz="2800" b="1" dirty="0" err="1" smtClean="0"/>
              <a:t>Genel</a:t>
            </a:r>
            <a:r>
              <a:rPr lang="fr-FR" sz="2800" b="1" dirty="0" smtClean="0"/>
              <a:t> </a:t>
            </a:r>
            <a:r>
              <a:rPr lang="fr-FR" sz="2800" b="1" dirty="0"/>
              <a:t>TCP port </a:t>
            </a:r>
            <a:r>
              <a:rPr lang="fr-FR" sz="2800" b="1" dirty="0" err="1"/>
              <a:t>isimleri</a:t>
            </a:r>
            <a:r>
              <a:rPr lang="fr-FR" sz="2800" b="1" dirty="0"/>
              <a:t> </a:t>
            </a:r>
            <a:r>
              <a:rPr lang="fr-FR" sz="2800" b="1" dirty="0" err="1"/>
              <a:t>ve</a:t>
            </a:r>
            <a:r>
              <a:rPr lang="fr-FR" sz="2800" b="1" dirty="0"/>
              <a:t> </a:t>
            </a:r>
            <a:r>
              <a:rPr lang="fr-FR" sz="2800" b="1" dirty="0" err="1"/>
              <a:t>numaraları</a:t>
            </a:r>
            <a:endParaRPr lang="tr-TR" sz="2800" dirty="0"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568538"/>
              </p:ext>
            </p:extLst>
          </p:nvPr>
        </p:nvGraphicFramePr>
        <p:xfrm>
          <a:off x="179512" y="3429000"/>
          <a:ext cx="8784975" cy="3195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7398"/>
                <a:gridCol w="3151958"/>
                <a:gridCol w="2645619"/>
              </a:tblGrid>
              <a:tr h="5229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effectLst/>
                        </a:rPr>
                        <a:t>PORT İSMİ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effectLst/>
                        </a:rPr>
                        <a:t>KOMUT PARAMETRESİ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</a:rPr>
                        <a:t>PORT NUMARASI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5571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effectLst/>
                        </a:rPr>
                        <a:t>  Ftp Data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effectLst/>
                        </a:rPr>
                        <a:t>ftp-data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000">
                          <a:effectLst/>
                        </a:rPr>
                        <a:t>20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551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smtClean="0">
                          <a:effectLst/>
                        </a:rPr>
                        <a:t> </a:t>
                      </a:r>
                      <a:r>
                        <a:rPr lang="tr-TR" sz="1600" dirty="0">
                          <a:effectLst/>
                        </a:rPr>
                        <a:t>Ftp Control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smtClean="0">
                          <a:effectLst/>
                        </a:rPr>
                        <a:t>  </a:t>
                      </a:r>
                      <a:r>
                        <a:rPr lang="tr-TR" sz="1600" dirty="0">
                          <a:effectLst/>
                        </a:rPr>
                        <a:t>ftp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000" dirty="0">
                          <a:effectLst/>
                        </a:rPr>
                        <a:t>21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5120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smtClean="0">
                          <a:effectLst/>
                        </a:rPr>
                        <a:t>Telnet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smtClean="0">
                          <a:effectLst/>
                        </a:rPr>
                        <a:t>  </a:t>
                      </a:r>
                      <a:r>
                        <a:rPr lang="tr-TR" sz="1600" dirty="0">
                          <a:effectLst/>
                        </a:rPr>
                        <a:t>telnet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000">
                          <a:effectLst/>
                        </a:rPr>
                        <a:t>23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542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7200" algn="l"/>
                          <a:tab pos="1079500" algn="ctr"/>
                        </a:tabLst>
                      </a:pPr>
                      <a:r>
                        <a:rPr lang="tr-TR" sz="1600" dirty="0" smtClean="0">
                          <a:effectLst/>
                        </a:rPr>
                        <a:t>SMTP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smtClean="0">
                          <a:effectLst/>
                        </a:rPr>
                        <a:t>  </a:t>
                      </a:r>
                      <a:r>
                        <a:rPr lang="tr-TR" sz="1600" dirty="0" err="1">
                          <a:effectLst/>
                        </a:rPr>
                        <a:t>Smtp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000">
                          <a:effectLst/>
                        </a:rPr>
                        <a:t>25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5089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effectLst/>
                        </a:rPr>
                        <a:t>WWW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141095" algn="ctr"/>
                        </a:tabLst>
                      </a:pPr>
                      <a:r>
                        <a:rPr lang="tr-TR" sz="1600" dirty="0" smtClean="0">
                          <a:effectLst/>
                        </a:rPr>
                        <a:t>www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000" dirty="0">
                          <a:effectLst/>
                        </a:rPr>
                        <a:t>80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66825" y="2551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141413" algn="ct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141413" algn="ct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141413" algn="ct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141413" algn="ct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141413" algn="ct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41413" algn="ct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41413" algn="ct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41413" algn="ct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41413" algn="ct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1413" algn="ctr"/>
              </a:tabLst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2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tr-TR" sz="3200" dirty="0" smtClean="0"/>
              <a:t>Listede olmayan port ismini port numarası kullanarak belirtebilirsiniz. Eğer port ismini ve numarasını atladığınızda, ACL eşleme için bütün UDP bağlantılarına bakacaktır.</a:t>
            </a:r>
          </a:p>
          <a:p>
            <a:pPr marL="0" indent="0">
              <a:buNone/>
            </a:pPr>
            <a:r>
              <a:rPr lang="tr-TR" sz="3200" b="1" dirty="0" smtClean="0"/>
              <a:t>          Genel </a:t>
            </a:r>
            <a:r>
              <a:rPr lang="tr-TR" sz="3200" b="1" dirty="0"/>
              <a:t>UDP port isimleri ve numaraları</a:t>
            </a:r>
            <a:endParaRPr lang="tr-TR" sz="3200" dirty="0"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55067"/>
              </p:ext>
            </p:extLst>
          </p:nvPr>
        </p:nvGraphicFramePr>
        <p:xfrm>
          <a:off x="539552" y="2758279"/>
          <a:ext cx="7337623" cy="3263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5215"/>
                <a:gridCol w="2632663"/>
                <a:gridCol w="2209745"/>
              </a:tblGrid>
              <a:tr h="6310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</a:rPr>
                        <a:t>PORT İSMİ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</a:rPr>
                        <a:t>KOMUT PARAMETRESİ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</a:rPr>
                        <a:t>PORT NUMARASI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6938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000">
                          <a:effectLst/>
                        </a:rPr>
                        <a:t>DNS Query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000">
                          <a:effectLst/>
                        </a:rPr>
                        <a:t>Dns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000">
                          <a:effectLst/>
                        </a:rPr>
                        <a:t>53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6657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000">
                          <a:effectLst/>
                        </a:rPr>
                        <a:t>TFTP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000">
                          <a:effectLst/>
                        </a:rPr>
                        <a:t>Tftp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000">
                          <a:effectLst/>
                        </a:rPr>
                        <a:t>69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6179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000">
                          <a:effectLst/>
                        </a:rPr>
                        <a:t>SNMP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000">
                          <a:effectLst/>
                        </a:rPr>
                        <a:t>Snmp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000">
                          <a:effectLst/>
                        </a:rPr>
                        <a:t>161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6544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7200" algn="l"/>
                          <a:tab pos="1079500" algn="ctr"/>
                        </a:tabLst>
                      </a:pPr>
                      <a:r>
                        <a:rPr lang="tr-TR" sz="2000">
                          <a:effectLst/>
                        </a:rPr>
                        <a:t>IP RIP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000">
                          <a:effectLst/>
                        </a:rPr>
                        <a:t>Rip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2000" dirty="0">
                          <a:effectLst/>
                        </a:rPr>
                        <a:t>520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92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tr-TR" sz="4400" dirty="0"/>
              <a:t>Genişletilmiş bir </a:t>
            </a:r>
            <a:r>
              <a:rPr lang="tr-TR" sz="4400" dirty="0" err="1" smtClean="0"/>
              <a:t>ACL’yi</a:t>
            </a:r>
            <a:r>
              <a:rPr lang="tr-TR" sz="4400" dirty="0" smtClean="0"/>
              <a:t> </a:t>
            </a:r>
            <a:r>
              <a:rPr lang="tr-TR" sz="4400" dirty="0"/>
              <a:t>oluşturmak için yönlendiricinin arabirimini </a:t>
            </a:r>
            <a:r>
              <a:rPr lang="tr-TR" sz="4400" dirty="0" smtClean="0"/>
              <a:t>aşağıdaki yapılandırma </a:t>
            </a:r>
            <a:r>
              <a:rPr lang="tr-TR" sz="4400" dirty="0"/>
              <a:t>gibi aktifleştirmelisiniz.</a:t>
            </a:r>
          </a:p>
          <a:p>
            <a:r>
              <a:rPr lang="fr-FR" sz="4400" dirty="0">
                <a:latin typeface="Agency FB" panose="020B0503020202020204" pitchFamily="34" charset="0"/>
              </a:rPr>
              <a:t>Router(config)# </a:t>
            </a:r>
            <a:r>
              <a:rPr lang="fr-FR" sz="4400" b="1" dirty="0">
                <a:latin typeface="Agency FB" panose="020B0503020202020204" pitchFamily="34" charset="0"/>
              </a:rPr>
              <a:t>interface </a:t>
            </a:r>
            <a:r>
              <a:rPr lang="fr-FR" sz="4400" dirty="0">
                <a:latin typeface="Agency FB" panose="020B0503020202020204" pitchFamily="34" charset="0"/>
              </a:rPr>
              <a:t>type [module_#]port_#</a:t>
            </a:r>
          </a:p>
          <a:p>
            <a:r>
              <a:rPr lang="en-US" sz="4400" dirty="0">
                <a:latin typeface="Agency FB" panose="020B0503020202020204" pitchFamily="34" charset="0"/>
              </a:rPr>
              <a:t>Router(</a:t>
            </a:r>
            <a:r>
              <a:rPr lang="en-US" sz="4400" dirty="0" err="1">
                <a:latin typeface="Agency FB" panose="020B0503020202020204" pitchFamily="34" charset="0"/>
              </a:rPr>
              <a:t>config</a:t>
            </a:r>
            <a:r>
              <a:rPr lang="en-US" sz="4400" dirty="0">
                <a:latin typeface="Agency FB" panose="020B0503020202020204" pitchFamily="34" charset="0"/>
              </a:rPr>
              <a:t>-if)# </a:t>
            </a:r>
            <a:r>
              <a:rPr lang="en-US" sz="4400" b="1" dirty="0" err="1">
                <a:latin typeface="Agency FB" panose="020B0503020202020204" pitchFamily="34" charset="0"/>
              </a:rPr>
              <a:t>ip</a:t>
            </a:r>
            <a:r>
              <a:rPr lang="en-US" sz="4400" b="1" dirty="0">
                <a:latin typeface="Agency FB" panose="020B0503020202020204" pitchFamily="34" charset="0"/>
              </a:rPr>
              <a:t> access-group </a:t>
            </a:r>
            <a:r>
              <a:rPr lang="en-US" sz="4400" dirty="0">
                <a:latin typeface="Agency FB" panose="020B0503020202020204" pitchFamily="34" charset="0"/>
              </a:rPr>
              <a:t>ACL_# </a:t>
            </a:r>
            <a:r>
              <a:rPr lang="en-US" sz="4400" b="1" dirty="0" err="1">
                <a:latin typeface="Agency FB" panose="020B0503020202020204" pitchFamily="34" charset="0"/>
              </a:rPr>
              <a:t>in</a:t>
            </a:r>
            <a:r>
              <a:rPr lang="en-US" sz="4400" dirty="0" err="1">
                <a:latin typeface="Agency FB" panose="020B0503020202020204" pitchFamily="34" charset="0"/>
              </a:rPr>
              <a:t>|</a:t>
            </a:r>
            <a:r>
              <a:rPr lang="en-US" sz="4400" b="1" dirty="0" err="1">
                <a:latin typeface="Agency FB" panose="020B0503020202020204" pitchFamily="34" charset="0"/>
              </a:rPr>
              <a:t>out</a:t>
            </a:r>
            <a:endParaRPr lang="en-US" sz="4400" b="1" dirty="0">
              <a:latin typeface="Agency FB" panose="020B0503020202020204" pitchFamily="34" charset="0"/>
            </a:endParaRPr>
          </a:p>
          <a:p>
            <a:r>
              <a:rPr lang="tr-TR" sz="4400" b="1" dirty="0"/>
              <a:t>Not: </a:t>
            </a:r>
            <a:r>
              <a:rPr lang="tr-TR" sz="4400" dirty="0"/>
              <a:t>Standart </a:t>
            </a:r>
            <a:r>
              <a:rPr lang="tr-TR" sz="4400" dirty="0" smtClean="0"/>
              <a:t>ACL </a:t>
            </a:r>
            <a:r>
              <a:rPr lang="tr-TR" sz="4400" dirty="0"/>
              <a:t>için yapılandırma aynıdır. Yönlendirici arabirim </a:t>
            </a:r>
            <a:r>
              <a:rPr lang="tr-TR" sz="4400" dirty="0" smtClean="0"/>
              <a:t>üzerindeki trafiği </a:t>
            </a:r>
            <a:r>
              <a:rPr lang="tr-TR" sz="4400" dirty="0"/>
              <a:t>filtrelemeye başlayacaktır.</a:t>
            </a:r>
          </a:p>
        </p:txBody>
      </p:sp>
    </p:spTree>
    <p:extLst>
      <p:ext uri="{BB962C8B-B14F-4D97-AF65-F5344CB8AC3E}">
        <p14:creationId xmlns:p14="http://schemas.microsoft.com/office/powerpoint/2010/main" val="91092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4400" b="1" dirty="0">
                <a:solidFill>
                  <a:srgbClr val="FFC000"/>
                </a:solidFill>
              </a:rPr>
              <a:t>Adlandırılmış Erişim Denetim </a:t>
            </a:r>
            <a:r>
              <a:rPr lang="tr-TR" sz="4400" b="1" dirty="0" smtClean="0">
                <a:solidFill>
                  <a:srgbClr val="FFC000"/>
                </a:solidFill>
              </a:rPr>
              <a:t>Listeleri</a:t>
            </a:r>
          </a:p>
          <a:p>
            <a:r>
              <a:rPr lang="tr-TR" sz="2800" dirty="0"/>
              <a:t>Diğer erişim listelerinden sadece yapılandırma sırasında farklılık </a:t>
            </a:r>
            <a:r>
              <a:rPr lang="tr-TR" sz="2800" dirty="0" smtClean="0"/>
              <a:t>gösterir. </a:t>
            </a:r>
            <a:r>
              <a:rPr lang="tr-TR" sz="2800" dirty="0"/>
              <a:t>Adlandırılmış erişim listelerinde satırlar tek tek silinebilir veya </a:t>
            </a:r>
            <a:r>
              <a:rPr lang="tr-TR" sz="2800" dirty="0" smtClean="0"/>
              <a:t>yeni satır </a:t>
            </a:r>
            <a:r>
              <a:rPr lang="tr-TR" sz="2800" dirty="0"/>
              <a:t>eklenebilir. Çünkü listenin Standart ve </a:t>
            </a:r>
            <a:r>
              <a:rPr lang="tr-TR" sz="2800" dirty="0" err="1"/>
              <a:t>Extended</a:t>
            </a:r>
            <a:r>
              <a:rPr lang="tr-TR" sz="2800" dirty="0"/>
              <a:t> olmasına göre uygun </a:t>
            </a:r>
            <a:r>
              <a:rPr lang="tr-TR" sz="2800" dirty="0" err="1"/>
              <a:t>modlar</a:t>
            </a:r>
            <a:r>
              <a:rPr lang="tr-TR" sz="2800" dirty="0"/>
              <a:t> </a:t>
            </a:r>
            <a:r>
              <a:rPr lang="tr-TR" sz="2800" dirty="0" smtClean="0"/>
              <a:t>oluşturulur ve </a:t>
            </a:r>
            <a:r>
              <a:rPr lang="tr-TR" sz="2800" dirty="0"/>
              <a:t>yapılandırma bu </a:t>
            </a:r>
            <a:r>
              <a:rPr lang="tr-TR" sz="2800" dirty="0" err="1"/>
              <a:t>modlar</a:t>
            </a:r>
            <a:r>
              <a:rPr lang="tr-TR" sz="2800" dirty="0"/>
              <a:t> </a:t>
            </a:r>
            <a:r>
              <a:rPr lang="tr-TR" sz="2800" dirty="0" smtClean="0"/>
              <a:t>altında </a:t>
            </a:r>
            <a:r>
              <a:rPr lang="tr-TR" sz="2800" dirty="0"/>
              <a:t>yapılır</a:t>
            </a:r>
            <a:r>
              <a:rPr lang="tr-TR" sz="2800" dirty="0" smtClean="0"/>
              <a:t>.</a:t>
            </a:r>
          </a:p>
          <a:p>
            <a:r>
              <a:rPr lang="tr-TR" sz="2800" b="1" dirty="0">
                <a:solidFill>
                  <a:srgbClr val="FFC000"/>
                </a:solidFill>
              </a:rPr>
              <a:t>Adlandırılmış Erişim Denetim listelerinin Genel </a:t>
            </a:r>
            <a:r>
              <a:rPr lang="tr-TR" sz="2800" b="1" dirty="0" smtClean="0">
                <a:solidFill>
                  <a:srgbClr val="FFC000"/>
                </a:solidFill>
              </a:rPr>
              <a:t>Biçimi</a:t>
            </a:r>
            <a:endParaRPr lang="tr-TR" sz="2800" dirty="0">
              <a:solidFill>
                <a:srgbClr val="FFC000"/>
              </a:solidFill>
            </a:endParaRPr>
          </a:p>
          <a:p>
            <a:r>
              <a:rPr lang="en-US" sz="2800" dirty="0">
                <a:latin typeface="Agency FB" panose="020B0503020202020204" pitchFamily="34" charset="0"/>
              </a:rPr>
              <a:t>Router(</a:t>
            </a:r>
            <a:r>
              <a:rPr lang="en-US" sz="2800" dirty="0" err="1">
                <a:latin typeface="Agency FB" panose="020B0503020202020204" pitchFamily="34" charset="0"/>
              </a:rPr>
              <a:t>config</a:t>
            </a:r>
            <a:r>
              <a:rPr lang="en-US" sz="2800" dirty="0">
                <a:latin typeface="Agency FB" panose="020B0503020202020204" pitchFamily="34" charset="0"/>
              </a:rPr>
              <a:t>)# </a:t>
            </a:r>
            <a:r>
              <a:rPr lang="en-US" sz="2800" b="1" dirty="0" err="1">
                <a:latin typeface="Agency FB" panose="020B0503020202020204" pitchFamily="34" charset="0"/>
              </a:rPr>
              <a:t>ip</a:t>
            </a:r>
            <a:r>
              <a:rPr lang="en-US" sz="2800" b="1" dirty="0">
                <a:latin typeface="Agency FB" panose="020B0503020202020204" pitchFamily="34" charset="0"/>
              </a:rPr>
              <a:t> access-list Standard | Extended </a:t>
            </a:r>
            <a:r>
              <a:rPr lang="en-US" sz="2800" dirty="0" err="1">
                <a:latin typeface="Agency FB" panose="020B0503020202020204" pitchFamily="34" charset="0"/>
              </a:rPr>
              <a:t>ACL_name</a:t>
            </a:r>
            <a:endParaRPr lang="en-US" sz="2800" dirty="0">
              <a:latin typeface="Agency FB" panose="020B0503020202020204" pitchFamily="34" charset="0"/>
            </a:endParaRPr>
          </a:p>
          <a:p>
            <a:r>
              <a:rPr lang="tr-TR" sz="2800" dirty="0"/>
              <a:t>İlk düşünmeniz gereken </a:t>
            </a:r>
            <a:r>
              <a:rPr lang="tr-TR" sz="2800" dirty="0" smtClean="0"/>
              <a:t>ACL </a:t>
            </a:r>
            <a:r>
              <a:rPr lang="tr-TR" sz="2800" dirty="0"/>
              <a:t>tipini belirtmek; standart veya genişletilmiş. </a:t>
            </a:r>
            <a:r>
              <a:rPr lang="tr-TR" sz="2800" dirty="0" smtClean="0"/>
              <a:t>İkincisi kullanacağınız ACL </a:t>
            </a:r>
            <a:r>
              <a:rPr lang="tr-TR" sz="2800" dirty="0"/>
              <a:t>adımları grubuna vereceğiniz bir </a:t>
            </a:r>
            <a:r>
              <a:rPr lang="tr-TR" sz="2800" dirty="0" smtClean="0"/>
              <a:t>ACL </a:t>
            </a:r>
            <a:r>
              <a:rPr lang="tr-TR" sz="2800" dirty="0"/>
              <a:t>adı. Yalnız bu adı sadece bir </a:t>
            </a:r>
            <a:r>
              <a:rPr lang="tr-TR" sz="2800" dirty="0" smtClean="0"/>
              <a:t>kez kullanmalısınız</a:t>
            </a:r>
            <a:r>
              <a:rPr lang="tr-TR" sz="2800" dirty="0"/>
              <a:t>. Bu adıma takiben </a:t>
            </a:r>
            <a:r>
              <a:rPr lang="tr-TR" sz="2800" dirty="0" smtClean="0"/>
              <a:t>ACL </a:t>
            </a:r>
            <a:r>
              <a:rPr lang="tr-TR" sz="2800" dirty="0" err="1"/>
              <a:t>Subconfiguration</a:t>
            </a:r>
            <a:r>
              <a:rPr lang="tr-TR" sz="2800" dirty="0"/>
              <a:t> </a:t>
            </a:r>
            <a:r>
              <a:rPr lang="tr-TR" sz="2800" dirty="0" err="1"/>
              <a:t>moduna</a:t>
            </a:r>
            <a:r>
              <a:rPr lang="tr-TR" sz="2800" dirty="0"/>
              <a:t> alınırsınız. </a:t>
            </a:r>
            <a:r>
              <a:rPr lang="tr-TR" sz="2800" dirty="0" smtClean="0"/>
              <a:t>Aşağıda görüldüğü </a:t>
            </a:r>
            <a:r>
              <a:rPr lang="tr-TR" sz="2800" dirty="0"/>
              <a:t>gibi:</a:t>
            </a:r>
          </a:p>
          <a:p>
            <a:r>
              <a:rPr lang="tr-TR" sz="2800" dirty="0" err="1">
                <a:latin typeface="Agency FB" panose="020B0503020202020204" pitchFamily="34" charset="0"/>
              </a:rPr>
              <a:t>Router</a:t>
            </a:r>
            <a:r>
              <a:rPr lang="tr-TR" sz="2800" dirty="0">
                <a:latin typeface="Agency FB" panose="020B0503020202020204" pitchFamily="34" charset="0"/>
              </a:rPr>
              <a:t>(</a:t>
            </a:r>
            <a:r>
              <a:rPr lang="tr-TR" sz="2800" dirty="0" err="1">
                <a:latin typeface="Agency FB" panose="020B0503020202020204" pitchFamily="34" charset="0"/>
              </a:rPr>
              <a:t>config-std-acl</a:t>
            </a:r>
            <a:r>
              <a:rPr lang="tr-TR" sz="2800" dirty="0">
                <a:latin typeface="Agency FB" panose="020B0503020202020204" pitchFamily="34" charset="0"/>
              </a:rPr>
              <a:t>)#</a:t>
            </a:r>
            <a:r>
              <a:rPr lang="tr-TR" sz="2800" dirty="0"/>
              <a:t> veya </a:t>
            </a:r>
            <a:r>
              <a:rPr lang="tr-TR" sz="2800" dirty="0" err="1">
                <a:latin typeface="Agency FB" panose="020B0503020202020204" pitchFamily="34" charset="0"/>
              </a:rPr>
              <a:t>Router</a:t>
            </a:r>
            <a:r>
              <a:rPr lang="tr-TR" sz="2800" dirty="0">
                <a:latin typeface="Agency FB" panose="020B0503020202020204" pitchFamily="34" charset="0"/>
              </a:rPr>
              <a:t>(</a:t>
            </a:r>
            <a:r>
              <a:rPr lang="tr-TR" sz="2800" dirty="0" err="1">
                <a:latin typeface="Agency FB" panose="020B0503020202020204" pitchFamily="34" charset="0"/>
              </a:rPr>
              <a:t>config-ext-acl</a:t>
            </a:r>
            <a:r>
              <a:rPr lang="tr-TR" sz="2800" dirty="0">
                <a:latin typeface="Agency FB" panose="020B0503020202020204" pitchFamily="34" charset="0"/>
              </a:rPr>
              <a:t>)#</a:t>
            </a:r>
          </a:p>
        </p:txBody>
      </p:sp>
    </p:spTree>
    <p:extLst>
      <p:ext uri="{BB962C8B-B14F-4D97-AF65-F5344CB8AC3E}">
        <p14:creationId xmlns:p14="http://schemas.microsoft.com/office/powerpoint/2010/main" val="91092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179512" y="116632"/>
            <a:ext cx="8712968" cy="6009531"/>
          </a:xfrm>
        </p:spPr>
        <p:txBody>
          <a:bodyPr>
            <a:normAutofit/>
          </a:bodyPr>
          <a:lstStyle/>
          <a:p>
            <a:r>
              <a:rPr lang="tr-TR" sz="4800" dirty="0" smtClean="0"/>
              <a:t>Başka bir örnek verecek olursak; networkteki kullanıcıların bilgisayarlarındaki </a:t>
            </a:r>
            <a:r>
              <a:rPr lang="tr-TR" sz="4800" dirty="0" err="1" smtClean="0"/>
              <a:t>usb</a:t>
            </a:r>
            <a:r>
              <a:rPr lang="tr-TR" sz="4800" dirty="0" smtClean="0"/>
              <a:t> belleklerini kullanmasını engellemek isteyebiliriz. Bu ve bunun gibi yüzlerce güvenlik ayarını </a:t>
            </a:r>
            <a:r>
              <a:rPr lang="tr-TR" sz="4800" dirty="0" err="1" smtClean="0"/>
              <a:t>group</a:t>
            </a:r>
            <a:r>
              <a:rPr lang="tr-TR" sz="4800" dirty="0" smtClean="0"/>
              <a:t> </a:t>
            </a:r>
            <a:r>
              <a:rPr lang="tr-TR" sz="4800" dirty="0" err="1" smtClean="0"/>
              <a:t>policy</a:t>
            </a:r>
            <a:r>
              <a:rPr lang="tr-TR" sz="4800" dirty="0" smtClean="0"/>
              <a:t> servisi tarafından yapabiliriz.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271874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b="1" dirty="0">
                <a:solidFill>
                  <a:srgbClr val="FFC000"/>
                </a:solidFill>
              </a:rPr>
              <a:t>Erişim Denetim Listelerinin </a:t>
            </a:r>
            <a:r>
              <a:rPr lang="tr-TR" sz="4000" b="1" dirty="0" smtClean="0">
                <a:solidFill>
                  <a:srgbClr val="FFC000"/>
                </a:solidFill>
              </a:rPr>
              <a:t>Yerleştirilmesi</a:t>
            </a:r>
          </a:p>
          <a:p>
            <a:pPr marL="0" indent="0">
              <a:buNone/>
            </a:pPr>
            <a:r>
              <a:rPr lang="tr-TR" sz="2800" b="1" dirty="0"/>
              <a:t>Erişim denetim </a:t>
            </a:r>
            <a:r>
              <a:rPr lang="tr-TR" sz="2800" b="1" dirty="0" smtClean="0"/>
              <a:t>listelerinin yerleştirilmesi</a:t>
            </a:r>
            <a:endParaRPr lang="tr-TR" sz="2800" b="1" dirty="0" smtClean="0">
              <a:solidFill>
                <a:srgbClr val="FFC00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352927" cy="410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92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tr-TR" sz="2800" dirty="0" err="1" smtClean="0"/>
              <a:t>ACL’ler</a:t>
            </a:r>
            <a:r>
              <a:rPr lang="tr-TR" sz="2800" dirty="0"/>
              <a:t>, ağ üzerindeki istenmeyen trafiği azaltmak ve paketleri filtrelemek </a:t>
            </a:r>
            <a:r>
              <a:rPr lang="tr-TR" sz="2800" dirty="0" smtClean="0"/>
              <a:t>suretiyle trafiği </a:t>
            </a:r>
            <a:r>
              <a:rPr lang="tr-TR" sz="2800" dirty="0"/>
              <a:t>kontrol amaçlı kullanılırlar. </a:t>
            </a:r>
            <a:r>
              <a:rPr lang="tr-TR" sz="2800" dirty="0" smtClean="0"/>
              <a:t>Eğer erişim listeleri </a:t>
            </a:r>
            <a:r>
              <a:rPr lang="tr-TR" sz="2800" dirty="0"/>
              <a:t>doğru yerde bulunursa sadece trafik filtrelenmekle kalmaz aynı zamanda tüm </a:t>
            </a:r>
            <a:r>
              <a:rPr lang="tr-TR" sz="2800" dirty="0" smtClean="0"/>
              <a:t>ağın daha </a:t>
            </a:r>
            <a:r>
              <a:rPr lang="tr-TR" sz="2800" dirty="0"/>
              <a:t>verimli çalışması sağlanır. Eğer trafiğin filtrelenmesi düşünülüyorsa </a:t>
            </a:r>
            <a:r>
              <a:rPr lang="tr-TR" sz="2800" dirty="0" smtClean="0"/>
              <a:t>ACL ağ performansının </a:t>
            </a:r>
            <a:r>
              <a:rPr lang="tr-TR" sz="2800" dirty="0"/>
              <a:t>artışında en çok hangi noktada etki yapıyorsa oraya </a:t>
            </a:r>
            <a:r>
              <a:rPr lang="tr-TR" sz="2800" dirty="0" smtClean="0"/>
              <a:t>yerleştirilmelidir.</a:t>
            </a:r>
          </a:p>
          <a:p>
            <a:r>
              <a:rPr lang="tr-TR" sz="2800" dirty="0"/>
              <a:t>Genel kural, uzatılmış </a:t>
            </a:r>
            <a:r>
              <a:rPr lang="tr-TR" sz="2800" dirty="0" smtClean="0"/>
              <a:t>ACL</a:t>
            </a:r>
            <a:r>
              <a:rPr lang="tr-TR" sz="2800" dirty="0"/>
              <a:t>’ </a:t>
            </a:r>
            <a:r>
              <a:rPr lang="tr-TR" sz="2800" dirty="0" err="1"/>
              <a:t>yi</a:t>
            </a:r>
            <a:r>
              <a:rPr lang="tr-TR" sz="2800" dirty="0"/>
              <a:t> engellenecek trafik kaynağına mümkün </a:t>
            </a:r>
            <a:r>
              <a:rPr lang="tr-TR" sz="2800" dirty="0" smtClean="0"/>
              <a:t>olduğunca yakın </a:t>
            </a:r>
            <a:r>
              <a:rPr lang="tr-TR" sz="2800" dirty="0"/>
              <a:t>yere koymaktır. Standart </a:t>
            </a:r>
            <a:r>
              <a:rPr lang="tr-TR" sz="2800" dirty="0" err="1" smtClean="0"/>
              <a:t>ACL’ler</a:t>
            </a:r>
            <a:r>
              <a:rPr lang="tr-TR" sz="2800" dirty="0" smtClean="0"/>
              <a:t> </a:t>
            </a:r>
            <a:r>
              <a:rPr lang="tr-TR" sz="2800" dirty="0"/>
              <a:t>alıcı adresini belirlemez. Dolayısıyla </a:t>
            </a:r>
            <a:r>
              <a:rPr lang="tr-TR" sz="2800" dirty="0" smtClean="0"/>
              <a:t>mümkün olduğunca </a:t>
            </a:r>
            <a:r>
              <a:rPr lang="tr-TR" sz="2800" dirty="0"/>
              <a:t>alıcı adresine yakın yerde olmalıdır.</a:t>
            </a:r>
          </a:p>
        </p:txBody>
      </p:sp>
    </p:spTree>
    <p:extLst>
      <p:ext uri="{BB962C8B-B14F-4D97-AF65-F5344CB8AC3E}">
        <p14:creationId xmlns:p14="http://schemas.microsoft.com/office/powerpoint/2010/main" val="91092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tr-TR" sz="4000" b="1" dirty="0">
                <a:solidFill>
                  <a:srgbClr val="FFC000"/>
                </a:solidFill>
              </a:rPr>
              <a:t>Sanal </a:t>
            </a:r>
            <a:r>
              <a:rPr lang="tr-TR" sz="4000" b="1" dirty="0" smtClean="0">
                <a:solidFill>
                  <a:srgbClr val="FFC000"/>
                </a:solidFill>
              </a:rPr>
              <a:t>Terminal </a:t>
            </a:r>
            <a:r>
              <a:rPr lang="tr-TR" sz="4000" b="1" dirty="0">
                <a:solidFill>
                  <a:srgbClr val="FFC000"/>
                </a:solidFill>
              </a:rPr>
              <a:t>Erişimlerinin </a:t>
            </a:r>
            <a:r>
              <a:rPr lang="tr-TR" sz="4000" b="1" dirty="0" smtClean="0">
                <a:solidFill>
                  <a:srgbClr val="FFC000"/>
                </a:solidFill>
              </a:rPr>
              <a:t>Kısıtlanması</a:t>
            </a:r>
          </a:p>
          <a:p>
            <a:r>
              <a:rPr lang="tr-TR" sz="3200" dirty="0" smtClean="0"/>
              <a:t>Standart </a:t>
            </a:r>
            <a:r>
              <a:rPr lang="tr-TR" sz="3200" dirty="0"/>
              <a:t>ve uzatılmış erişim listeleri yönlendiricide yol alan paketlere </a:t>
            </a:r>
            <a:r>
              <a:rPr lang="tr-TR" sz="3200" dirty="0" smtClean="0"/>
              <a:t>uygulanır. Onlar </a:t>
            </a:r>
            <a:r>
              <a:rPr lang="tr-TR" sz="3200" dirty="0"/>
              <a:t>yönlendiriciden gelen paketleri </a:t>
            </a:r>
            <a:r>
              <a:rPr lang="tr-TR" sz="3200" dirty="0" err="1"/>
              <a:t>bloklamak</a:t>
            </a:r>
            <a:r>
              <a:rPr lang="tr-TR" sz="3200" dirty="0"/>
              <a:t> için tasarlanmamıştır</a:t>
            </a:r>
            <a:endParaRPr lang="tr-TR" sz="32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tr-TR" sz="4000" b="1" dirty="0" smtClean="0"/>
              <a:t>           Portların </a:t>
            </a:r>
            <a:r>
              <a:rPr lang="tr-TR" sz="4000" b="1" dirty="0"/>
              <a:t>karşılaştırılması</a:t>
            </a:r>
            <a:endParaRPr lang="tr-TR" sz="4000" dirty="0">
              <a:solidFill>
                <a:srgbClr val="FFC000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6952"/>
            <a:ext cx="9123428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tr-TR" sz="2800" dirty="0"/>
              <a:t>Yönlendirici üzerinde Fa0/0 ve S0/0 gibi fiziksel portlar ya da arabirimler olduğu </a:t>
            </a:r>
            <a:r>
              <a:rPr lang="tr-TR" sz="2800" dirty="0" smtClean="0"/>
              <a:t>gibi sanal </a:t>
            </a:r>
            <a:r>
              <a:rPr lang="tr-TR" sz="2800" dirty="0"/>
              <a:t>portlar da vardır. Bu sanal portlar </a:t>
            </a:r>
            <a:r>
              <a:rPr lang="tr-TR" sz="2800" dirty="0" err="1"/>
              <a:t>vty</a:t>
            </a:r>
            <a:r>
              <a:rPr lang="tr-TR" sz="2800" dirty="0"/>
              <a:t> hatları olarak adlandırılır</a:t>
            </a:r>
            <a:r>
              <a:rPr lang="tr-TR" sz="2800" dirty="0" smtClean="0"/>
              <a:t>. </a:t>
            </a:r>
            <a:r>
              <a:rPr lang="tr-TR" sz="2800" dirty="0"/>
              <a:t>B</a:t>
            </a:r>
            <a:r>
              <a:rPr lang="tr-TR" sz="2800" dirty="0" smtClean="0"/>
              <a:t>eş </a:t>
            </a:r>
            <a:r>
              <a:rPr lang="tr-TR" sz="2800" dirty="0"/>
              <a:t>tür </a:t>
            </a:r>
            <a:r>
              <a:rPr lang="tr-TR" sz="2800" dirty="0" err="1"/>
              <a:t>vty</a:t>
            </a:r>
            <a:r>
              <a:rPr lang="tr-TR" sz="2800" dirty="0"/>
              <a:t> hattı vardır</a:t>
            </a:r>
            <a:r>
              <a:rPr lang="tr-TR" sz="2800" dirty="0" smtClean="0"/>
              <a:t>.</a:t>
            </a:r>
          </a:p>
          <a:p>
            <a:r>
              <a:rPr lang="tr-TR" sz="2800" dirty="0" smtClean="0"/>
              <a:t> </a:t>
            </a:r>
            <a:r>
              <a:rPr lang="tr-TR" sz="2800" dirty="0" err="1" smtClean="0"/>
              <a:t>Vty</a:t>
            </a:r>
            <a:r>
              <a:rPr lang="tr-TR" sz="2800" dirty="0" smtClean="0"/>
              <a:t> </a:t>
            </a:r>
            <a:r>
              <a:rPr lang="tr-TR" sz="2800" dirty="0"/>
              <a:t>erişiminin yasaklanması düşüncesi ağ güvenliğini </a:t>
            </a:r>
            <a:r>
              <a:rPr lang="tr-TR" sz="2800" dirty="0" smtClean="0"/>
              <a:t>artırır sadece </a:t>
            </a:r>
            <a:r>
              <a:rPr lang="tr-TR" sz="2800" dirty="0"/>
              <a:t>bir </a:t>
            </a:r>
            <a:r>
              <a:rPr lang="tr-TR" sz="2800" dirty="0" err="1"/>
              <a:t>vty</a:t>
            </a:r>
            <a:r>
              <a:rPr lang="tr-TR" sz="2800" dirty="0"/>
              <a:t> erişim listesi tipi vardır. Kullanıcının hangi </a:t>
            </a:r>
            <a:r>
              <a:rPr lang="tr-TR" sz="2800" dirty="0" smtClean="0"/>
              <a:t>hattan bağlandığını </a:t>
            </a:r>
            <a:r>
              <a:rPr lang="tr-TR" sz="2800" dirty="0"/>
              <a:t>kontrol etmek mümkün olmadığından tüm </a:t>
            </a:r>
            <a:r>
              <a:rPr lang="tr-TR" sz="2800" dirty="0" err="1"/>
              <a:t>vty</a:t>
            </a:r>
            <a:r>
              <a:rPr lang="tr-TR" sz="2800" dirty="0"/>
              <a:t> hatlarına tanımsal </a:t>
            </a:r>
            <a:r>
              <a:rPr lang="tr-TR" sz="2800" dirty="0" smtClean="0"/>
              <a:t>yasaklar yerleştirilmelidir. </a:t>
            </a:r>
          </a:p>
          <a:p>
            <a:r>
              <a:rPr lang="tr-TR" sz="2800" dirty="0" err="1" smtClean="0"/>
              <a:t>Vty</a:t>
            </a:r>
            <a:r>
              <a:rPr lang="tr-TR" sz="2800" dirty="0" smtClean="0"/>
              <a:t> </a:t>
            </a:r>
            <a:r>
              <a:rPr lang="tr-TR" sz="2800" dirty="0"/>
              <a:t>erişim listesi oluşturma işlemi bir arabirim için tarif edilenle aynıdır. </a:t>
            </a:r>
            <a:r>
              <a:rPr lang="tr-TR" sz="2800" dirty="0" smtClean="0"/>
              <a:t>Bununla birlikte</a:t>
            </a:r>
            <a:r>
              <a:rPr lang="tr-TR" sz="2800" dirty="0"/>
              <a:t>, </a:t>
            </a:r>
            <a:r>
              <a:rPr lang="tr-TR" sz="2800" dirty="0" err="1" smtClean="0"/>
              <a:t>ACL’yi</a:t>
            </a:r>
            <a:r>
              <a:rPr lang="tr-TR" sz="2800" dirty="0" smtClean="0"/>
              <a:t> </a:t>
            </a:r>
            <a:r>
              <a:rPr lang="tr-TR" sz="2800" dirty="0"/>
              <a:t>bir terminal hattına bağlamak </a:t>
            </a:r>
            <a:r>
              <a:rPr lang="tr-TR" sz="2800" b="1" dirty="0" err="1"/>
              <a:t>access-group</a:t>
            </a:r>
            <a:r>
              <a:rPr lang="tr-TR" sz="2800" b="1" dirty="0"/>
              <a:t> </a:t>
            </a:r>
            <a:r>
              <a:rPr lang="tr-TR" sz="2800" dirty="0"/>
              <a:t>komutu yerine </a:t>
            </a:r>
            <a:r>
              <a:rPr lang="tr-TR" sz="2800" b="1" dirty="0" err="1" smtClean="0"/>
              <a:t>access-class</a:t>
            </a:r>
            <a:r>
              <a:rPr lang="tr-TR" sz="2800" b="1" dirty="0"/>
              <a:t> </a:t>
            </a:r>
            <a:r>
              <a:rPr lang="tr-TR" sz="2800" dirty="0" smtClean="0"/>
              <a:t>komutunu </a:t>
            </a:r>
            <a:r>
              <a:rPr lang="tr-TR" sz="2800" dirty="0"/>
              <a:t>gerektirir</a:t>
            </a:r>
            <a:r>
              <a:rPr lang="tr-TR" sz="2800" dirty="0" smtClean="0"/>
              <a:t>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2341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400" b="1" dirty="0"/>
              <a:t>Sanal terminal </a:t>
            </a:r>
            <a:r>
              <a:rPr lang="tr-TR" sz="4400" b="1" dirty="0" smtClean="0"/>
              <a:t>kısıtlanması</a:t>
            </a:r>
          </a:p>
          <a:p>
            <a:pPr marL="0" indent="0">
              <a:buNone/>
            </a:pPr>
            <a:endParaRPr lang="tr-TR" sz="4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1"/>
            <a:ext cx="8496944" cy="500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1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4400" dirty="0" smtClean="0"/>
              <a:t>  </a:t>
            </a:r>
            <a:r>
              <a:rPr lang="tr-TR" sz="4400" dirty="0" err="1" smtClean="0"/>
              <a:t>Vty</a:t>
            </a:r>
            <a:r>
              <a:rPr lang="tr-TR" sz="4400" dirty="0" smtClean="0"/>
              <a:t> </a:t>
            </a:r>
            <a:r>
              <a:rPr lang="tr-TR" sz="4400" dirty="0"/>
              <a:t>hatlarında erişim listelerini </a:t>
            </a:r>
            <a:r>
              <a:rPr lang="tr-TR" sz="4400" dirty="0" err="1"/>
              <a:t>konfigüre</a:t>
            </a:r>
            <a:r>
              <a:rPr lang="tr-TR" sz="4400" dirty="0"/>
              <a:t> ederken aşağıdakiler göz </a:t>
            </a:r>
            <a:r>
              <a:rPr lang="tr-TR" sz="4400" dirty="0" smtClean="0"/>
              <a:t>önünde bulundurulmalıdır</a:t>
            </a:r>
            <a:r>
              <a:rPr lang="tr-TR" sz="4400" dirty="0"/>
              <a:t>:</a:t>
            </a:r>
          </a:p>
          <a:p>
            <a:r>
              <a:rPr lang="tr-TR" sz="4400" dirty="0" smtClean="0"/>
              <a:t> </a:t>
            </a:r>
            <a:r>
              <a:rPr lang="tr-TR" sz="4400" dirty="0"/>
              <a:t>Bir arabirime erişim kontrolünde isim ya da numara kullanılmış olmalı.</a:t>
            </a:r>
          </a:p>
          <a:p>
            <a:r>
              <a:rPr lang="tr-TR" sz="4400" dirty="0" smtClean="0"/>
              <a:t>Sadece </a:t>
            </a:r>
            <a:r>
              <a:rPr lang="tr-TR" sz="4400" dirty="0"/>
              <a:t>numaralandırılmış erişim listeleri sanal hatlara uygulanabilir.</a:t>
            </a:r>
          </a:p>
          <a:p>
            <a:r>
              <a:rPr lang="tr-TR" sz="4400" dirty="0" smtClean="0"/>
              <a:t> </a:t>
            </a:r>
            <a:r>
              <a:rPr lang="tr-TR" sz="4400" dirty="0"/>
              <a:t>Sanal terminal hatlarına tanımsal yasaklar yerleştirilmeli, çünkü bir </a:t>
            </a:r>
            <a:r>
              <a:rPr lang="tr-TR" sz="4400" dirty="0" smtClean="0"/>
              <a:t>kullanıcı onlardan </a:t>
            </a:r>
            <a:r>
              <a:rPr lang="tr-TR" sz="4400" dirty="0"/>
              <a:t>herhangi birine bağlanmaya teşebbüs edebilir.</a:t>
            </a:r>
          </a:p>
        </p:txBody>
      </p:sp>
    </p:spTree>
    <p:extLst>
      <p:ext uri="{BB962C8B-B14F-4D97-AF65-F5344CB8AC3E}">
        <p14:creationId xmlns:p14="http://schemas.microsoft.com/office/powerpoint/2010/main" val="42341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r-TR" sz="4400" dirty="0" smtClean="0"/>
          </a:p>
          <a:p>
            <a:pPr marL="0" indent="0" algn="ctr">
              <a:buNone/>
            </a:pPr>
            <a:endParaRPr lang="tr-TR" sz="4400" dirty="0"/>
          </a:p>
          <a:p>
            <a:pPr marL="0" indent="0" algn="ctr">
              <a:buNone/>
            </a:pPr>
            <a:endParaRPr lang="tr-TR" sz="4400" dirty="0" smtClean="0"/>
          </a:p>
          <a:p>
            <a:pPr marL="0" indent="0" algn="ctr">
              <a:buNone/>
            </a:pPr>
            <a:r>
              <a:rPr lang="tr-TR" sz="4400" dirty="0" smtClean="0">
                <a:solidFill>
                  <a:srgbClr val="FFC000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BİZİ DİNLEDİĞİNİZ İÇİN TEŞEKKÜRLER</a:t>
            </a:r>
            <a:endParaRPr lang="tr-TR" sz="4400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179512" y="188640"/>
            <a:ext cx="8784976" cy="5937523"/>
          </a:xfrm>
        </p:spPr>
        <p:txBody>
          <a:bodyPr>
            <a:normAutofit/>
          </a:bodyPr>
          <a:lstStyle/>
          <a:p>
            <a:r>
              <a:rPr lang="tr-TR" sz="4800" dirty="0" err="1" smtClean="0"/>
              <a:t>Group</a:t>
            </a:r>
            <a:r>
              <a:rPr lang="tr-TR" sz="4800" dirty="0" smtClean="0"/>
              <a:t> </a:t>
            </a:r>
            <a:r>
              <a:rPr lang="tr-TR" sz="4800" dirty="0" err="1"/>
              <a:t>policy</a:t>
            </a:r>
            <a:r>
              <a:rPr lang="tr-TR" sz="4800" dirty="0"/>
              <a:t> servisi ile sadece güvenlik ayarı yapmayız. Network ortamındaki </a:t>
            </a:r>
            <a:r>
              <a:rPr lang="tr-TR" sz="4800" dirty="0" err="1"/>
              <a:t>client</a:t>
            </a:r>
            <a:r>
              <a:rPr lang="tr-TR" sz="4800" dirty="0"/>
              <a:t> bilgisayarlara ana bilgisayar üzerinden program </a:t>
            </a:r>
            <a:r>
              <a:rPr lang="tr-TR" sz="4800" dirty="0" err="1"/>
              <a:t>dağıtımıda</a:t>
            </a:r>
            <a:r>
              <a:rPr lang="tr-TR" sz="4800" dirty="0"/>
              <a:t> </a:t>
            </a:r>
            <a:r>
              <a:rPr lang="tr-TR" sz="4800" dirty="0" smtClean="0"/>
              <a:t>yapabiliriz.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426842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107504" y="116632"/>
            <a:ext cx="8856984" cy="6552728"/>
          </a:xfrm>
        </p:spPr>
        <p:txBody>
          <a:bodyPr>
            <a:normAutofit/>
          </a:bodyPr>
          <a:lstStyle/>
          <a:p>
            <a:r>
              <a:rPr lang="tr-TR" sz="4000" dirty="0" smtClean="0"/>
              <a:t>Network </a:t>
            </a:r>
            <a:r>
              <a:rPr lang="tr-TR" sz="4000" dirty="0"/>
              <a:t>ortamımızdaki bilgisayarlara bir program kurmamız </a:t>
            </a:r>
            <a:r>
              <a:rPr lang="tr-TR" sz="4000" dirty="0" err="1" smtClean="0"/>
              <a:t>gerekiyor.Bu</a:t>
            </a:r>
            <a:r>
              <a:rPr lang="tr-TR" sz="4000" dirty="0" smtClean="0"/>
              <a:t> </a:t>
            </a:r>
            <a:r>
              <a:rPr lang="tr-TR" sz="4000" dirty="0"/>
              <a:t>programın tek tek </a:t>
            </a:r>
            <a:r>
              <a:rPr lang="tr-TR" sz="4000" dirty="0" err="1"/>
              <a:t>client</a:t>
            </a:r>
            <a:r>
              <a:rPr lang="tr-TR" sz="4000" dirty="0"/>
              <a:t> bilgisayarlara kurulması sistem yöneticilerin çok uzun zamanını alacaktır. Programı </a:t>
            </a:r>
            <a:r>
              <a:rPr lang="tr-TR" sz="4000" dirty="0" err="1"/>
              <a:t>client</a:t>
            </a:r>
            <a:r>
              <a:rPr lang="tr-TR" sz="4000" dirty="0"/>
              <a:t> bilgisayarlara tek tek kurmak yerine </a:t>
            </a:r>
            <a:r>
              <a:rPr lang="tr-TR" sz="4000" dirty="0" err="1"/>
              <a:t>group</a:t>
            </a:r>
            <a:r>
              <a:rPr lang="tr-TR" sz="4000" dirty="0"/>
              <a:t> </a:t>
            </a:r>
            <a:r>
              <a:rPr lang="tr-TR" sz="4000" dirty="0" err="1"/>
              <a:t>policy</a:t>
            </a:r>
            <a:r>
              <a:rPr lang="tr-TR" sz="4000" dirty="0"/>
              <a:t> servisini kullanarak kolay bir şekilde network ortamındaki bütün bilgisayarlara ana bilgisayar üzerinden dağıtımını yapabiliriz. </a:t>
            </a:r>
          </a:p>
        </p:txBody>
      </p:sp>
    </p:spTree>
    <p:extLst>
      <p:ext uri="{BB962C8B-B14F-4D97-AF65-F5344CB8AC3E}">
        <p14:creationId xmlns:p14="http://schemas.microsoft.com/office/powerpoint/2010/main" val="424412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251520" y="116632"/>
            <a:ext cx="8640960" cy="6480720"/>
          </a:xfrm>
        </p:spPr>
        <p:txBody>
          <a:bodyPr>
            <a:normAutofit/>
          </a:bodyPr>
          <a:lstStyle/>
          <a:p>
            <a:r>
              <a:rPr lang="tr-TR" sz="4400" dirty="0" err="1" smtClean="0"/>
              <a:t>Group</a:t>
            </a:r>
            <a:r>
              <a:rPr lang="tr-TR" sz="4400" dirty="0" smtClean="0"/>
              <a:t> </a:t>
            </a:r>
            <a:r>
              <a:rPr lang="tr-TR" sz="4400" dirty="0" err="1"/>
              <a:t>policy</a:t>
            </a:r>
            <a:r>
              <a:rPr lang="tr-TR" sz="4400" dirty="0"/>
              <a:t> ayarları Active Directory kurulu ana bilgisayarda yapılırlar</a:t>
            </a:r>
            <a:r>
              <a:rPr lang="tr-TR" sz="4400" dirty="0" smtClean="0"/>
              <a:t>.</a:t>
            </a:r>
          </a:p>
          <a:p>
            <a:r>
              <a:rPr lang="tr-TR" sz="4400" dirty="0" err="1" smtClean="0"/>
              <a:t>Group</a:t>
            </a:r>
            <a:r>
              <a:rPr lang="tr-TR" sz="4400" dirty="0" smtClean="0"/>
              <a:t> </a:t>
            </a:r>
            <a:r>
              <a:rPr lang="tr-TR" sz="4400" dirty="0" err="1"/>
              <a:t>policy</a:t>
            </a:r>
            <a:r>
              <a:rPr lang="tr-TR" sz="4400" dirty="0"/>
              <a:t> ayarlarında etkilenmesini istediğimiz bilgisayar ve kullanıcılar, Active Directory içinde oluşturduğumuz </a:t>
            </a:r>
            <a:r>
              <a:rPr lang="tr-TR" sz="4400" dirty="0" err="1"/>
              <a:t>Organizational</a:t>
            </a:r>
            <a:r>
              <a:rPr lang="tr-TR" sz="4400" dirty="0"/>
              <a:t> </a:t>
            </a:r>
            <a:r>
              <a:rPr lang="tr-TR" sz="4400" dirty="0" err="1"/>
              <a:t>Unit</a:t>
            </a:r>
            <a:r>
              <a:rPr lang="tr-TR" sz="4400" dirty="0"/>
              <a:t> yapılarının içinde oluşturulurlar.</a:t>
            </a:r>
          </a:p>
        </p:txBody>
      </p:sp>
    </p:spTree>
    <p:extLst>
      <p:ext uri="{BB962C8B-B14F-4D97-AF65-F5344CB8AC3E}">
        <p14:creationId xmlns:p14="http://schemas.microsoft.com/office/powerpoint/2010/main" val="124678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651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467544" y="179348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          </a:t>
            </a:r>
            <a:r>
              <a:rPr lang="tr-TR" b="1" i="1" dirty="0" err="1" smtClean="0"/>
              <a:t>Ggroup</a:t>
            </a:r>
            <a:r>
              <a:rPr lang="tr-TR" b="1" i="1" dirty="0" smtClean="0"/>
              <a:t> </a:t>
            </a:r>
            <a:r>
              <a:rPr lang="tr-TR" b="1" i="1" dirty="0" err="1"/>
              <a:t>Policy</a:t>
            </a:r>
            <a:r>
              <a:rPr lang="tr-TR" b="1" i="1" dirty="0"/>
              <a:t> objesi içindeki ana menüler</a:t>
            </a:r>
          </a:p>
        </p:txBody>
      </p:sp>
    </p:spTree>
    <p:extLst>
      <p:ext uri="{BB962C8B-B14F-4D97-AF65-F5344CB8AC3E}">
        <p14:creationId xmlns:p14="http://schemas.microsoft.com/office/powerpoint/2010/main" val="216567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fuk">
  <a:themeElements>
    <a:clrScheme name="Ufuk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Ufuk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Ufuk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1160</TotalTime>
  <Words>2085</Words>
  <Application>Microsoft Office PowerPoint</Application>
  <PresentationFormat>Ekran Gösterisi (4:3)</PresentationFormat>
  <Paragraphs>259</Paragraphs>
  <Slides>56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56</vt:i4>
      </vt:variant>
    </vt:vector>
  </HeadingPairs>
  <TitlesOfParts>
    <vt:vector size="57" baseType="lpstr">
      <vt:lpstr>Ufuk</vt:lpstr>
      <vt:lpstr> 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Progressive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POLİCY</dc:title>
  <dc:creator>merve</dc:creator>
  <cp:lastModifiedBy>merve</cp:lastModifiedBy>
  <cp:revision>51</cp:revision>
  <dcterms:created xsi:type="dcterms:W3CDTF">2016-10-25T14:36:21Z</dcterms:created>
  <dcterms:modified xsi:type="dcterms:W3CDTF">2016-12-15T19:01:19Z</dcterms:modified>
</cp:coreProperties>
</file>