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61024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74794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0193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914568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860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1282706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2483571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321588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206226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8393DE-F08D-4FD6-ABAC-AE61F6938199}"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77467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B8393DE-F08D-4FD6-ABAC-AE61F6938199}" type="datetimeFigureOut">
              <a:rPr lang="tr-TR" smtClean="0"/>
              <a:t>15.12.2016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325733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B8393DE-F08D-4FD6-ABAC-AE61F6938199}" type="datetimeFigureOut">
              <a:rPr lang="tr-TR" smtClean="0"/>
              <a:t>15.12.2016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364773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B8393DE-F08D-4FD6-ABAC-AE61F6938199}" type="datetimeFigureOut">
              <a:rPr lang="tr-TR" smtClean="0"/>
              <a:t>15.12.2016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121889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393DE-F08D-4FD6-ABAC-AE61F6938199}" type="datetimeFigureOut">
              <a:rPr lang="tr-TR" smtClean="0"/>
              <a:t>15.12.2016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428348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B8393DE-F08D-4FD6-ABAC-AE61F6938199}" type="datetimeFigureOut">
              <a:rPr lang="tr-TR" smtClean="0"/>
              <a:t>15.12.2016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164100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B8393DE-F08D-4FD6-ABAC-AE61F6938199}" type="datetimeFigureOut">
              <a:rPr lang="tr-TR" smtClean="0"/>
              <a:t>15.12.2016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1B3F42-760C-42D7-8080-90A20B74B137}" type="slidenum">
              <a:rPr lang="tr-TR" smtClean="0"/>
              <a:t>‹#›</a:t>
            </a:fld>
            <a:endParaRPr lang="tr-TR"/>
          </a:p>
        </p:txBody>
      </p:sp>
    </p:spTree>
    <p:extLst>
      <p:ext uri="{BB962C8B-B14F-4D97-AF65-F5344CB8AC3E}">
        <p14:creationId xmlns:p14="http://schemas.microsoft.com/office/powerpoint/2010/main" val="22846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8393DE-F08D-4FD6-ABAC-AE61F6938199}" type="datetimeFigureOut">
              <a:rPr lang="tr-TR" smtClean="0"/>
              <a:t>15.12.2016</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1B3F42-760C-42D7-8080-90A20B74B137}" type="slidenum">
              <a:rPr lang="tr-TR" smtClean="0"/>
              <a:t>‹#›</a:t>
            </a:fld>
            <a:endParaRPr lang="tr-TR"/>
          </a:p>
        </p:txBody>
      </p:sp>
    </p:spTree>
    <p:extLst>
      <p:ext uri="{BB962C8B-B14F-4D97-AF65-F5344CB8AC3E}">
        <p14:creationId xmlns:p14="http://schemas.microsoft.com/office/powerpoint/2010/main" val="50042713"/>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l"/>
            <a:r>
              <a:rPr lang="tr-TR" dirty="0" smtClean="0"/>
              <a:t>BULUT BİLİŞİM ALTYAPILARI</a:t>
            </a:r>
            <a:endParaRPr lang="tr-TR" dirty="0"/>
          </a:p>
        </p:txBody>
      </p:sp>
      <p:sp>
        <p:nvSpPr>
          <p:cNvPr id="3" name="Alt Başlık 2"/>
          <p:cNvSpPr>
            <a:spLocks noGrp="1"/>
          </p:cNvSpPr>
          <p:nvPr>
            <p:ph type="subTitle" idx="1"/>
          </p:nvPr>
        </p:nvSpPr>
        <p:spPr/>
        <p:txBody>
          <a:bodyPr>
            <a:normAutofit/>
          </a:bodyPr>
          <a:lstStyle/>
          <a:p>
            <a:pPr algn="l"/>
            <a:r>
              <a:rPr lang="tr-TR" dirty="0" smtClean="0"/>
              <a:t>+ </a:t>
            </a:r>
            <a:r>
              <a:rPr lang="tr-TR" dirty="0" err="1" smtClean="0"/>
              <a:t>Eucalyptus</a:t>
            </a:r>
            <a:endParaRPr lang="tr-TR" dirty="0" smtClean="0"/>
          </a:p>
          <a:p>
            <a:pPr algn="l"/>
            <a:r>
              <a:rPr lang="tr-TR" dirty="0" smtClean="0"/>
              <a:t>+ </a:t>
            </a:r>
            <a:r>
              <a:rPr lang="tr-TR" dirty="0" err="1" smtClean="0"/>
              <a:t>Openstack</a:t>
            </a:r>
            <a:endParaRPr lang="tr-TR" dirty="0" smtClean="0"/>
          </a:p>
        </p:txBody>
      </p:sp>
    </p:spTree>
    <p:extLst>
      <p:ext uri="{BB962C8B-B14F-4D97-AF65-F5344CB8AC3E}">
        <p14:creationId xmlns:p14="http://schemas.microsoft.com/office/powerpoint/2010/main" val="327111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r>
              <a:rPr lang="tr-TR" sz="2400" dirty="0"/>
              <a:t>Ayrıca, modüler yapı tüm sistemin çok basit bir şekilde ölçeklendirilebilir olmasını sağlamaktadır. Kurulumun diğerlerine göre daha zor olmasının sebebi, tüm modüllerin ayrı ayrı kurulumunun ve konfigürasyonunun yapılmasını içermesidir. Bu kurulum, </a:t>
            </a:r>
            <a:r>
              <a:rPr lang="tr-TR" sz="2400" dirty="0" err="1"/>
              <a:t>veritabanlarının</a:t>
            </a:r>
            <a:r>
              <a:rPr lang="tr-TR" sz="2400" dirty="0"/>
              <a:t> ayrı ayrı kurulması ve kullanıcıların oluşturulması gibi işlemleri içermektedir. Kurulum büyük oranda manuel işlemleri içermekte ve kurulumun tamamını tek seferde yapabilmek için herhangi bir </a:t>
            </a:r>
            <a:r>
              <a:rPr lang="tr-TR" sz="2400" dirty="0" err="1"/>
              <a:t>script</a:t>
            </a:r>
            <a:r>
              <a:rPr lang="tr-TR" sz="2400" dirty="0"/>
              <a:t> içermemektedir. </a:t>
            </a:r>
            <a:r>
              <a:rPr lang="tr-TR" sz="2400" dirty="0" err="1"/>
              <a:t>Dökümantasyon</a:t>
            </a:r>
            <a:r>
              <a:rPr lang="tr-TR" sz="2400" dirty="0"/>
              <a:t> açısından karşılaştırma yapıldığında </a:t>
            </a:r>
            <a:r>
              <a:rPr lang="tr-TR" sz="2400" dirty="0" err="1"/>
              <a:t>OpenStack</a:t>
            </a:r>
            <a:r>
              <a:rPr lang="tr-TR" sz="2400" dirty="0"/>
              <a:t> dokümantasyonu diğerlerine göre </a:t>
            </a:r>
            <a:r>
              <a:rPr lang="tr-TR" sz="2400" dirty="0" smtClean="0"/>
              <a:t>daha </a:t>
            </a:r>
            <a:r>
              <a:rPr lang="tr-TR" sz="2400" dirty="0"/>
              <a:t>az </a:t>
            </a:r>
            <a:r>
              <a:rPr lang="tr-TR" sz="2400" dirty="0" smtClean="0"/>
              <a:t>net </a:t>
            </a:r>
            <a:r>
              <a:rPr lang="tr-TR" sz="2400" dirty="0" err="1" smtClean="0"/>
              <a:t>dir</a:t>
            </a:r>
            <a:r>
              <a:rPr lang="tr-TR" sz="2400" dirty="0"/>
              <a:t>.</a:t>
            </a:r>
          </a:p>
        </p:txBody>
      </p:sp>
    </p:spTree>
    <p:extLst>
      <p:ext uri="{BB962C8B-B14F-4D97-AF65-F5344CB8AC3E}">
        <p14:creationId xmlns:p14="http://schemas.microsoft.com/office/powerpoint/2010/main" val="327126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smtClean="0"/>
          </a:p>
          <a:p>
            <a:r>
              <a:rPr lang="tr-TR" dirty="0" smtClean="0"/>
              <a:t>Kurulum </a:t>
            </a:r>
            <a:r>
              <a:rPr lang="tr-TR" dirty="0"/>
              <a:t>için bilgisayarınızda öncelikle git programının olması gerekiyor.</a:t>
            </a:r>
          </a:p>
          <a:p>
            <a:r>
              <a:rPr lang="tr-TR" dirty="0"/>
              <a:t>İlk önce git </a:t>
            </a:r>
            <a:r>
              <a:rPr lang="tr-TR" dirty="0" smtClean="0"/>
              <a:t>VCS( </a:t>
            </a:r>
            <a:r>
              <a:rPr lang="tr-TR" dirty="0" err="1" smtClean="0"/>
              <a:t>version</a:t>
            </a:r>
            <a:r>
              <a:rPr lang="tr-TR" dirty="0" smtClean="0"/>
              <a:t> </a:t>
            </a:r>
            <a:r>
              <a:rPr lang="tr-TR" dirty="0" err="1" smtClean="0"/>
              <a:t>control</a:t>
            </a:r>
            <a:r>
              <a:rPr lang="tr-TR" dirty="0" smtClean="0"/>
              <a:t> </a:t>
            </a:r>
            <a:r>
              <a:rPr lang="tr-TR" dirty="0" err="1" smtClean="0"/>
              <a:t>system</a:t>
            </a:r>
            <a:r>
              <a:rPr lang="tr-TR" dirty="0" smtClean="0"/>
              <a:t>) ‘i </a:t>
            </a:r>
            <a:r>
              <a:rPr lang="tr-TR" dirty="0"/>
              <a:t>indirelim</a:t>
            </a:r>
          </a:p>
          <a:p>
            <a:endParaRPr lang="tr-TR" dirty="0"/>
          </a:p>
          <a:p>
            <a:r>
              <a:rPr lang="tr-TR" dirty="0" err="1">
                <a:latin typeface="Century" panose="02040604050505020304" pitchFamily="18" charset="0"/>
              </a:rPr>
              <a:t>s</a:t>
            </a:r>
            <a:r>
              <a:rPr lang="tr-TR" dirty="0" err="1" smtClean="0">
                <a:latin typeface="Century" panose="02040604050505020304" pitchFamily="18" charset="0"/>
              </a:rPr>
              <a:t>udo</a:t>
            </a:r>
            <a:r>
              <a:rPr lang="tr-TR" dirty="0" smtClean="0">
                <a:latin typeface="Century" panose="02040604050505020304" pitchFamily="18" charset="0"/>
              </a:rPr>
              <a:t> </a:t>
            </a:r>
            <a:r>
              <a:rPr lang="en-US" dirty="0" smtClean="0">
                <a:latin typeface="Century" panose="02040604050505020304" pitchFamily="18" charset="0"/>
              </a:rPr>
              <a:t>apt-get update</a:t>
            </a:r>
            <a:r>
              <a:rPr lang="tr-TR" dirty="0" smtClean="0">
                <a:latin typeface="Century" panose="02040604050505020304" pitchFamily="18" charset="0"/>
              </a:rPr>
              <a:t> (Güncellemeleri yapar)</a:t>
            </a:r>
            <a:endParaRPr lang="en-US" dirty="0">
              <a:latin typeface="Century" panose="02040604050505020304" pitchFamily="18" charset="0"/>
            </a:endParaRPr>
          </a:p>
          <a:p>
            <a:r>
              <a:rPr lang="tr-TR" dirty="0" err="1" smtClean="0">
                <a:latin typeface="Century" panose="02040604050505020304" pitchFamily="18" charset="0"/>
              </a:rPr>
              <a:t>sudo</a:t>
            </a:r>
            <a:r>
              <a:rPr lang="tr-TR" dirty="0" smtClean="0">
                <a:latin typeface="Century" panose="02040604050505020304" pitchFamily="18" charset="0"/>
              </a:rPr>
              <a:t> </a:t>
            </a:r>
            <a:r>
              <a:rPr lang="en-US" dirty="0" smtClean="0">
                <a:latin typeface="Century" panose="02040604050505020304" pitchFamily="18" charset="0"/>
              </a:rPr>
              <a:t>apt-get </a:t>
            </a:r>
            <a:r>
              <a:rPr lang="en-US" dirty="0">
                <a:latin typeface="Century" panose="02040604050505020304" pitchFamily="18" charset="0"/>
              </a:rPr>
              <a:t>install -y </a:t>
            </a:r>
            <a:r>
              <a:rPr lang="en-US" dirty="0" err="1" smtClean="0">
                <a:latin typeface="Century" panose="02040604050505020304" pitchFamily="18" charset="0"/>
              </a:rPr>
              <a:t>git</a:t>
            </a:r>
            <a:r>
              <a:rPr lang="tr-TR" dirty="0" smtClean="0">
                <a:latin typeface="Century" panose="02040604050505020304" pitchFamily="18" charset="0"/>
              </a:rPr>
              <a:t> (git yüklemesini yapar)</a:t>
            </a:r>
            <a:endParaRPr lang="en-US" dirty="0">
              <a:latin typeface="Century" panose="02040604050505020304" pitchFamily="18" charset="0"/>
            </a:endParaRPr>
          </a:p>
          <a:p>
            <a:endParaRPr lang="tr-TR" dirty="0"/>
          </a:p>
        </p:txBody>
      </p:sp>
    </p:spTree>
    <p:extLst>
      <p:ext uri="{BB962C8B-B14F-4D97-AF65-F5344CB8AC3E}">
        <p14:creationId xmlns:p14="http://schemas.microsoft.com/office/powerpoint/2010/main" val="162497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dirty="0"/>
              <a:t>Daha sonra bilgisayarımıza kuracağımız yetkileri alacak olan </a:t>
            </a:r>
            <a:r>
              <a:rPr lang="tr-TR" sz="2400" b="1" dirty="0"/>
              <a:t>yeni bir </a:t>
            </a:r>
            <a:r>
              <a:rPr lang="tr-TR" sz="2400" b="1" dirty="0" smtClean="0"/>
              <a:t>kullanıcı </a:t>
            </a:r>
            <a:r>
              <a:rPr lang="tr-TR" sz="2400" dirty="0" smtClean="0"/>
              <a:t>ekleyelim.</a:t>
            </a:r>
          </a:p>
          <a:p>
            <a:endParaRPr lang="tr-TR" sz="2400" dirty="0"/>
          </a:p>
          <a:p>
            <a:r>
              <a:rPr lang="tr-TR" sz="2400" dirty="0" err="1"/>
              <a:t>sudo</a:t>
            </a:r>
            <a:r>
              <a:rPr lang="tr-TR" sz="2400" dirty="0"/>
              <a:t> </a:t>
            </a:r>
            <a:r>
              <a:rPr lang="tr-TR" sz="2400" dirty="0" err="1"/>
              <a:t>adduser</a:t>
            </a:r>
            <a:r>
              <a:rPr lang="tr-TR" sz="2400" dirty="0"/>
              <a:t> </a:t>
            </a:r>
            <a:r>
              <a:rPr lang="tr-TR" sz="2400" dirty="0" err="1" smtClean="0"/>
              <a:t>stack</a:t>
            </a:r>
            <a:r>
              <a:rPr lang="tr-TR" sz="2400" dirty="0" smtClean="0"/>
              <a:t> (kullanıcı ekler)</a:t>
            </a:r>
            <a:endParaRPr lang="tr-TR" sz="2400" dirty="0"/>
          </a:p>
          <a:p>
            <a:r>
              <a:rPr lang="tr-TR" sz="2400" dirty="0" err="1"/>
              <a:t>sudo</a:t>
            </a:r>
            <a:r>
              <a:rPr lang="tr-TR" sz="2400" dirty="0"/>
              <a:t> </a:t>
            </a:r>
            <a:r>
              <a:rPr lang="tr-TR" sz="2400" dirty="0" err="1"/>
              <a:t>echo</a:t>
            </a:r>
            <a:r>
              <a:rPr lang="tr-TR" sz="2400" dirty="0"/>
              <a:t> "</a:t>
            </a:r>
            <a:r>
              <a:rPr lang="tr-TR" sz="2400" dirty="0" err="1"/>
              <a:t>stack</a:t>
            </a:r>
            <a:r>
              <a:rPr lang="tr-TR" sz="2400" dirty="0"/>
              <a:t> ALL=(ALL) NOPASSWD: ALL" &gt;&gt; /</a:t>
            </a:r>
            <a:r>
              <a:rPr lang="tr-TR" sz="2400" dirty="0" err="1" smtClean="0"/>
              <a:t>etc</a:t>
            </a:r>
            <a:r>
              <a:rPr lang="tr-TR" sz="2400" dirty="0" smtClean="0"/>
              <a:t>/</a:t>
            </a:r>
            <a:r>
              <a:rPr lang="tr-TR" sz="2400" dirty="0" err="1" smtClean="0"/>
              <a:t>sudoers</a:t>
            </a:r>
            <a:r>
              <a:rPr lang="tr-TR" sz="2400" dirty="0" smtClean="0"/>
              <a:t> (gerekli izinleri kullanıcıya verir)</a:t>
            </a:r>
            <a:endParaRPr lang="tr-TR" sz="2400" dirty="0"/>
          </a:p>
          <a:p>
            <a:endParaRPr lang="tr-TR" sz="2400" dirty="0" smtClean="0"/>
          </a:p>
        </p:txBody>
      </p:sp>
    </p:spTree>
    <p:extLst>
      <p:ext uri="{BB962C8B-B14F-4D97-AF65-F5344CB8AC3E}">
        <p14:creationId xmlns:p14="http://schemas.microsoft.com/office/powerpoint/2010/main" val="89974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dirty="0"/>
              <a:t>Daha sonra </a:t>
            </a:r>
            <a:r>
              <a:rPr lang="tr-TR" sz="2400" b="1" dirty="0" err="1"/>
              <a:t>stack</a:t>
            </a:r>
            <a:r>
              <a:rPr lang="tr-TR" sz="2400" dirty="0"/>
              <a:t> </a:t>
            </a:r>
            <a:r>
              <a:rPr lang="tr-TR" sz="2400" dirty="0" err="1"/>
              <a:t>userine</a:t>
            </a:r>
            <a:r>
              <a:rPr lang="tr-TR" sz="2400" dirty="0"/>
              <a:t> geçiş </a:t>
            </a:r>
            <a:r>
              <a:rPr lang="tr-TR" sz="2400" dirty="0" smtClean="0"/>
              <a:t>yapılır.</a:t>
            </a:r>
          </a:p>
          <a:p>
            <a:endParaRPr lang="tr-TR" sz="2400" dirty="0"/>
          </a:p>
          <a:p>
            <a:r>
              <a:rPr lang="tr-TR" sz="2400" dirty="0" err="1"/>
              <a:t>sudo</a:t>
            </a:r>
            <a:r>
              <a:rPr lang="tr-TR" sz="2400" dirty="0"/>
              <a:t> </a:t>
            </a:r>
            <a:r>
              <a:rPr lang="tr-TR" sz="2400" dirty="0" smtClean="0"/>
              <a:t>–s (mevcut kullanıcıdan çıkar)</a:t>
            </a:r>
            <a:endParaRPr lang="tr-TR" sz="2400" dirty="0"/>
          </a:p>
          <a:p>
            <a:r>
              <a:rPr lang="tr-TR" sz="2400" dirty="0"/>
              <a:t>su </a:t>
            </a:r>
            <a:r>
              <a:rPr lang="tr-TR" sz="2400" dirty="0" smtClean="0"/>
              <a:t>– </a:t>
            </a:r>
            <a:r>
              <a:rPr lang="tr-TR" sz="2400" dirty="0" err="1" smtClean="0"/>
              <a:t>stack</a:t>
            </a:r>
            <a:r>
              <a:rPr lang="tr-TR" sz="2400" dirty="0" smtClean="0"/>
              <a:t> (yeni </a:t>
            </a:r>
            <a:r>
              <a:rPr lang="tr-TR" sz="2400" dirty="0" err="1" smtClean="0"/>
              <a:t>stack</a:t>
            </a:r>
            <a:r>
              <a:rPr lang="tr-TR" sz="2400" dirty="0" smtClean="0"/>
              <a:t> kullanıcısına giriş yapar)</a:t>
            </a:r>
            <a:endParaRPr lang="tr-TR" sz="2400" dirty="0"/>
          </a:p>
          <a:p>
            <a:endParaRPr lang="tr-TR" sz="2400" dirty="0"/>
          </a:p>
        </p:txBody>
      </p:sp>
    </p:spTree>
    <p:extLst>
      <p:ext uri="{BB962C8B-B14F-4D97-AF65-F5344CB8AC3E}">
        <p14:creationId xmlns:p14="http://schemas.microsoft.com/office/powerpoint/2010/main" val="174875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dirty="0"/>
              <a:t/>
            </a:r>
            <a:br>
              <a:rPr lang="tr-TR" sz="2400" dirty="0"/>
            </a:br>
            <a:r>
              <a:rPr lang="tr-TR" sz="2400" dirty="0"/>
              <a:t>Şimdi </a:t>
            </a:r>
            <a:r>
              <a:rPr lang="tr-TR" sz="2400" dirty="0" err="1"/>
              <a:t>Github’dan</a:t>
            </a:r>
            <a:r>
              <a:rPr lang="tr-TR" sz="2400" dirty="0"/>
              <a:t> </a:t>
            </a:r>
            <a:r>
              <a:rPr lang="tr-TR" sz="2400" dirty="0" err="1"/>
              <a:t>devstack</a:t>
            </a:r>
            <a:r>
              <a:rPr lang="tr-TR" sz="2400" dirty="0"/>
              <a:t> reposunu </a:t>
            </a:r>
            <a:r>
              <a:rPr lang="tr-TR" sz="2400" dirty="0" smtClean="0"/>
              <a:t>bilgisayarımıza kopyalıyoruz.</a:t>
            </a:r>
          </a:p>
          <a:p>
            <a:endParaRPr lang="tr-TR" sz="2400" dirty="0"/>
          </a:p>
          <a:p>
            <a:r>
              <a:rPr lang="tr-TR" sz="2400" dirty="0" smtClean="0"/>
              <a:t>git </a:t>
            </a:r>
            <a:r>
              <a:rPr lang="tr-TR" sz="2400" b="1" dirty="0" err="1"/>
              <a:t>clone</a:t>
            </a:r>
            <a:r>
              <a:rPr lang="tr-TR" sz="2400" dirty="0"/>
              <a:t> https:</a:t>
            </a:r>
            <a:r>
              <a:rPr lang="tr-TR" sz="2400" i="1" dirty="0"/>
              <a:t>//git.openstack.org/openstack-dev/devstack</a:t>
            </a:r>
            <a:endParaRPr lang="tr-TR" sz="2400" dirty="0"/>
          </a:p>
          <a:p>
            <a:endParaRPr lang="tr-TR" sz="2400" dirty="0"/>
          </a:p>
        </p:txBody>
      </p:sp>
    </p:spTree>
    <p:extLst>
      <p:ext uri="{BB962C8B-B14F-4D97-AF65-F5344CB8AC3E}">
        <p14:creationId xmlns:p14="http://schemas.microsoft.com/office/powerpoint/2010/main" val="32181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dirty="0" err="1"/>
              <a:t>Openstack</a:t>
            </a:r>
            <a:r>
              <a:rPr lang="tr-TR" sz="2400" dirty="0"/>
              <a:t> hala gelişen bir teknoloji olduğundan dolayı </a:t>
            </a:r>
            <a:r>
              <a:rPr lang="tr-TR" sz="2400" dirty="0" err="1"/>
              <a:t>Devstack</a:t>
            </a:r>
            <a:r>
              <a:rPr lang="tr-TR" sz="2400" dirty="0"/>
              <a:t> de bir hayli hızlı gelişiyor bu yüzden kurulumunuzda </a:t>
            </a:r>
            <a:r>
              <a:rPr lang="tr-TR" sz="2400" b="1" dirty="0" err="1"/>
              <a:t>stable</a:t>
            </a:r>
            <a:r>
              <a:rPr lang="tr-TR" sz="2400" dirty="0"/>
              <a:t> olan tutarlı </a:t>
            </a:r>
            <a:r>
              <a:rPr lang="tr-TR" sz="2400" b="1" dirty="0"/>
              <a:t>git </a:t>
            </a:r>
            <a:r>
              <a:rPr lang="tr-TR" sz="2400" b="1" dirty="0" err="1"/>
              <a:t>branch</a:t>
            </a:r>
            <a:r>
              <a:rPr lang="tr-TR" sz="2400" dirty="0" err="1"/>
              <a:t>‘larını</a:t>
            </a:r>
            <a:r>
              <a:rPr lang="tr-TR" sz="2400" dirty="0"/>
              <a:t> </a:t>
            </a:r>
            <a:r>
              <a:rPr lang="tr-TR" sz="2400" dirty="0" smtClean="0"/>
              <a:t>kullanmalıyız.</a:t>
            </a:r>
          </a:p>
          <a:p>
            <a:endParaRPr lang="tr-TR" sz="2400" dirty="0" smtClean="0"/>
          </a:p>
          <a:p>
            <a:r>
              <a:rPr lang="tr-TR" sz="2400" dirty="0" smtClean="0"/>
              <a:t>cd </a:t>
            </a:r>
            <a:r>
              <a:rPr lang="tr-TR" sz="2400" dirty="0" err="1"/>
              <a:t>devstack</a:t>
            </a:r>
            <a:endParaRPr lang="tr-TR" sz="2400" dirty="0"/>
          </a:p>
          <a:p>
            <a:r>
              <a:rPr lang="tr-TR" sz="2400" dirty="0"/>
              <a:t>git </a:t>
            </a:r>
            <a:r>
              <a:rPr lang="tr-TR" sz="2400" dirty="0" err="1"/>
              <a:t>checkout</a:t>
            </a:r>
            <a:r>
              <a:rPr lang="tr-TR" sz="2400" dirty="0"/>
              <a:t> </a:t>
            </a:r>
            <a:r>
              <a:rPr lang="tr-TR" sz="2400" dirty="0" err="1"/>
              <a:t>stable</a:t>
            </a:r>
            <a:r>
              <a:rPr lang="tr-TR" sz="2400" dirty="0"/>
              <a:t>/</a:t>
            </a:r>
            <a:r>
              <a:rPr lang="tr-TR" sz="2400" dirty="0" err="1"/>
              <a:t>liberty</a:t>
            </a:r>
            <a:endParaRPr lang="tr-TR" sz="2400" dirty="0"/>
          </a:p>
          <a:p>
            <a:endParaRPr lang="tr-TR" sz="2400" dirty="0"/>
          </a:p>
        </p:txBody>
      </p:sp>
    </p:spTree>
    <p:extLst>
      <p:ext uri="{BB962C8B-B14F-4D97-AF65-F5344CB8AC3E}">
        <p14:creationId xmlns:p14="http://schemas.microsoft.com/office/powerpoint/2010/main" val="391035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dirty="0" smtClean="0"/>
              <a:t>Daha sonra </a:t>
            </a:r>
            <a:r>
              <a:rPr lang="tr-TR" sz="2400" dirty="0" err="1" smtClean="0"/>
              <a:t>devstack’ın</a:t>
            </a:r>
            <a:r>
              <a:rPr lang="tr-TR" sz="2400" dirty="0" smtClean="0"/>
              <a:t> en basit sürümünü yüklemek için </a:t>
            </a:r>
          </a:p>
          <a:p>
            <a:r>
              <a:rPr lang="tr-TR" sz="2400" dirty="0" smtClean="0"/>
              <a:t>./stack.sh</a:t>
            </a:r>
          </a:p>
          <a:p>
            <a:r>
              <a:rPr lang="tr-TR" sz="2400" dirty="0" smtClean="0"/>
              <a:t>Komutunu çalıştırırız. Eğer bir sorun çıkmazsa 45 </a:t>
            </a:r>
            <a:r>
              <a:rPr lang="tr-TR" sz="2400" dirty="0" err="1" smtClean="0"/>
              <a:t>dk</a:t>
            </a:r>
            <a:r>
              <a:rPr lang="tr-TR" sz="2400" dirty="0" smtClean="0"/>
              <a:t> ile 1  saat arasında kurulum tamamlanır.</a:t>
            </a:r>
            <a:endParaRPr lang="tr-TR" sz="2400" dirty="0"/>
          </a:p>
        </p:txBody>
      </p:sp>
    </p:spTree>
    <p:extLst>
      <p:ext uri="{BB962C8B-B14F-4D97-AF65-F5344CB8AC3E}">
        <p14:creationId xmlns:p14="http://schemas.microsoft.com/office/powerpoint/2010/main" val="156893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5" y="0"/>
            <a:ext cx="12169755" cy="6858000"/>
          </a:xfrm>
        </p:spPr>
      </p:pic>
      <p:sp>
        <p:nvSpPr>
          <p:cNvPr id="5" name="Metin kutusu 4"/>
          <p:cNvSpPr txBox="1"/>
          <p:nvPr/>
        </p:nvSpPr>
        <p:spPr>
          <a:xfrm>
            <a:off x="6336406" y="609600"/>
            <a:ext cx="4494726" cy="1754326"/>
          </a:xfrm>
          <a:prstGeom prst="rect">
            <a:avLst/>
          </a:prstGeom>
          <a:noFill/>
        </p:spPr>
        <p:txBody>
          <a:bodyPr wrap="square" rtlCol="0">
            <a:spAutoFit/>
          </a:bodyPr>
          <a:lstStyle/>
          <a:p>
            <a:r>
              <a:rPr lang="tr-TR" dirty="0" smtClean="0">
                <a:solidFill>
                  <a:srgbClr val="FF0000"/>
                </a:solidFill>
              </a:rPr>
              <a:t>Herhangi bir sorun çıkmazsa buradaki gibi bir ekranla karşılaşırız. Burada görülen ip adresini tarayıcıda yazıp giriş yaptığımız zaman </a:t>
            </a:r>
            <a:r>
              <a:rPr lang="tr-TR" dirty="0" err="1" smtClean="0">
                <a:solidFill>
                  <a:srgbClr val="FF0000"/>
                </a:solidFill>
              </a:rPr>
              <a:t>devstack</a:t>
            </a:r>
            <a:r>
              <a:rPr lang="tr-TR" dirty="0" smtClean="0">
                <a:solidFill>
                  <a:srgbClr val="FF0000"/>
                </a:solidFill>
              </a:rPr>
              <a:t> için giriş sayfası açılır. Kullanıcı adı ve şifresi yine bu sayfada bize verilir</a:t>
            </a:r>
            <a:endParaRPr lang="tr-TR" dirty="0">
              <a:solidFill>
                <a:srgbClr val="FF0000"/>
              </a:solidFill>
            </a:endParaRPr>
          </a:p>
        </p:txBody>
      </p:sp>
      <p:sp>
        <p:nvSpPr>
          <p:cNvPr id="7" name="Sol Ok 6"/>
          <p:cNvSpPr/>
          <p:nvPr/>
        </p:nvSpPr>
        <p:spPr>
          <a:xfrm>
            <a:off x="4971245" y="4288665"/>
            <a:ext cx="2511380" cy="1287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Sol Ok 8"/>
          <p:cNvSpPr/>
          <p:nvPr/>
        </p:nvSpPr>
        <p:spPr>
          <a:xfrm>
            <a:off x="4466823" y="5278191"/>
            <a:ext cx="2511380" cy="1287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Sol Ok 9"/>
          <p:cNvSpPr/>
          <p:nvPr/>
        </p:nvSpPr>
        <p:spPr>
          <a:xfrm>
            <a:off x="2676659" y="5508937"/>
            <a:ext cx="2511380" cy="1287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2404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66095" cy="6168980"/>
          </a:xfrm>
        </p:spPr>
      </p:pic>
    </p:spTree>
    <p:extLst>
      <p:ext uri="{BB962C8B-B14F-4D97-AF65-F5344CB8AC3E}">
        <p14:creationId xmlns:p14="http://schemas.microsoft.com/office/powerpoint/2010/main" val="110889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Hazırlayan:</a:t>
            </a:r>
            <a:endParaRPr lang="tr-TR" dirty="0"/>
          </a:p>
        </p:txBody>
      </p:sp>
      <p:sp>
        <p:nvSpPr>
          <p:cNvPr id="3" name="İçerik Yer Tutucusu 2"/>
          <p:cNvSpPr>
            <a:spLocks noGrp="1"/>
          </p:cNvSpPr>
          <p:nvPr>
            <p:ph idx="1"/>
          </p:nvPr>
        </p:nvSpPr>
        <p:spPr/>
        <p:txBody>
          <a:bodyPr>
            <a:normAutofit/>
          </a:bodyPr>
          <a:lstStyle/>
          <a:p>
            <a:r>
              <a:rPr lang="tr-TR" sz="2800" dirty="0" smtClean="0"/>
              <a:t>Enes Yıldız</a:t>
            </a:r>
          </a:p>
          <a:p>
            <a:r>
              <a:rPr lang="tr-TR" sz="2800" dirty="0" smtClean="0"/>
              <a:t>2014123070</a:t>
            </a:r>
          </a:p>
          <a:p>
            <a:r>
              <a:rPr lang="tr-TR" sz="2800" dirty="0" smtClean="0"/>
              <a:t>Cumhuriyet Üniversitesi Bilgisayar Mühendisliği</a:t>
            </a:r>
          </a:p>
          <a:p>
            <a:r>
              <a:rPr lang="tr-TR" sz="2800" dirty="0" smtClean="0"/>
              <a:t>İşletim Sistemleri Dersi</a:t>
            </a:r>
          </a:p>
          <a:p>
            <a:r>
              <a:rPr lang="tr-TR" sz="2800" dirty="0" smtClean="0"/>
              <a:t>Öğretim Görevlisi: Halil Arslan</a:t>
            </a:r>
          </a:p>
        </p:txBody>
      </p:sp>
    </p:spTree>
    <p:extLst>
      <p:ext uri="{BB962C8B-B14F-4D97-AF65-F5344CB8AC3E}">
        <p14:creationId xmlns:p14="http://schemas.microsoft.com/office/powerpoint/2010/main" val="255436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BULUT BİLİŞİM NEDİR?</a:t>
            </a:r>
            <a:endParaRPr lang="tr-TR" dirty="0"/>
          </a:p>
        </p:txBody>
      </p:sp>
      <p:sp>
        <p:nvSpPr>
          <p:cNvPr id="3" name="İçerik Yer Tutucusu 2"/>
          <p:cNvSpPr>
            <a:spLocks noGrp="1"/>
          </p:cNvSpPr>
          <p:nvPr>
            <p:ph idx="1"/>
          </p:nvPr>
        </p:nvSpPr>
        <p:spPr/>
        <p:txBody>
          <a:bodyPr>
            <a:normAutofit/>
          </a:bodyPr>
          <a:lstStyle/>
          <a:p>
            <a:r>
              <a:rPr lang="tr-TR" sz="2800" dirty="0"/>
              <a:t>Tüm uygulama, program ve verilerinizin sanal bir sunucuda depolanması sistemine bulut bilişim denmektedir. Yani internetinizin olduğu her yerde elektronik cihazlarınız aracılığı ile bu bilgi ve verilere kolayca ulaşabildiğiniz hizmetlerin tamamına Bulut Bilişim veya Bulut Teknolojisi denmekte.</a:t>
            </a:r>
          </a:p>
        </p:txBody>
      </p:sp>
    </p:spTree>
    <p:extLst>
      <p:ext uri="{BB962C8B-B14F-4D97-AF65-F5344CB8AC3E}">
        <p14:creationId xmlns:p14="http://schemas.microsoft.com/office/powerpoint/2010/main" val="353258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800" dirty="0"/>
              <a:t>Kuluma gerek olmadan her yerden çalışma olanağı sunan bulut; yazılım, donanım ve veri barındırma hizmetlerini internette tek bir yapıda toplayan teknolojisi ile firmaların da çözüm ortağı oluyor. Müşterilerin ve çalışanların aynı anda verilere ulaşmasını sağlayarak işleyişi kolaylaştırmaktadır.</a:t>
            </a:r>
          </a:p>
        </p:txBody>
      </p:sp>
    </p:spTree>
    <p:extLst>
      <p:ext uri="{BB962C8B-B14F-4D97-AF65-F5344CB8AC3E}">
        <p14:creationId xmlns:p14="http://schemas.microsoft.com/office/powerpoint/2010/main" val="203455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Bulut Bilişimi neyi ifade etmektedir?</a:t>
            </a:r>
            <a:br>
              <a:rPr lang="tr-TR" dirty="0"/>
            </a:br>
            <a:endParaRPr lang="tr-TR" dirty="0"/>
          </a:p>
        </p:txBody>
      </p:sp>
      <p:sp>
        <p:nvSpPr>
          <p:cNvPr id="3" name="İçerik Yer Tutucusu 2"/>
          <p:cNvSpPr>
            <a:spLocks noGrp="1"/>
          </p:cNvSpPr>
          <p:nvPr>
            <p:ph idx="1"/>
          </p:nvPr>
        </p:nvSpPr>
        <p:spPr/>
        <p:txBody>
          <a:bodyPr>
            <a:noAutofit/>
          </a:bodyPr>
          <a:lstStyle/>
          <a:p>
            <a:r>
              <a:rPr lang="tr-TR" sz="2800" dirty="0"/>
              <a:t>Depolanan bilgilerin ve verilerin internet ortamında saklanması işlemine verilen isim olan Bulut Bilişimi, bize daha fazla depolama alanı, hızlı veri transferi, maliyet tasarrufu yapabilme gibi olanaklar tanımaktadır. İş gücünden ve zamandan tasarruf etmeyi sağlayan ve verilerin güvende olmasına olanak sunan bulut ile büyük şirketler için veri depolama işlemi daha kolay hale geliyor.</a:t>
            </a:r>
          </a:p>
        </p:txBody>
      </p:sp>
    </p:spTree>
    <p:extLst>
      <p:ext uri="{BB962C8B-B14F-4D97-AF65-F5344CB8AC3E}">
        <p14:creationId xmlns:p14="http://schemas.microsoft.com/office/powerpoint/2010/main" val="26454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Bulut Bilişimin Faydaları Nelerdir?</a:t>
            </a:r>
            <a:br>
              <a:rPr lang="tr-TR" dirty="0"/>
            </a:br>
            <a:endParaRPr lang="tr-TR" dirty="0"/>
          </a:p>
        </p:txBody>
      </p:sp>
      <p:sp>
        <p:nvSpPr>
          <p:cNvPr id="3" name="İçerik Yer Tutucusu 2"/>
          <p:cNvSpPr>
            <a:spLocks noGrp="1"/>
          </p:cNvSpPr>
          <p:nvPr>
            <p:ph idx="1"/>
          </p:nvPr>
        </p:nvSpPr>
        <p:spPr/>
        <p:txBody>
          <a:bodyPr/>
          <a:lstStyle/>
          <a:p>
            <a:r>
              <a:rPr lang="tr-TR" sz="2800" dirty="0"/>
              <a:t>Maliyetleri düşürür.</a:t>
            </a:r>
          </a:p>
          <a:p>
            <a:r>
              <a:rPr lang="tr-TR" sz="2800" dirty="0"/>
              <a:t>Altyapı karmaşasını ortadan kaldırır.</a:t>
            </a:r>
          </a:p>
          <a:p>
            <a:r>
              <a:rPr lang="tr-TR" sz="2800" dirty="0"/>
              <a:t>Çalışma alanını genişletir.</a:t>
            </a:r>
          </a:p>
          <a:p>
            <a:r>
              <a:rPr lang="tr-TR" sz="2800" dirty="0"/>
              <a:t>Verileri korur.</a:t>
            </a:r>
          </a:p>
          <a:p>
            <a:r>
              <a:rPr lang="tr-TR" sz="2800" dirty="0"/>
              <a:t>İstenilen zamanda bilgiye ulaşma imkanı verir.</a:t>
            </a:r>
          </a:p>
          <a:p>
            <a:endParaRPr lang="tr-TR" dirty="0"/>
          </a:p>
        </p:txBody>
      </p:sp>
    </p:spTree>
    <p:extLst>
      <p:ext uri="{BB962C8B-B14F-4D97-AF65-F5344CB8AC3E}">
        <p14:creationId xmlns:p14="http://schemas.microsoft.com/office/powerpoint/2010/main" val="63169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dirty="0"/>
              <a:t>Şirketlerin CRM, ofis yazılımları, veri saklama, veri tabanı paylaşımı hatta işlemci gücü ihtiyacı duyan yazılımlarına destek gibi güncel hizmetlerden faydalanmak için kullandıkları bulut bilişim günlük hayatımızda da yerini almakta. E-posta hizmetleri sunan G-mail, Hotmail gibi sistemler de bulut bilişimden faydalanıyorlar. Bu nedenle abonelik kurarak bu teknolojiyi her alanda kullanıyoruz</a:t>
            </a:r>
            <a:r>
              <a:rPr lang="tr-TR" sz="2400" dirty="0" smtClean="0"/>
              <a:t>.</a:t>
            </a:r>
          </a:p>
          <a:p>
            <a:r>
              <a:rPr lang="tr-TR" sz="2400" dirty="0"/>
              <a:t>Maliyeti az, bakım istemeyen, ölçeklenebilir, yatırımlarımızı koruyan bir hizmet sistemi oluşturarak bireysel ve ticari işlerimizi kolaylaştırmaktadır.</a:t>
            </a:r>
          </a:p>
        </p:txBody>
      </p:sp>
    </p:spTree>
    <p:extLst>
      <p:ext uri="{BB962C8B-B14F-4D97-AF65-F5344CB8AC3E}">
        <p14:creationId xmlns:p14="http://schemas.microsoft.com/office/powerpoint/2010/main" val="402419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Açık Kaynak Bulut Bilişim Altyapıları</a:t>
            </a:r>
            <a:endParaRPr lang="tr-TR" dirty="0"/>
          </a:p>
        </p:txBody>
      </p:sp>
      <p:sp>
        <p:nvSpPr>
          <p:cNvPr id="3" name="İçerik Yer Tutucusu 2"/>
          <p:cNvSpPr>
            <a:spLocks noGrp="1"/>
          </p:cNvSpPr>
          <p:nvPr>
            <p:ph idx="1"/>
          </p:nvPr>
        </p:nvSpPr>
        <p:spPr/>
        <p:txBody>
          <a:bodyPr>
            <a:normAutofit/>
          </a:bodyPr>
          <a:lstStyle/>
          <a:p>
            <a:r>
              <a:rPr lang="tr-TR" sz="2400" dirty="0"/>
              <a:t>Açık kaynak bulut bilişim altyapısı sağlayan en önemli yazılımlar </a:t>
            </a:r>
            <a:r>
              <a:rPr lang="tr-TR" sz="2400" dirty="0" err="1" smtClean="0"/>
              <a:t>OpenStack</a:t>
            </a:r>
            <a:r>
              <a:rPr lang="tr-TR" sz="2400" dirty="0" smtClean="0"/>
              <a:t> </a:t>
            </a:r>
            <a:r>
              <a:rPr lang="tr-TR" sz="2400" dirty="0"/>
              <a:t>ve </a:t>
            </a:r>
            <a:r>
              <a:rPr lang="tr-TR" sz="2400" dirty="0" err="1"/>
              <a:t>Eucalyptus'dur</a:t>
            </a:r>
            <a:r>
              <a:rPr lang="tr-TR" sz="2400" dirty="0"/>
              <a:t>. Bu </a:t>
            </a:r>
            <a:r>
              <a:rPr lang="tr-TR" sz="2400" dirty="0" smtClean="0"/>
              <a:t>iki </a:t>
            </a:r>
            <a:r>
              <a:rPr lang="tr-TR" sz="2400" dirty="0"/>
              <a:t>yazılım,  </a:t>
            </a:r>
            <a:r>
              <a:rPr lang="tr-TR" sz="2400" dirty="0" err="1"/>
              <a:t>enterprise</a:t>
            </a:r>
            <a:r>
              <a:rPr lang="tr-TR" sz="2400" dirty="0"/>
              <a:t> seviyede en çok kullanılan bulut bilişim altyapısı yazılımlarıdır.</a:t>
            </a:r>
            <a:endParaRPr lang="tr-TR" sz="2400" dirty="0" smtClean="0"/>
          </a:p>
          <a:p>
            <a:r>
              <a:rPr lang="tr-TR" sz="2400" dirty="0" smtClean="0"/>
              <a:t>Genel </a:t>
            </a:r>
            <a:r>
              <a:rPr lang="tr-TR" sz="2400" dirty="0"/>
              <a:t>yetenekler açısından bakıldığında,  bahsedilen bu yazılımların </a:t>
            </a:r>
            <a:r>
              <a:rPr lang="tr-TR" sz="2400" dirty="0" smtClean="0"/>
              <a:t>ikisi de</a:t>
            </a:r>
            <a:r>
              <a:rPr lang="tr-TR" sz="2400" dirty="0"/>
              <a:t>, aşağı yukarı aynı işleri yapabilmektedirler. Ancak, her ne kadar genel anlamda aynı işleri yapabilir </a:t>
            </a:r>
            <a:r>
              <a:rPr lang="tr-TR" sz="2400" dirty="0" smtClean="0"/>
              <a:t>olsalar da</a:t>
            </a:r>
            <a:r>
              <a:rPr lang="tr-TR" sz="2400" dirty="0"/>
              <a:t>, mimari, kurulum, yönetimsel yetenekler, güvenlik ve yedekli çalışma açılarından bazı farkları bulunmaktadır</a:t>
            </a:r>
          </a:p>
        </p:txBody>
      </p:sp>
    </p:spTree>
    <p:extLst>
      <p:ext uri="{BB962C8B-B14F-4D97-AF65-F5344CB8AC3E}">
        <p14:creationId xmlns:p14="http://schemas.microsoft.com/office/powerpoint/2010/main" val="364267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77334" y="1313645"/>
            <a:ext cx="8596668" cy="4727717"/>
          </a:xfrm>
        </p:spPr>
        <p:txBody>
          <a:bodyPr>
            <a:noAutofit/>
          </a:bodyPr>
          <a:lstStyle/>
          <a:p>
            <a:r>
              <a:rPr lang="tr-TR" sz="2200" dirty="0" err="1"/>
              <a:t>Eucalyptus'un</a:t>
            </a:r>
            <a:r>
              <a:rPr lang="tr-TR" sz="2200" dirty="0"/>
              <a:t> en büyük </a:t>
            </a:r>
            <a:r>
              <a:rPr lang="tr-TR" sz="2200" dirty="0" smtClean="0"/>
              <a:t>avantajı, </a:t>
            </a:r>
            <a:r>
              <a:rPr lang="tr-TR" sz="2200" dirty="0"/>
              <a:t>Amazon ile teknik açıdan çok iyi bir şekilde entegre olmuş olmasıdır. Bu özelliği dolayısıyla büyük firmalar,  özel bulut bilişim ihtiyaçlarını </a:t>
            </a:r>
            <a:r>
              <a:rPr lang="tr-TR" sz="2200" dirty="0" err="1"/>
              <a:t>Eucalyptus</a:t>
            </a:r>
            <a:r>
              <a:rPr lang="tr-TR" sz="2200" dirty="0"/>
              <a:t> üzerinde çalıştırabilirken, ihtiyaç duyduklarında, genel bulut bilişim çözümleri için Amazon'un sağladığı bulut bilişim çözümlerine kesintisiz olarak geçebilmektedirler. </a:t>
            </a:r>
            <a:r>
              <a:rPr lang="tr-TR" sz="2200" dirty="0" err="1"/>
              <a:t>Eucalyptus</a:t>
            </a:r>
            <a:r>
              <a:rPr lang="tr-TR" sz="2200" dirty="0"/>
              <a:t> mimari açıdan 5 ayrı  parçadan oluşmakta, kurulumu için ortalama düzeyde zaman ve uzmanlık gerektirmektedir</a:t>
            </a:r>
            <a:r>
              <a:rPr lang="tr-TR" sz="2200" dirty="0" smtClean="0"/>
              <a:t>.</a:t>
            </a:r>
            <a:r>
              <a:rPr lang="tr-TR" sz="2200" dirty="0"/>
              <a:t> </a:t>
            </a:r>
            <a:r>
              <a:rPr lang="tr-TR" sz="2200" dirty="0" err="1"/>
              <a:t>Eucalyptus</a:t>
            </a:r>
            <a:r>
              <a:rPr lang="tr-TR" sz="2200" dirty="0"/>
              <a:t>, mimari açıdan sağlamış olduğu 5 parçanın birlikte güvenli şekilde çalışması için, bir anahtar yönetim mekanizması kullanmaktadır. Bu mekanizma ayrı parçaların her birinin diğerlerine kayıt olmasını gerektirmektedir .</a:t>
            </a:r>
          </a:p>
        </p:txBody>
      </p:sp>
    </p:spTree>
    <p:extLst>
      <p:ext uri="{BB962C8B-B14F-4D97-AF65-F5344CB8AC3E}">
        <p14:creationId xmlns:p14="http://schemas.microsoft.com/office/powerpoint/2010/main" val="27493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200" dirty="0" err="1"/>
              <a:t>OpenStack</a:t>
            </a:r>
            <a:r>
              <a:rPr lang="tr-TR" sz="2200" dirty="0"/>
              <a:t>, HP, AT&amp;T ve IBM gibi çok büyük firmaların kullanmakta ve desteklemekte olduğu bir yazılımdır. </a:t>
            </a:r>
            <a:r>
              <a:rPr lang="tr-TR" sz="2200" dirty="0" err="1"/>
              <a:t>OpenStack</a:t>
            </a:r>
            <a:r>
              <a:rPr lang="tr-TR" sz="2200" dirty="0" smtClean="0"/>
              <a:t>, </a:t>
            </a:r>
            <a:r>
              <a:rPr lang="tr-TR" sz="2200" dirty="0"/>
              <a:t>kurulum açısından en fazla zaman ve uzmanlık gerektiren yazılımdır. Kurulum ve yönetim sırasında kullanılmak üzere güçlü bir komut satırı ve güçlü bir güvenlik altyapısı  vardır. </a:t>
            </a:r>
            <a:r>
              <a:rPr lang="tr-TR" sz="2200" dirty="0" err="1"/>
              <a:t>OpenStack</a:t>
            </a:r>
            <a:r>
              <a:rPr lang="tr-TR" sz="2200" dirty="0"/>
              <a:t>, mimari açıdan dağıtık bir yapıya sahip olup, işlevsel yetenekler farklı modüller altında toplanmıştır. Bu modüller arasındaki iletişim, bir </a:t>
            </a:r>
            <a:r>
              <a:rPr lang="tr-TR" sz="2200" dirty="0" err="1"/>
              <a:t>enterprise</a:t>
            </a:r>
            <a:r>
              <a:rPr lang="tr-TR" sz="2200" dirty="0"/>
              <a:t> </a:t>
            </a:r>
            <a:r>
              <a:rPr lang="tr-TR" sz="2200" dirty="0" err="1"/>
              <a:t>message</a:t>
            </a:r>
            <a:r>
              <a:rPr lang="tr-TR" sz="2200" dirty="0"/>
              <a:t> service olan </a:t>
            </a:r>
            <a:r>
              <a:rPr lang="tr-TR" sz="2200" dirty="0" err="1"/>
              <a:t>RabbitMQ</a:t>
            </a:r>
            <a:r>
              <a:rPr lang="tr-TR" sz="2200" dirty="0"/>
              <a:t> ile gerçekleştirilmektedir. Modüler yapı kullanılması sadece ihtiyaç duyulan modüllerin kurulması  açısından kolaylık sağlamaktadır. </a:t>
            </a:r>
          </a:p>
        </p:txBody>
      </p:sp>
    </p:spTree>
    <p:extLst>
      <p:ext uri="{BB962C8B-B14F-4D97-AF65-F5344CB8AC3E}">
        <p14:creationId xmlns:p14="http://schemas.microsoft.com/office/powerpoint/2010/main" val="1669111472"/>
      </p:ext>
    </p:extLst>
  </p:cSld>
  <p:clrMapOvr>
    <a:masterClrMapping/>
  </p:clrMapOvr>
</p:sld>
</file>

<file path=ppt/theme/theme1.xml><?xml version="1.0" encoding="utf-8"?>
<a:theme xmlns:a="http://schemas.openxmlformats.org/drawingml/2006/main" name="Kristal">
  <a:themeElements>
    <a:clrScheme name="Kristal">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Kristal">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istal">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153</TotalTime>
  <Words>565</Words>
  <Application>Microsoft Office PowerPoint</Application>
  <PresentationFormat>Geniş ekran</PresentationFormat>
  <Paragraphs>53</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Century</vt:lpstr>
      <vt:lpstr>Trebuchet MS</vt:lpstr>
      <vt:lpstr>Wingdings 3</vt:lpstr>
      <vt:lpstr>Kristal</vt:lpstr>
      <vt:lpstr>BULUT BİLİŞİM ALTYAPILARI</vt:lpstr>
      <vt:lpstr>BULUT BİLİŞİM NEDİR?</vt:lpstr>
      <vt:lpstr>PowerPoint Sunusu</vt:lpstr>
      <vt:lpstr>Bulut Bilişimi neyi ifade etmektedir? </vt:lpstr>
      <vt:lpstr>Bulut Bilişimin Faydaları Nelerdir? </vt:lpstr>
      <vt:lpstr>PowerPoint Sunusu</vt:lpstr>
      <vt:lpstr>Açık Kaynak Bulut Bilişim Altyapıları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Hazırlayan:</vt:lpstr>
    </vt:vector>
  </TitlesOfParts>
  <Company>SilentAll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BULUT BİLİŞİM ALTYAPILARI</dc:title>
  <dc:creator>enes yıldız</dc:creator>
  <cp:lastModifiedBy>enes yıldız</cp:lastModifiedBy>
  <cp:revision>12</cp:revision>
  <dcterms:created xsi:type="dcterms:W3CDTF">2016-11-09T10:28:30Z</dcterms:created>
  <dcterms:modified xsi:type="dcterms:W3CDTF">2016-12-15T17:05:35Z</dcterms:modified>
</cp:coreProperties>
</file>