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87" r:id="rId2"/>
    <p:sldId id="272" r:id="rId3"/>
    <p:sldId id="257" r:id="rId4"/>
    <p:sldId id="258" r:id="rId5"/>
    <p:sldId id="259" r:id="rId6"/>
    <p:sldId id="260" r:id="rId7"/>
    <p:sldId id="261" r:id="rId8"/>
    <p:sldId id="285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8" r:id="rId20"/>
    <p:sldId id="263" r:id="rId21"/>
    <p:sldId id="282" r:id="rId22"/>
    <p:sldId id="270" r:id="rId23"/>
    <p:sldId id="289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135B330C-0366-4387-94F1-548F3E7C2962}">
          <p14:sldIdLst>
            <p14:sldId id="287"/>
            <p14:sldId id="272"/>
            <p14:sldId id="257"/>
            <p14:sldId id="258"/>
            <p14:sldId id="259"/>
            <p14:sldId id="260"/>
            <p14:sldId id="261"/>
            <p14:sldId id="285"/>
            <p14:sldId id="26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8"/>
            <p14:sldId id="263"/>
            <p14:sldId id="282"/>
            <p14:sldId id="27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9" autoAdjust="0"/>
    <p:restoredTop sz="94660"/>
  </p:normalViewPr>
  <p:slideViewPr>
    <p:cSldViewPr>
      <p:cViewPr varScale="1">
        <p:scale>
          <a:sx n="69" d="100"/>
          <a:sy n="69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D169-1F08-4ADD-9ACF-8A316C91221B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122C5-B290-47A6-A534-84A94D7911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6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122C5-B290-47A6-A534-84A94D7911EE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05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mtClean="0"/>
          </a:p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122C5-B290-47A6-A534-84A94D7911EE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999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367A7CA-5C94-43E8-9B80-F368DD862F3D}" type="datetimeFigureOut">
              <a:rPr lang="tr-TR" smtClean="0"/>
              <a:t>22.12.2016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266DC3-EE41-41F4-B05C-C675773CB3D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352928" cy="7128792"/>
          </a:xfrm>
        </p:spPr>
        <p:txBody>
          <a:bodyPr>
            <a:normAutofit/>
          </a:bodyPr>
          <a:lstStyle/>
          <a:p>
            <a:r>
              <a:rPr lang="tr-TR" sz="7200" b="1"/>
              <a:t>AKTİVE DİRECTORY</a:t>
            </a:r>
            <a:br>
              <a:rPr lang="tr-TR" sz="7200" b="1"/>
            </a:br>
            <a:r>
              <a:rPr lang="tr-TR" sz="7200" b="1"/>
              <a:t>VE </a:t>
            </a:r>
            <a:br>
              <a:rPr lang="tr-TR" sz="7200" b="1"/>
            </a:br>
            <a:r>
              <a:rPr lang="tr-TR" sz="7200" b="1"/>
              <a:t>LDAP</a:t>
            </a:r>
            <a:br>
              <a:rPr lang="tr-TR" sz="7200" b="1"/>
            </a:br>
            <a:endParaRPr lang="tr-TR" sz="7200" b="1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457200" y="4149080"/>
            <a:ext cx="8229600" cy="1977083"/>
          </a:xfrm>
        </p:spPr>
        <p:txBody>
          <a:bodyPr/>
          <a:lstStyle/>
          <a:p>
            <a:pPr algn="r"/>
            <a:endParaRPr lang="tr-TR" b="1" smtClean="0"/>
          </a:p>
          <a:p>
            <a:pPr algn="r"/>
            <a:endParaRPr lang="tr-TR" b="1"/>
          </a:p>
          <a:p>
            <a:pPr algn="r"/>
            <a:endParaRPr lang="tr-TR" b="1" smtClean="0"/>
          </a:p>
          <a:p>
            <a:pPr algn="r"/>
            <a:endParaRPr lang="tr-TR" b="1"/>
          </a:p>
        </p:txBody>
      </p:sp>
    </p:spTree>
    <p:extLst>
      <p:ext uri="{BB962C8B-B14F-4D97-AF65-F5344CB8AC3E}">
        <p14:creationId xmlns:p14="http://schemas.microsoft.com/office/powerpoint/2010/main" val="4155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5301208"/>
            <a:ext cx="6512511" cy="1152128"/>
          </a:xfrm>
        </p:spPr>
        <p:txBody>
          <a:bodyPr/>
          <a:lstStyle/>
          <a:p>
            <a:r>
              <a:rPr lang="tr-TR" smtClean="0"/>
              <a:t>DOMAİN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55576" y="731520"/>
            <a:ext cx="7416824" cy="4497680"/>
          </a:xfrm>
        </p:spPr>
        <p:txBody>
          <a:bodyPr>
            <a:normAutofit/>
          </a:bodyPr>
          <a:lstStyle/>
          <a:p>
            <a:r>
              <a:rPr lang="tr-TR" sz="2800"/>
              <a:t>Domain, Active </a:t>
            </a:r>
            <a:r>
              <a:rPr lang="tr-TR" sz="2800" err="1"/>
              <a:t>Directory’nin</a:t>
            </a:r>
            <a:r>
              <a:rPr lang="tr-TR" sz="2800"/>
              <a:t> en temel bileşenidir. Domain sistem yöneticisi tarafından benzersiz bir isim seçilerek oluşturulmalıdır. </a:t>
            </a:r>
            <a:endParaRPr lang="tr-TR" sz="2800" smtClean="0"/>
          </a:p>
          <a:p>
            <a:r>
              <a:rPr lang="tr-TR" sz="2800" smtClean="0"/>
              <a:t>Ayrıca </a:t>
            </a:r>
            <a:r>
              <a:rPr lang="tr-TR" sz="2800" err="1"/>
              <a:t>Domain’ler</a:t>
            </a:r>
            <a:r>
              <a:rPr lang="tr-TR" sz="2800"/>
              <a:t> güvenlik noktasında belli sınırlara sahiptir. Eğer sistem yöneticisi ayrıca bir izin belirlememişse, bir kullanıcının hakları sadece o Domain içerisinde geçerli olacaktır</a:t>
            </a:r>
            <a:r>
              <a:rPr lang="tr-T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5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5085184"/>
            <a:ext cx="6512511" cy="2088232"/>
          </a:xfrm>
        </p:spPr>
        <p:txBody>
          <a:bodyPr/>
          <a:lstStyle/>
          <a:p>
            <a:r>
              <a:rPr lang="tr-TR" b="1" err="1" smtClean="0"/>
              <a:t>Organizational</a:t>
            </a:r>
            <a:r>
              <a:rPr lang="tr-TR" b="1" smtClean="0"/>
              <a:t> </a:t>
            </a:r>
            <a:r>
              <a:rPr lang="tr-TR" b="1" err="1" smtClean="0"/>
              <a:t>Unit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09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mtClean="0"/>
              <a:t/>
            </a:r>
            <a:br>
              <a:rPr lang="tr-TR" smtClean="0"/>
            </a:br>
            <a:r>
              <a:rPr lang="tr-TR" sz="3200" err="1"/>
              <a:t>Organizational</a:t>
            </a:r>
            <a:r>
              <a:rPr lang="tr-TR" sz="3200"/>
              <a:t> </a:t>
            </a:r>
            <a:r>
              <a:rPr lang="tr-TR" sz="3200" err="1"/>
              <a:t>Unit</a:t>
            </a:r>
            <a:r>
              <a:rPr lang="tr-TR" sz="3200"/>
              <a:t> </a:t>
            </a:r>
            <a:r>
              <a:rPr lang="tr-TR" sz="3200" smtClean="0"/>
              <a:t>;bir </a:t>
            </a:r>
            <a:r>
              <a:rPr lang="tr-TR" sz="3200"/>
              <a:t>Domain içerisindeki kullanıcıları, grupları veya bilgisayarları organize etmek amacıyla oluşturulmuş objelerdir. Organizasyonun ihtiyacını karşılamak ve yönetimi kolaylaştırmak noktasında objeleri gruplamak amacıyla kullanabilirsiniz.</a:t>
            </a:r>
          </a:p>
        </p:txBody>
      </p:sp>
    </p:spTree>
    <p:extLst>
      <p:ext uri="{BB962C8B-B14F-4D97-AF65-F5344CB8AC3E}">
        <p14:creationId xmlns:p14="http://schemas.microsoft.com/office/powerpoint/2010/main" val="14941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5445224"/>
            <a:ext cx="6512511" cy="2160240"/>
          </a:xfrm>
        </p:spPr>
        <p:txBody>
          <a:bodyPr/>
          <a:lstStyle/>
          <a:p>
            <a:r>
              <a:rPr lang="tr-TR" smtClean="0"/>
              <a:t>TREE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-1332656" y="1268760"/>
            <a:ext cx="10153128" cy="4968552"/>
          </a:xfrm>
        </p:spPr>
        <p:txBody>
          <a:bodyPr>
            <a:noAutofit/>
          </a:bodyPr>
          <a:lstStyle/>
          <a:p>
            <a:pPr lvl="7"/>
            <a:r>
              <a:rPr lang="tr-TR" sz="2800"/>
              <a:t>Bir </a:t>
            </a:r>
            <a:r>
              <a:rPr lang="tr-TR" sz="2800" err="1"/>
              <a:t>Tree</a:t>
            </a:r>
            <a:r>
              <a:rPr lang="tr-TR" sz="2800"/>
              <a:t> yapısında yeni bir Domain eklendiği zaman, yeni eklenen Domain sondan eklendiği </a:t>
            </a:r>
            <a:r>
              <a:rPr lang="tr-TR" sz="2800" err="1"/>
              <a:t>Domain’inin</a:t>
            </a:r>
            <a:r>
              <a:rPr lang="tr-TR" sz="2800"/>
              <a:t> Child </a:t>
            </a:r>
            <a:r>
              <a:rPr lang="tr-TR" sz="2800" err="1"/>
              <a:t>Domain’i</a:t>
            </a:r>
            <a:r>
              <a:rPr lang="tr-TR" sz="2800"/>
              <a:t> durumunda olur ve eklendiği Domain de eklenen Domain için </a:t>
            </a:r>
            <a:r>
              <a:rPr lang="tr-TR" sz="2800" err="1"/>
              <a:t>Parent</a:t>
            </a:r>
            <a:r>
              <a:rPr lang="tr-TR" sz="2800"/>
              <a:t> Domain olur. Yeni oluşturulan Child </a:t>
            </a:r>
            <a:r>
              <a:rPr lang="tr-TR" sz="2800" err="1"/>
              <a:t>Domain’in</a:t>
            </a:r>
            <a:r>
              <a:rPr lang="tr-TR" sz="2800"/>
              <a:t> ismi </a:t>
            </a:r>
            <a:r>
              <a:rPr lang="tr-TR" sz="2800" err="1"/>
              <a:t>Parent</a:t>
            </a:r>
            <a:r>
              <a:rPr lang="tr-TR" sz="2800"/>
              <a:t> </a:t>
            </a:r>
            <a:r>
              <a:rPr lang="tr-TR" sz="2800" err="1"/>
              <a:t>Domain’den</a:t>
            </a:r>
            <a:r>
              <a:rPr lang="tr-TR" sz="2800"/>
              <a:t> gelen isimle birleştirilir ve yeni oluşan </a:t>
            </a:r>
            <a:r>
              <a:rPr lang="tr-TR" sz="2800" err="1"/>
              <a:t>Domain’in</a:t>
            </a:r>
            <a:r>
              <a:rPr lang="tr-TR" sz="2800"/>
              <a:t> DNS ismi ortaya çıkar.</a:t>
            </a:r>
            <a:r>
              <a:rPr lang="tr-TR" sz="2800" smtClean="0"/>
              <a:t/>
            </a:r>
            <a:br>
              <a:rPr lang="tr-TR" sz="2800" smtClean="0"/>
            </a:br>
            <a:endParaRPr lang="tr-TR" sz="2800"/>
          </a:p>
        </p:txBody>
      </p:sp>
    </p:spTree>
    <p:extLst>
      <p:ext uri="{BB962C8B-B14F-4D97-AF65-F5344CB8AC3E}">
        <p14:creationId xmlns:p14="http://schemas.microsoft.com/office/powerpoint/2010/main" val="2085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731520"/>
            <a:ext cx="8532440" cy="5590452"/>
          </a:xfrm>
        </p:spPr>
        <p:txBody>
          <a:bodyPr>
            <a:normAutofit fontScale="70000" lnSpcReduction="20000"/>
          </a:bodyPr>
          <a:lstStyle/>
          <a:p>
            <a:pPr lvl="4"/>
            <a:r>
              <a:rPr lang="tr-TR" sz="5100" smtClean="0"/>
              <a:t>Domain ismimiz “öğrenci.local”</a:t>
            </a:r>
          </a:p>
          <a:p>
            <a:pPr lvl="4"/>
            <a:r>
              <a:rPr lang="tr-TR" sz="5100" smtClean="0"/>
              <a:t>Buna örnek olarak “mail.öğrenci.local” </a:t>
            </a:r>
            <a:r>
              <a:rPr lang="tr-TR" sz="5100" err="1" smtClean="0"/>
              <a:t>Domain’ini</a:t>
            </a:r>
            <a:r>
              <a:rPr lang="tr-TR" sz="5100" smtClean="0"/>
              <a:t> gösterebiliriz. </a:t>
            </a:r>
          </a:p>
          <a:p>
            <a:pPr lvl="4"/>
            <a:r>
              <a:rPr lang="tr-TR" sz="5100" smtClean="0"/>
              <a:t>Bu örnekte mail.öğrenci.local, öğrenci.local </a:t>
            </a:r>
            <a:r>
              <a:rPr lang="tr-TR" sz="5100" err="1" smtClean="0"/>
              <a:t>Domain’inin</a:t>
            </a:r>
            <a:r>
              <a:rPr lang="tr-TR" sz="5100" smtClean="0"/>
              <a:t> Child </a:t>
            </a:r>
            <a:r>
              <a:rPr lang="tr-TR" sz="5100" err="1" smtClean="0"/>
              <a:t>Domain’i</a:t>
            </a:r>
            <a:r>
              <a:rPr lang="tr-TR" sz="5100" smtClean="0"/>
              <a:t> olacaktır.</a:t>
            </a:r>
          </a:p>
          <a:p>
            <a:pPr lvl="4"/>
            <a:r>
              <a:rPr lang="tr-TR" sz="5100" smtClean="0"/>
              <a:t> öğrenci.local </a:t>
            </a:r>
            <a:r>
              <a:rPr lang="tr-TR" sz="5100" err="1" smtClean="0"/>
              <a:t>Domain’i</a:t>
            </a:r>
            <a:r>
              <a:rPr lang="tr-TR" sz="5100" smtClean="0"/>
              <a:t> ise </a:t>
            </a:r>
            <a:r>
              <a:rPr lang="tr-TR" sz="5100" err="1" smtClean="0"/>
              <a:t>Parent</a:t>
            </a:r>
            <a:r>
              <a:rPr lang="tr-TR" sz="5100" smtClean="0"/>
              <a:t> Domain konumundadır.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FOREST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640960" cy="7632848"/>
          </a:xfrm>
        </p:spPr>
        <p:txBody>
          <a:bodyPr>
            <a:normAutofit/>
          </a:bodyPr>
          <a:lstStyle/>
          <a:p>
            <a:r>
              <a:rPr lang="tr-TR" sz="3200" err="1"/>
              <a:t>Forest</a:t>
            </a:r>
            <a:r>
              <a:rPr lang="tr-TR" sz="3200"/>
              <a:t>, birden fazla </a:t>
            </a:r>
            <a:r>
              <a:rPr lang="tr-TR" sz="3200" err="1"/>
              <a:t>Tree’nin</a:t>
            </a:r>
            <a:r>
              <a:rPr lang="tr-TR" sz="3200"/>
              <a:t> birleşmiş halidir. Oluşturulan ilk Domain bir </a:t>
            </a:r>
            <a:r>
              <a:rPr lang="tr-TR" sz="3200" err="1"/>
              <a:t>Tree’yi</a:t>
            </a:r>
            <a:r>
              <a:rPr lang="tr-TR" sz="3200"/>
              <a:t> ifade eder ve ilk </a:t>
            </a:r>
            <a:r>
              <a:rPr lang="tr-TR" sz="3200" err="1"/>
              <a:t>Tree’nin</a:t>
            </a:r>
            <a:r>
              <a:rPr lang="tr-TR" sz="3200"/>
              <a:t> oluşturulmasıyla </a:t>
            </a:r>
            <a:r>
              <a:rPr lang="tr-TR" sz="3200" err="1"/>
              <a:t>Forest’da</a:t>
            </a:r>
            <a:r>
              <a:rPr lang="tr-TR" sz="3200"/>
              <a:t> oluşmuş olur.</a:t>
            </a:r>
          </a:p>
        </p:txBody>
      </p:sp>
    </p:spTree>
    <p:extLst>
      <p:ext uri="{BB962C8B-B14F-4D97-AF65-F5344CB8AC3E}">
        <p14:creationId xmlns:p14="http://schemas.microsoft.com/office/powerpoint/2010/main" val="31355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5517232"/>
            <a:ext cx="6512511" cy="1512168"/>
          </a:xfrm>
        </p:spPr>
        <p:txBody>
          <a:bodyPr/>
          <a:lstStyle/>
          <a:p>
            <a:r>
              <a:rPr lang="tr-TR" smtClean="0"/>
              <a:t>GLOBAL KATALOG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827584" y="476672"/>
            <a:ext cx="8136904" cy="7128792"/>
          </a:xfrm>
        </p:spPr>
        <p:txBody>
          <a:bodyPr>
            <a:noAutofit/>
          </a:bodyPr>
          <a:lstStyle/>
          <a:p>
            <a:pPr fontAlgn="base"/>
            <a:r>
              <a:rPr lang="tr-TR" sz="2800"/>
              <a:t>Active Directory </a:t>
            </a:r>
            <a:r>
              <a:rPr lang="tr-TR" sz="2800" err="1"/>
              <a:t>Forest</a:t>
            </a:r>
            <a:r>
              <a:rPr lang="tr-TR" sz="2800"/>
              <a:t>’ ı içinde yer alan her objeyi bulunduran bir </a:t>
            </a:r>
            <a:r>
              <a:rPr lang="tr-TR" sz="2800" err="1"/>
              <a:t>veritabanıdır</a:t>
            </a:r>
            <a:r>
              <a:rPr lang="tr-TR" sz="2800"/>
              <a:t> ve Global </a:t>
            </a:r>
            <a:r>
              <a:rPr lang="tr-TR" sz="2800" err="1"/>
              <a:t>Catalog</a:t>
            </a:r>
            <a:r>
              <a:rPr lang="tr-TR" sz="2800"/>
              <a:t> Server‘ </a:t>
            </a:r>
            <a:r>
              <a:rPr lang="tr-TR" sz="2800" err="1"/>
              <a:t>larda</a:t>
            </a:r>
            <a:r>
              <a:rPr lang="tr-TR" sz="2800"/>
              <a:t> tutulur. Bu barındırılan özellikler, varsayılan olarak, sorgulamalar esnasında en sık kullanılan özelliklerdir. Global </a:t>
            </a:r>
            <a:r>
              <a:rPr lang="tr-TR" sz="2800" err="1"/>
              <a:t>Catalog</a:t>
            </a:r>
            <a:r>
              <a:rPr lang="tr-TR" sz="2800"/>
              <a:t> kullanıcılara şu hizmetleri sunar;</a:t>
            </a:r>
          </a:p>
          <a:p>
            <a:pPr fontAlgn="base"/>
            <a:r>
              <a:rPr lang="tr-TR" sz="2800" smtClean="0"/>
              <a:t>Gereken </a:t>
            </a:r>
            <a:r>
              <a:rPr lang="tr-TR" sz="2800"/>
              <a:t>verinin nerede olduğundan bağımsız olarak Active Directory objeleri hakkında bilgiler sunar.</a:t>
            </a:r>
            <a:br>
              <a:rPr lang="tr-TR" sz="2800"/>
            </a:br>
            <a:endParaRPr lang="tr-TR" sz="2800"/>
          </a:p>
          <a:p>
            <a:endParaRPr lang="tr-TR" sz="2800"/>
          </a:p>
        </p:txBody>
      </p:sp>
    </p:spTree>
    <p:extLst>
      <p:ext uri="{BB962C8B-B14F-4D97-AF65-F5344CB8AC3E}">
        <p14:creationId xmlns:p14="http://schemas.microsoft.com/office/powerpoint/2010/main" val="11676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LDAP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11560" y="332656"/>
            <a:ext cx="8136904" cy="547260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tr-TR" sz="2800"/>
              <a:t>Tanım olarak LDAP, TCP/IP üzerinde çalışan dizin servislerini sorgulama ve değiştirme amacıyla kullanılan uygulama katmanı protokolüdür. Active Directory mimarisi içerisinde ise sorgulama (</a:t>
            </a:r>
            <a:r>
              <a:rPr lang="tr-TR" sz="2800" err="1"/>
              <a:t>query</a:t>
            </a:r>
            <a:r>
              <a:rPr lang="tr-TR" sz="2800"/>
              <a:t>) ve güncelleme (</a:t>
            </a:r>
            <a:r>
              <a:rPr lang="tr-TR" sz="2800" err="1"/>
              <a:t>update</a:t>
            </a:r>
            <a:r>
              <a:rPr lang="tr-TR" sz="2800"/>
              <a:t>) için kullanılan, temel bir </a:t>
            </a:r>
            <a:r>
              <a:rPr lang="tr-TR" sz="2800" err="1"/>
              <a:t>directory</a:t>
            </a:r>
            <a:r>
              <a:rPr lang="tr-TR" sz="2800"/>
              <a:t> servis protokolüdür. LDAP ile Active Directory objeleri, OU (</a:t>
            </a:r>
            <a:r>
              <a:rPr lang="tr-TR" sz="2800" err="1"/>
              <a:t>Organizational</a:t>
            </a:r>
            <a:r>
              <a:rPr lang="tr-TR" sz="2800"/>
              <a:t> </a:t>
            </a:r>
            <a:r>
              <a:rPr lang="tr-TR" sz="2800" err="1"/>
              <a:t>Unit</a:t>
            </a:r>
            <a:r>
              <a:rPr lang="tr-TR" sz="2800"/>
              <a:t>) ve CN (</a:t>
            </a:r>
            <a:r>
              <a:rPr lang="tr-TR" sz="2800" err="1"/>
              <a:t>Common</a:t>
            </a:r>
            <a:r>
              <a:rPr lang="tr-TR" sz="2800"/>
              <a:t> Name) kullanılarak Active Directory içerisinde yeniden tanımlanır. LDAP isimlendirme yöntemi; Active Directory objelerine erişimde kullanılır ve iki tanım </a:t>
            </a:r>
            <a:r>
              <a:rPr lang="tr-TR" sz="2800" smtClean="0"/>
              <a:t>içerir;</a:t>
            </a:r>
          </a:p>
          <a:p>
            <a:pPr fontAlgn="base"/>
            <a:r>
              <a:rPr lang="tr-TR" sz="2800" err="1" smtClean="0"/>
              <a:t>Distinguished</a:t>
            </a:r>
            <a:r>
              <a:rPr lang="tr-TR" sz="2800" smtClean="0"/>
              <a:t> </a:t>
            </a:r>
            <a:r>
              <a:rPr lang="tr-TR" sz="2800" err="1" smtClean="0"/>
              <a:t>Names</a:t>
            </a:r>
            <a:endParaRPr lang="tr-TR" sz="2800" smtClean="0"/>
          </a:p>
          <a:p>
            <a:pPr fontAlgn="base"/>
            <a:r>
              <a:rPr lang="tr-TR" sz="2800" err="1" smtClean="0"/>
              <a:t>Relative</a:t>
            </a:r>
            <a:r>
              <a:rPr lang="tr-TR" sz="2800" smtClean="0"/>
              <a:t> </a:t>
            </a:r>
            <a:r>
              <a:rPr lang="tr-TR" sz="2800" err="1"/>
              <a:t>Distinguished</a:t>
            </a:r>
            <a:r>
              <a:rPr lang="tr-TR" sz="2800"/>
              <a:t> </a:t>
            </a:r>
            <a:r>
              <a:rPr lang="tr-TR" sz="2800" err="1"/>
              <a:t>Names</a:t>
            </a:r>
            <a:endParaRPr lang="tr-TR" sz="2800"/>
          </a:p>
          <a:p>
            <a:endParaRPr lang="tr-TR" sz="2890"/>
          </a:p>
        </p:txBody>
      </p:sp>
    </p:spTree>
    <p:extLst>
      <p:ext uri="{BB962C8B-B14F-4D97-AF65-F5344CB8AC3E}">
        <p14:creationId xmlns:p14="http://schemas.microsoft.com/office/powerpoint/2010/main" val="2917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7848872" cy="4353664"/>
          </a:xfrm>
        </p:spPr>
        <p:txBody>
          <a:bodyPr>
            <a:noAutofit/>
          </a:bodyPr>
          <a:lstStyle/>
          <a:p>
            <a:pPr fontAlgn="base"/>
            <a:r>
              <a:rPr lang="tr-TR" sz="2400" b="1" err="1"/>
              <a:t>Distinguished</a:t>
            </a:r>
            <a:r>
              <a:rPr lang="tr-TR" sz="2400" b="1"/>
              <a:t> </a:t>
            </a:r>
            <a:r>
              <a:rPr lang="tr-TR" sz="2400" b="1" err="1"/>
              <a:t>Names</a:t>
            </a:r>
            <a:r>
              <a:rPr lang="tr-TR" sz="2400"/>
              <a:t> Tüm Active Directory objeleri, network ortamında kendilerine ulaşılmasını sağlayan komple </a:t>
            </a:r>
            <a:r>
              <a:rPr lang="tr-TR" sz="2400" err="1"/>
              <a:t>path</a:t>
            </a:r>
            <a:r>
              <a:rPr lang="tr-TR" sz="2400"/>
              <a:t> içeren, </a:t>
            </a:r>
            <a:r>
              <a:rPr lang="tr-TR" sz="2400" err="1"/>
              <a:t>distinguished</a:t>
            </a:r>
            <a:r>
              <a:rPr lang="tr-TR" sz="2400"/>
              <a:t> </a:t>
            </a:r>
            <a:r>
              <a:rPr lang="tr-TR" sz="2400" err="1"/>
              <a:t>name’e</a:t>
            </a:r>
            <a:r>
              <a:rPr lang="tr-TR" sz="2400"/>
              <a:t> sahiptir. Örneğin;</a:t>
            </a:r>
          </a:p>
          <a:p>
            <a:pPr fontAlgn="base"/>
            <a:r>
              <a:rPr lang="tr-TR" sz="2400"/>
              <a:t>CN=Hakan </a:t>
            </a:r>
            <a:r>
              <a:rPr lang="tr-TR" sz="2400" err="1"/>
              <a:t>Soylemez</a:t>
            </a:r>
            <a:r>
              <a:rPr lang="tr-TR" sz="2400"/>
              <a:t> , OU=Teknik , DC=</a:t>
            </a:r>
            <a:r>
              <a:rPr lang="tr-TR" sz="2400" err="1"/>
              <a:t>hakans</a:t>
            </a:r>
            <a:r>
              <a:rPr lang="tr-TR" sz="2400"/>
              <a:t>, DC=</a:t>
            </a:r>
            <a:r>
              <a:rPr lang="tr-TR" sz="2400" err="1"/>
              <a:t>local</a:t>
            </a:r>
            <a:endParaRPr lang="tr-TR" sz="2400"/>
          </a:p>
          <a:p>
            <a:pPr fontAlgn="base"/>
            <a:r>
              <a:rPr lang="tr-TR" sz="2400"/>
              <a:t>Burada kullanılan CN </a:t>
            </a:r>
            <a:r>
              <a:rPr lang="tr-TR" sz="2400" err="1"/>
              <a:t>Common</a:t>
            </a:r>
            <a:r>
              <a:rPr lang="tr-TR" sz="2400"/>
              <a:t> Name, OU </a:t>
            </a:r>
            <a:r>
              <a:rPr lang="tr-TR" sz="2400" err="1"/>
              <a:t>Organizational</a:t>
            </a:r>
            <a:r>
              <a:rPr lang="tr-TR" sz="2400"/>
              <a:t> </a:t>
            </a:r>
            <a:r>
              <a:rPr lang="tr-TR" sz="2400" err="1"/>
              <a:t>Unit</a:t>
            </a:r>
            <a:r>
              <a:rPr lang="tr-TR" sz="2400"/>
              <a:t>, DC ise Domain Controller anlamındadır. DC, Domain hiyerarşisini belirler. Tüm DNS akışı tek tek yazılır. Örneğin; Domain adı </a:t>
            </a:r>
            <a:r>
              <a:rPr lang="tr-TR" sz="2400" err="1"/>
              <a:t>hakans.local</a:t>
            </a:r>
            <a:r>
              <a:rPr lang="tr-TR" sz="2400"/>
              <a:t> ise, DC=</a:t>
            </a:r>
            <a:r>
              <a:rPr lang="tr-TR" sz="2400" err="1"/>
              <a:t>hakans</a:t>
            </a:r>
            <a:r>
              <a:rPr lang="tr-TR" sz="2400"/>
              <a:t>, DC=</a:t>
            </a:r>
            <a:r>
              <a:rPr lang="tr-TR" sz="2400" err="1"/>
              <a:t>local</a:t>
            </a:r>
            <a:r>
              <a:rPr lang="tr-TR" sz="2400"/>
              <a:t> şeklinde belirtilir. Bir başka örnek verecek olursak eğer “</a:t>
            </a:r>
            <a:r>
              <a:rPr lang="tr-TR" sz="2400" smtClean="0"/>
              <a:t>Ali” </a:t>
            </a:r>
            <a:r>
              <a:rPr lang="tr-TR" sz="2400"/>
              <a:t>isimli kullanıcı, “BEYAZ” isimli OU içinde bulunsun ve bağlı bulunduğu Domain adı “</a:t>
            </a:r>
            <a:r>
              <a:rPr lang="tr-TR" sz="2400" err="1"/>
              <a:t>hakans.local</a:t>
            </a:r>
            <a:r>
              <a:rPr lang="tr-TR" sz="2400"/>
              <a:t>” olsun. Bunun “</a:t>
            </a:r>
            <a:r>
              <a:rPr lang="tr-TR" sz="2400" err="1"/>
              <a:t>Distingushed</a:t>
            </a:r>
            <a:r>
              <a:rPr lang="tr-TR" sz="2400"/>
              <a:t> Name” yazılımı aşağıdaki şekilde olacaktır;</a:t>
            </a:r>
          </a:p>
          <a:p>
            <a:pPr fontAlgn="base"/>
            <a:r>
              <a:rPr lang="tr-TR" sz="2400" smtClean="0"/>
              <a:t>CN=Ali, </a:t>
            </a:r>
            <a:r>
              <a:rPr lang="tr-TR" sz="2400"/>
              <a:t>OU=BEYAZ, DC=</a:t>
            </a:r>
            <a:r>
              <a:rPr lang="tr-TR" sz="2400" err="1"/>
              <a:t>hakans</a:t>
            </a:r>
            <a:r>
              <a:rPr lang="tr-TR" sz="2400"/>
              <a:t>, </a:t>
            </a:r>
            <a:r>
              <a:rPr lang="tr-TR" sz="2400" smtClean="0"/>
              <a:t>DC=</a:t>
            </a:r>
            <a:r>
              <a:rPr lang="tr-TR" sz="2400" err="1" smtClean="0"/>
              <a:t>local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2374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208912" cy="684076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tr-TR" sz="5100" b="1" err="1" smtClean="0"/>
              <a:t>Relative</a:t>
            </a:r>
            <a:r>
              <a:rPr lang="tr-TR" sz="5100" b="1" smtClean="0"/>
              <a:t> </a:t>
            </a:r>
            <a:r>
              <a:rPr lang="tr-TR" sz="5100" b="1" err="1" smtClean="0"/>
              <a:t>Distinguished</a:t>
            </a:r>
            <a:r>
              <a:rPr lang="tr-TR" sz="5100" b="1" smtClean="0"/>
              <a:t> Name</a:t>
            </a:r>
            <a:r>
              <a:rPr lang="tr-TR" sz="5100" smtClean="0"/>
              <a:t> LDAP </a:t>
            </a:r>
            <a:r>
              <a:rPr lang="tr-TR" sz="5100" err="1" smtClean="0"/>
              <a:t>distinguished</a:t>
            </a:r>
            <a:r>
              <a:rPr lang="tr-TR" sz="5100" smtClean="0"/>
              <a:t> name içerisinde yer alır ve objeye ait eşsiz (</a:t>
            </a:r>
            <a:r>
              <a:rPr lang="tr-TR" sz="5100" err="1" smtClean="0"/>
              <a:t>unique</a:t>
            </a:r>
            <a:r>
              <a:rPr lang="tr-TR" sz="5100" smtClean="0"/>
              <a:t>) tanımlamayı içerir. Yani Active Directory içinde belirtilen Domain içinde tektir. Örneğin;</a:t>
            </a:r>
          </a:p>
          <a:p>
            <a:pPr fontAlgn="base"/>
            <a:r>
              <a:rPr lang="tr-TR" sz="5100" smtClean="0"/>
              <a:t>CN=Ali, OU=BEYAZ, DC=</a:t>
            </a:r>
            <a:r>
              <a:rPr lang="tr-TR" sz="5100" err="1" smtClean="0"/>
              <a:t>hakans</a:t>
            </a:r>
            <a:r>
              <a:rPr lang="tr-TR" sz="5100" smtClean="0"/>
              <a:t>, DC=</a:t>
            </a:r>
            <a:r>
              <a:rPr lang="tr-TR" sz="5100" err="1" smtClean="0"/>
              <a:t>local</a:t>
            </a:r>
            <a:endParaRPr lang="tr-TR" sz="5100"/>
          </a:p>
          <a:p>
            <a:pPr marL="0" indent="0" fontAlgn="base">
              <a:buNone/>
            </a:pPr>
            <a:r>
              <a:rPr lang="tr-TR" sz="5100" smtClean="0"/>
              <a:t>yazılımında </a:t>
            </a:r>
            <a:r>
              <a:rPr lang="tr-TR" sz="5100" err="1" smtClean="0"/>
              <a:t>hakans.local</a:t>
            </a:r>
            <a:r>
              <a:rPr lang="tr-TR" sz="5100" smtClean="0"/>
              <a:t> içinde tek olan </a:t>
            </a:r>
            <a:r>
              <a:rPr lang="tr-TR" sz="5100" err="1" smtClean="0"/>
              <a:t>Relative</a:t>
            </a:r>
            <a:r>
              <a:rPr lang="tr-TR" sz="5100" smtClean="0"/>
              <a:t> </a:t>
            </a:r>
            <a:r>
              <a:rPr lang="tr-TR" sz="5100" err="1" smtClean="0"/>
              <a:t>Distingished</a:t>
            </a:r>
            <a:r>
              <a:rPr lang="tr-TR" sz="5100" smtClean="0"/>
              <a:t> Name Ali ‘</a:t>
            </a:r>
            <a:r>
              <a:rPr lang="tr-TR" sz="5100" err="1" smtClean="0"/>
              <a:t>dir</a:t>
            </a:r>
            <a:r>
              <a:rPr lang="tr-TR" sz="5100" smtClean="0"/>
              <a:t>. En son yazılan değer, her zaman tek değerdir. Ondan dolayı tekrarı olamaz.</a:t>
            </a:r>
          </a:p>
          <a:p>
            <a:endParaRPr lang="tr-TR" smtClean="0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3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115616" y="332656"/>
            <a:ext cx="6400800" cy="586583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tr-TR"/>
          </a:p>
          <a:p>
            <a:r>
              <a:rPr lang="tr-TR"/>
              <a:t>LDAP şunları bilir</a:t>
            </a:r>
            <a:r>
              <a:rPr lang="tr-TR" smtClean="0"/>
              <a:t>:</a:t>
            </a:r>
            <a:endParaRPr lang="tr-TR"/>
          </a:p>
          <a:p>
            <a:r>
              <a:rPr lang="tr-TR"/>
              <a:t>Bağlan (bind</a:t>
            </a:r>
            <a:r>
              <a:rPr lang="tr-TR" smtClean="0"/>
              <a:t>)</a:t>
            </a:r>
            <a:endParaRPr lang="tr-TR"/>
          </a:p>
          <a:p>
            <a:r>
              <a:rPr lang="tr-TR"/>
              <a:t>Ara (search</a:t>
            </a:r>
            <a:r>
              <a:rPr lang="tr-TR" smtClean="0"/>
              <a:t>)</a:t>
            </a:r>
            <a:endParaRPr lang="tr-TR"/>
          </a:p>
          <a:p>
            <a:r>
              <a:rPr lang="tr-TR"/>
              <a:t>Karşılaştır (compare</a:t>
            </a:r>
            <a:r>
              <a:rPr lang="tr-TR" smtClean="0"/>
              <a:t>)</a:t>
            </a:r>
            <a:endParaRPr lang="tr-TR"/>
          </a:p>
          <a:p>
            <a:r>
              <a:rPr lang="tr-TR"/>
              <a:t>Yarat (create</a:t>
            </a:r>
            <a:r>
              <a:rPr lang="tr-TR" smtClean="0"/>
              <a:t>)</a:t>
            </a:r>
            <a:endParaRPr lang="tr-TR"/>
          </a:p>
          <a:p>
            <a:r>
              <a:rPr lang="tr-TR"/>
              <a:t>Ata (assign</a:t>
            </a:r>
            <a:r>
              <a:rPr lang="tr-TR" smtClean="0"/>
              <a:t>)</a:t>
            </a:r>
            <a:endParaRPr lang="tr-TR"/>
          </a:p>
          <a:p>
            <a:r>
              <a:rPr lang="tr-TR"/>
              <a:t>Değiştir (</a:t>
            </a:r>
            <a:r>
              <a:rPr lang="tr-TR" smtClean="0"/>
              <a:t>modify</a:t>
            </a:r>
            <a:r>
              <a:rPr lang="tr-TR"/>
              <a:t>)</a:t>
            </a:r>
          </a:p>
          <a:p>
            <a:r>
              <a:rPr lang="tr-TR"/>
              <a:t>Sil (delete)</a:t>
            </a:r>
          </a:p>
          <a:p>
            <a:endParaRPr lang="tr-TR" sz="11100"/>
          </a:p>
        </p:txBody>
      </p:sp>
    </p:spTree>
    <p:extLst>
      <p:ext uri="{BB962C8B-B14F-4D97-AF65-F5344CB8AC3E}">
        <p14:creationId xmlns:p14="http://schemas.microsoft.com/office/powerpoint/2010/main" val="17472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r-TR" sz="3200" b="1" smtClean="0"/>
              <a:t>Active </a:t>
            </a:r>
            <a:r>
              <a:rPr lang="tr-TR" sz="3200" b="1"/>
              <a:t>Directory nedir sorusuna bir örnek ile cevap vermeye </a:t>
            </a:r>
            <a:r>
              <a:rPr lang="tr-TR" sz="3200" b="1" smtClean="0"/>
              <a:t>çalışalım. Active Directory i </a:t>
            </a:r>
            <a:r>
              <a:rPr lang="tr-TR" sz="3200" b="1"/>
              <a:t>bir telefon rehberine </a:t>
            </a:r>
            <a:r>
              <a:rPr lang="tr-TR" sz="3200" b="1" smtClean="0"/>
              <a:t>benzetebiliriz . Telefon </a:t>
            </a:r>
            <a:r>
              <a:rPr lang="tr-TR" sz="3200" b="1"/>
              <a:t>rehberinde hangi bilgiler </a:t>
            </a:r>
            <a:r>
              <a:rPr lang="tr-TR" sz="3200" b="1" smtClean="0"/>
              <a:t>olur ? Telefon </a:t>
            </a:r>
            <a:r>
              <a:rPr lang="tr-TR" sz="3200" b="1"/>
              <a:t>numarasına sahip tüm kayıtlı kullanıcıların isimleri, </a:t>
            </a:r>
            <a:r>
              <a:rPr lang="tr-TR" sz="3200" b="1" smtClean="0"/>
              <a:t>soy isimleri , </a:t>
            </a:r>
            <a:r>
              <a:rPr lang="tr-TR" sz="3200" b="1"/>
              <a:t>telefon numaraları, adresleri rehberde </a:t>
            </a:r>
            <a:r>
              <a:rPr lang="tr-TR" sz="3200" b="1" smtClean="0"/>
              <a:t>bulunur.</a:t>
            </a:r>
          </a:p>
        </p:txBody>
      </p:sp>
    </p:spTree>
    <p:extLst>
      <p:ext uri="{BB962C8B-B14F-4D97-AF65-F5344CB8AC3E}">
        <p14:creationId xmlns:p14="http://schemas.microsoft.com/office/powerpoint/2010/main" val="6805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smtClean="0"/>
              <a:t>Active </a:t>
            </a:r>
            <a:r>
              <a:rPr lang="tr-TR" b="1"/>
              <a:t>Directory Fiziksel Yapısı;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496944" cy="3600400"/>
          </a:xfrm>
        </p:spPr>
        <p:txBody>
          <a:bodyPr>
            <a:noAutofit/>
          </a:bodyPr>
          <a:lstStyle/>
          <a:p>
            <a:r>
              <a:rPr lang="tr-TR" sz="3200"/>
              <a:t>Active Directory içinde fiziksel yapı, mantıksal yapıdan bağımsız bir mimariye sahiptir. Mantıksal yapı ile network kaynakları organize edilirken, fiziksel yapı ile network trafiğinin kontrolü </a:t>
            </a:r>
            <a:r>
              <a:rPr lang="tr-TR" sz="3200" smtClean="0"/>
              <a:t>gerçekleştirilebilir</a:t>
            </a:r>
            <a:r>
              <a:rPr lang="tr-TR" sz="3200"/>
              <a:t>. Active </a:t>
            </a:r>
            <a:r>
              <a:rPr lang="tr-TR" sz="3200" err="1"/>
              <a:t>Directory’nin</a:t>
            </a:r>
            <a:r>
              <a:rPr lang="tr-TR" sz="3200"/>
              <a:t> fiziksel </a:t>
            </a:r>
            <a:r>
              <a:rPr lang="tr-TR" sz="3200" smtClean="0"/>
              <a:t>yapısını;</a:t>
            </a:r>
            <a:endParaRPr lang="tr-TR" sz="3200" b="1" smtClean="0"/>
          </a:p>
          <a:p>
            <a:pPr marL="45720" indent="0">
              <a:buNone/>
            </a:pPr>
            <a:r>
              <a:rPr lang="tr-TR" sz="3200" b="1" smtClean="0"/>
              <a:t> </a:t>
            </a:r>
          </a:p>
          <a:p>
            <a:endParaRPr lang="tr-TR" sz="3200" b="1" smtClean="0"/>
          </a:p>
          <a:p>
            <a:endParaRPr lang="tr-TR" sz="3200"/>
          </a:p>
        </p:txBody>
      </p:sp>
    </p:spTree>
    <p:extLst>
      <p:ext uri="{BB962C8B-B14F-4D97-AF65-F5344CB8AC3E}">
        <p14:creationId xmlns:p14="http://schemas.microsoft.com/office/powerpoint/2010/main" val="29791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5661248"/>
            <a:ext cx="6512511" cy="1368152"/>
          </a:xfrm>
        </p:spPr>
        <p:txBody>
          <a:bodyPr>
            <a:normAutofit/>
          </a:bodyPr>
          <a:lstStyle/>
          <a:p>
            <a:r>
              <a:rPr lang="tr-TR" b="1" smtClean="0"/>
              <a:t>DOMAİN CONTROLLER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12968" cy="5256584"/>
          </a:xfrm>
        </p:spPr>
        <p:txBody>
          <a:bodyPr>
            <a:normAutofit/>
          </a:bodyPr>
          <a:lstStyle/>
          <a:p>
            <a:r>
              <a:rPr lang="tr-TR" sz="2800" smtClean="0"/>
              <a:t>Domain </a:t>
            </a:r>
            <a:r>
              <a:rPr lang="tr-TR" sz="2800"/>
              <a:t>Controller, üzerinde Active Directory </a:t>
            </a:r>
            <a:r>
              <a:rPr lang="tr-TR" sz="2800" err="1"/>
              <a:t>veritabanının</a:t>
            </a:r>
            <a:r>
              <a:rPr lang="tr-TR" sz="2800"/>
              <a:t> bir </a:t>
            </a:r>
            <a:r>
              <a:rPr lang="tr-TR" sz="2800" smtClean="0"/>
              <a:t>kopyasını </a:t>
            </a:r>
            <a:r>
              <a:rPr lang="tr-TR" sz="2800"/>
              <a:t>bulunduran sunucudur. </a:t>
            </a:r>
            <a:r>
              <a:rPr lang="tr-TR" sz="2800" err="1"/>
              <a:t>Domain’de</a:t>
            </a:r>
            <a:r>
              <a:rPr lang="tr-TR" sz="2800"/>
              <a:t> yapılan herhangi bir </a:t>
            </a:r>
            <a:r>
              <a:rPr lang="tr-TR" sz="2800" smtClean="0"/>
              <a:t>değişiklik Domain </a:t>
            </a:r>
            <a:r>
              <a:rPr lang="tr-TR" sz="2800"/>
              <a:t>Controller üzerinde gerçekleştirilir ve daha sonra </a:t>
            </a:r>
            <a:r>
              <a:rPr lang="tr-TR" sz="2800" err="1"/>
              <a:t>domain’deki</a:t>
            </a:r>
            <a:r>
              <a:rPr lang="tr-TR" sz="2800"/>
              <a:t> tüm Domain </a:t>
            </a:r>
            <a:r>
              <a:rPr lang="tr-TR" sz="2800" err="1"/>
              <a:t>Controller’lar</a:t>
            </a:r>
            <a:r>
              <a:rPr lang="tr-TR" sz="2800"/>
              <a:t> bu değişiklikleri </a:t>
            </a:r>
            <a:r>
              <a:rPr lang="tr-TR" sz="2800" err="1"/>
              <a:t>replikasyon</a:t>
            </a:r>
            <a:r>
              <a:rPr lang="tr-TR" sz="2800"/>
              <a:t> yoluyla birbirlerine kopyalarlar. </a:t>
            </a:r>
            <a:endParaRPr lang="tr-TR" sz="2800" smtClean="0"/>
          </a:p>
          <a:p>
            <a:r>
              <a:rPr lang="tr-TR" sz="2800" smtClean="0"/>
              <a:t>Domain </a:t>
            </a:r>
            <a:r>
              <a:rPr lang="tr-TR" sz="2800" err="1"/>
              <a:t>Controller’lar</a:t>
            </a:r>
            <a:r>
              <a:rPr lang="tr-TR" sz="2800"/>
              <a:t> dizin bilgisini bulundururlar ve kullanıcıların logon işlemlerini, kimlik doğrulama işlemlerini ve dizin arama işlemlerini yürütürler</a:t>
            </a:r>
          </a:p>
        </p:txBody>
      </p:sp>
    </p:spTree>
    <p:extLst>
      <p:ext uri="{BB962C8B-B14F-4D97-AF65-F5344CB8AC3E}">
        <p14:creationId xmlns:p14="http://schemas.microsoft.com/office/powerpoint/2010/main" val="10752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640960" cy="5976664"/>
          </a:xfrm>
        </p:spPr>
        <p:txBody>
          <a:bodyPr>
            <a:normAutofit/>
          </a:bodyPr>
          <a:lstStyle/>
          <a:p>
            <a:r>
              <a:rPr lang="tr-TR" sz="2800"/>
              <a:t>Özetle Ac­tive</a:t>
            </a:r>
            <a:r>
              <a:rPr lang="tr-TR" sz="2800" b="1" i="1"/>
              <a:t> </a:t>
            </a:r>
            <a:r>
              <a:rPr lang="tr-TR" sz="2800"/>
              <a:t>Directory, bize pek çok işlemin çok daha basit ve çok daha anlaşılır bir şekilde yapılmasını sağlayan bir teknolojidir</a:t>
            </a:r>
            <a:r>
              <a:rPr lang="tr-TR" sz="2800" smtClean="0"/>
              <a:t>.</a:t>
            </a:r>
          </a:p>
          <a:p>
            <a:r>
              <a:rPr lang="tr-TR" sz="2800" smtClean="0"/>
              <a:t>Windows </a:t>
            </a:r>
            <a:r>
              <a:rPr lang="tr-TR" sz="2800"/>
              <a:t>Server 8, yer, mekan gibi kısıtlamalar olmadan tüm yönetim işlemlerini de ba­­ğım­sızlaştıran kolaylıklara sahiptir</a:t>
            </a:r>
            <a:r>
              <a:rPr lang="tr-TR" sz="2800" smtClean="0"/>
              <a:t>.</a:t>
            </a:r>
          </a:p>
          <a:p>
            <a:r>
              <a:rPr lang="tr-TR" sz="2800" smtClean="0"/>
              <a:t>Active </a:t>
            </a:r>
            <a:r>
              <a:rPr lang="tr-TR" sz="2800" err="1"/>
              <a:t>Directory’nin</a:t>
            </a:r>
            <a:r>
              <a:rPr lang="tr-TR" sz="2800"/>
              <a:t> en önemli avantajının tüm </a:t>
            </a:r>
            <a:r>
              <a:rPr lang="tr-TR" sz="2800" err="1"/>
              <a:t>network’ümüzü</a:t>
            </a:r>
            <a:r>
              <a:rPr lang="tr-TR" sz="2800"/>
              <a:t> hiye­rar­şik ve dağıtık bir sistem olarak yönetebilme şansını bize vermesidir diyebiliriz.</a:t>
            </a:r>
          </a:p>
        </p:txBody>
      </p:sp>
    </p:spTree>
    <p:extLst>
      <p:ext uri="{BB962C8B-B14F-4D97-AF65-F5344CB8AC3E}">
        <p14:creationId xmlns:p14="http://schemas.microsoft.com/office/powerpoint/2010/main" val="34576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057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tr-TR" sz="4800" smtClean="0"/>
          </a:p>
          <a:p>
            <a:pPr marL="45720" indent="0">
              <a:buNone/>
            </a:pPr>
            <a:endParaRPr lang="tr-TR" sz="4800"/>
          </a:p>
          <a:p>
            <a:pPr marL="45720" indent="0">
              <a:buNone/>
            </a:pPr>
            <a:r>
              <a:rPr lang="tr-TR" sz="4800" smtClean="0"/>
              <a:t>    Hazırlayanlar;       </a:t>
            </a:r>
          </a:p>
          <a:p>
            <a:pPr marL="45720" indent="0">
              <a:buNone/>
            </a:pPr>
            <a:r>
              <a:rPr lang="tr-TR" sz="4800"/>
              <a:t> </a:t>
            </a:r>
            <a:r>
              <a:rPr lang="tr-TR" sz="4800" smtClean="0"/>
              <a:t>         HATİCE ŞAHİN</a:t>
            </a:r>
          </a:p>
          <a:p>
            <a:pPr marL="45720" indent="0">
              <a:buNone/>
            </a:pPr>
            <a:r>
              <a:rPr lang="tr-TR" sz="4800" smtClean="0"/>
              <a:t>          ASİYE BAŞPINAR </a:t>
            </a:r>
            <a:endParaRPr lang="tr-TR" sz="4800"/>
          </a:p>
        </p:txBody>
      </p:sp>
    </p:spTree>
    <p:extLst>
      <p:ext uri="{BB962C8B-B14F-4D97-AF65-F5344CB8AC3E}">
        <p14:creationId xmlns:p14="http://schemas.microsoft.com/office/powerpoint/2010/main" val="143925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r-TR" sz="3200"/>
              <a:t>Active D</a:t>
            </a:r>
            <a:r>
              <a:rPr lang="tr-TR" sz="3200" smtClean="0"/>
              <a:t>irectory </a:t>
            </a:r>
            <a:r>
              <a:rPr lang="tr-TR" sz="3200"/>
              <a:t>,</a:t>
            </a:r>
            <a:r>
              <a:rPr lang="tr-TR" sz="3200" smtClean="0"/>
              <a:t> </a:t>
            </a:r>
            <a:r>
              <a:rPr lang="tr-TR" sz="3200"/>
              <a:t>networkte bulunan nesnelerin ve bunlara ait tüm özelliklerin bilgilerin tutulduğu yönetildiği bir veri tabanıdır</a:t>
            </a:r>
            <a:r>
              <a:rPr lang="tr-TR" sz="3200" smtClean="0"/>
              <a:t>.</a:t>
            </a:r>
          </a:p>
          <a:p>
            <a:r>
              <a:rPr lang="tr-TR" sz="3200" smtClean="0"/>
              <a:t>Active </a:t>
            </a:r>
            <a:r>
              <a:rPr lang="tr-TR" sz="3200"/>
              <a:t>D</a:t>
            </a:r>
            <a:r>
              <a:rPr lang="tr-TR" sz="3200" smtClean="0"/>
              <a:t>irectory </a:t>
            </a:r>
            <a:r>
              <a:rPr lang="tr-TR" sz="3200"/>
              <a:t>ağ </a:t>
            </a:r>
            <a:r>
              <a:rPr lang="tr-TR" sz="3200" smtClean="0"/>
              <a:t>kaynaklarına </a:t>
            </a:r>
            <a:r>
              <a:rPr lang="tr-TR" sz="3200"/>
              <a:t>ulaşmak, isimlendirmek  güvenli şekilde yönetmek için gereken ortamı  sağlamak amacıyla kurulur. </a:t>
            </a:r>
          </a:p>
        </p:txBody>
      </p:sp>
    </p:spTree>
    <p:extLst>
      <p:ext uri="{BB962C8B-B14F-4D97-AF65-F5344CB8AC3E}">
        <p14:creationId xmlns:p14="http://schemas.microsoft.com/office/powerpoint/2010/main" val="1955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r-TR" sz="3200"/>
              <a:t>En önemli özelliği kaynakların kontrolünü ve  yönetimini  </a:t>
            </a:r>
            <a:r>
              <a:rPr lang="tr-TR" sz="3200" smtClean="0"/>
              <a:t>merkezleştirmesidir.</a:t>
            </a:r>
          </a:p>
          <a:p>
            <a:r>
              <a:rPr lang="tr-TR" sz="3200" smtClean="0"/>
              <a:t>Active Directory </a:t>
            </a:r>
            <a:r>
              <a:rPr lang="tr-TR" sz="3200"/>
              <a:t>çok büyük işletmelerde ki bilgileri alt kümelere bölerek saklayabilir. Böylece verilerin büyümesi, küçülmesi durumunda sisteme esneklik kazandırır.</a:t>
            </a:r>
          </a:p>
        </p:txBody>
      </p:sp>
    </p:spTree>
    <p:extLst>
      <p:ext uri="{BB962C8B-B14F-4D97-AF65-F5344CB8AC3E}">
        <p14:creationId xmlns:p14="http://schemas.microsoft.com/office/powerpoint/2010/main" val="31125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11560" y="188640"/>
            <a:ext cx="8064896" cy="4017600"/>
          </a:xfrm>
        </p:spPr>
        <p:txBody>
          <a:bodyPr>
            <a:noAutofit/>
          </a:bodyPr>
          <a:lstStyle/>
          <a:p>
            <a:r>
              <a:rPr lang="tr-TR" sz="2800" smtClean="0"/>
              <a:t>Active </a:t>
            </a:r>
            <a:r>
              <a:rPr lang="tr-TR" sz="2800"/>
              <a:t>D</a:t>
            </a:r>
            <a:r>
              <a:rPr lang="tr-TR" sz="2800" smtClean="0"/>
              <a:t>irectory</a:t>
            </a:r>
            <a:r>
              <a:rPr lang="tr-TR" sz="2800"/>
              <a:t>  sistem yöneticilerinin domain  kapsamında ki tüm </a:t>
            </a:r>
            <a:r>
              <a:rPr lang="tr-TR" sz="2800" smtClean="0"/>
              <a:t>bilgisayarlarda Masaüstü </a:t>
            </a:r>
            <a:r>
              <a:rPr lang="tr-TR" sz="2800"/>
              <a:t>özelliklerini, ağ servislerini ve uygulamalarını, merkezi bir noktada yönetilebilmelerini güvenli şekilde kullanabilmelerini sağlar. </a:t>
            </a:r>
            <a:endParaRPr lang="tr-TR" sz="2800" smtClean="0"/>
          </a:p>
          <a:p>
            <a:r>
              <a:rPr lang="tr-TR" sz="2800" smtClean="0"/>
              <a:t>Active </a:t>
            </a:r>
            <a:r>
              <a:rPr lang="tr-TR" sz="2800"/>
              <a:t>D</a:t>
            </a:r>
            <a:r>
              <a:rPr lang="tr-TR" sz="2800" smtClean="0"/>
              <a:t>irectory</a:t>
            </a:r>
            <a:r>
              <a:rPr lang="tr-TR" sz="2800"/>
              <a:t>  veri tabanında ağ objeleri hakkında bilgileri saklar. Bu objeler, kullanıcılar, gruplar, bilgisayarlar ve yazıcılar olmak üzere ağ kaynaklarını temsil eder A</a:t>
            </a:r>
            <a:r>
              <a:rPr lang="tr-TR" sz="2800" smtClean="0"/>
              <a:t>ctive </a:t>
            </a:r>
            <a:r>
              <a:rPr lang="tr-TR" sz="2800"/>
              <a:t>D</a:t>
            </a:r>
            <a:r>
              <a:rPr lang="tr-TR" sz="2800" smtClean="0"/>
              <a:t>irectory </a:t>
            </a:r>
            <a:r>
              <a:rPr lang="tr-TR" sz="2800"/>
              <a:t> kapsamındaki tüm sunucular </a:t>
            </a:r>
            <a:r>
              <a:rPr lang="tr-TR" sz="2800" smtClean="0"/>
              <a:t>Active </a:t>
            </a:r>
            <a:r>
              <a:rPr lang="tr-TR" sz="2800"/>
              <a:t>D</a:t>
            </a:r>
            <a:r>
              <a:rPr lang="tr-TR" sz="2800" smtClean="0"/>
              <a:t>irectory </a:t>
            </a:r>
            <a:r>
              <a:rPr lang="tr-TR" sz="2800"/>
              <a:t>objeleri arasında yer </a:t>
            </a:r>
            <a:r>
              <a:rPr lang="tr-TR" sz="2800" smtClean="0"/>
              <a:t>alır</a:t>
            </a:r>
            <a:endParaRPr lang="tr-TR" sz="2800"/>
          </a:p>
        </p:txBody>
      </p:sp>
    </p:spTree>
    <p:extLst>
      <p:ext uri="{BB962C8B-B14F-4D97-AF65-F5344CB8AC3E}">
        <p14:creationId xmlns:p14="http://schemas.microsoft.com/office/powerpoint/2010/main" val="18089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187624" y="1052736"/>
            <a:ext cx="6400800" cy="4785712"/>
          </a:xfrm>
        </p:spPr>
        <p:txBody>
          <a:bodyPr>
            <a:normAutofit fontScale="92500"/>
          </a:bodyPr>
          <a:lstStyle/>
          <a:p>
            <a:r>
              <a:rPr lang="tr-TR" sz="3900" smtClean="0"/>
              <a:t>Active </a:t>
            </a:r>
            <a:r>
              <a:rPr lang="tr-TR" sz="3900"/>
              <a:t>D</a:t>
            </a:r>
            <a:r>
              <a:rPr lang="tr-TR" sz="3900" smtClean="0"/>
              <a:t>irectory tüm objeleri dağılmış veri tabanı üzerinde saklar kolaylıklar  tek bir noktadan yürütülür. Kullanıcılar objeye ulaşmak istediklerinde objeye atanan özelliklerden faydalanabilir.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5013176"/>
            <a:ext cx="6512511" cy="1440160"/>
          </a:xfrm>
        </p:spPr>
        <p:txBody>
          <a:bodyPr>
            <a:normAutofit fontScale="90000"/>
          </a:bodyPr>
          <a:lstStyle/>
          <a:p>
            <a:r>
              <a:rPr lang="tr-TR" smtClean="0"/>
              <a:t>ACTİVE DİRECTORY’NİN ÖZELLİKLERİ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136904" cy="432048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tr-TR" sz="3500" b="1" smtClean="0"/>
              <a:t> </a:t>
            </a:r>
            <a:r>
              <a:rPr lang="tr-TR" sz="3200" b="1" smtClean="0"/>
              <a:t>*</a:t>
            </a:r>
            <a:r>
              <a:rPr lang="tr-TR" sz="3500" b="1" smtClean="0"/>
              <a:t> </a:t>
            </a:r>
            <a:r>
              <a:rPr lang="tr-TR" sz="3500" smtClean="0"/>
              <a:t>Yönetilebilirlik</a:t>
            </a:r>
            <a:endParaRPr lang="tr-TR" sz="3500"/>
          </a:p>
          <a:p>
            <a:pPr fontAlgn="base"/>
            <a:r>
              <a:rPr lang="tr-TR" sz="3500"/>
              <a:t>Ölçeklenebilirlik</a:t>
            </a:r>
          </a:p>
          <a:p>
            <a:pPr fontAlgn="base"/>
            <a:r>
              <a:rPr lang="tr-TR" sz="3500" err="1"/>
              <a:t>Genişletilebilirlik</a:t>
            </a:r>
            <a:endParaRPr lang="tr-TR" sz="3500"/>
          </a:p>
          <a:p>
            <a:pPr fontAlgn="base"/>
            <a:r>
              <a:rPr lang="tr-TR" sz="3500"/>
              <a:t>Güvenlik Entegrasyonu</a:t>
            </a:r>
          </a:p>
          <a:p>
            <a:pPr fontAlgn="base"/>
            <a:r>
              <a:rPr lang="tr-TR" sz="3500"/>
              <a:t>Diğer Dizin Servisleriyle Birlikte Çalışabilme</a:t>
            </a:r>
          </a:p>
          <a:p>
            <a:pPr fontAlgn="base"/>
            <a:r>
              <a:rPr lang="tr-TR" sz="3500"/>
              <a:t>Güvenli Kimlik Doğrulama ve Yetkilendirme</a:t>
            </a:r>
          </a:p>
          <a:p>
            <a:pPr fontAlgn="base"/>
            <a:r>
              <a:rPr lang="tr-TR" sz="3500" err="1" smtClean="0"/>
              <a:t>Group</a:t>
            </a:r>
            <a:r>
              <a:rPr lang="tr-TR" sz="3500" smtClean="0"/>
              <a:t> </a:t>
            </a:r>
            <a:r>
              <a:rPr lang="tr-TR" sz="3500" err="1" smtClean="0"/>
              <a:t>Polıcy</a:t>
            </a:r>
            <a:r>
              <a:rPr lang="tr-TR" sz="3500" smtClean="0"/>
              <a:t> </a:t>
            </a:r>
            <a:r>
              <a:rPr lang="tr-TR" sz="3500"/>
              <a:t>ile Yönetim</a:t>
            </a:r>
          </a:p>
          <a:p>
            <a:pPr fontAlgn="base"/>
            <a:r>
              <a:rPr lang="tr-TR" sz="3500" smtClean="0"/>
              <a:t>DNS ve DHCP  </a:t>
            </a:r>
            <a:r>
              <a:rPr lang="tr-TR" sz="3500"/>
              <a:t>gibi Servislerle Birlikte Çalışabilme Özelliği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5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r-TR" sz="2800"/>
              <a:t>Ac­tive</a:t>
            </a:r>
            <a:r>
              <a:rPr lang="tr-TR" sz="2800" b="1" i="1"/>
              <a:t> </a:t>
            </a:r>
            <a:r>
              <a:rPr lang="tr-TR" sz="2800"/>
              <a:t>Directory, mantıksal mimari ve fiziksel mimari olarak iki farklı yapıda incelenmelidir. Mantıksal mimarisinden bahsederken </a:t>
            </a:r>
            <a:r>
              <a:rPr lang="tr-TR" sz="2800" smtClean="0"/>
              <a:t>Forest , </a:t>
            </a:r>
            <a:r>
              <a:rPr lang="tr-TR" sz="2800" err="1" smtClean="0"/>
              <a:t>Tree</a:t>
            </a:r>
            <a:r>
              <a:rPr lang="tr-TR" sz="2800" smtClean="0"/>
              <a:t> , </a:t>
            </a:r>
            <a:r>
              <a:rPr lang="tr-TR" sz="2800"/>
              <a:t>domain, OU </a:t>
            </a:r>
            <a:r>
              <a:rPr lang="tr-TR" sz="2800" smtClean="0"/>
              <a:t>(</a:t>
            </a:r>
            <a:r>
              <a:rPr lang="tr-TR" sz="2800" err="1"/>
              <a:t>o</a:t>
            </a:r>
            <a:r>
              <a:rPr lang="tr-TR" sz="2800" err="1" smtClean="0"/>
              <a:t>rganizational</a:t>
            </a:r>
            <a:r>
              <a:rPr lang="tr-TR" sz="2800" smtClean="0"/>
              <a:t> </a:t>
            </a:r>
            <a:r>
              <a:rPr lang="tr-TR" sz="2800" err="1"/>
              <a:t>u</a:t>
            </a:r>
            <a:r>
              <a:rPr lang="tr-TR" sz="2800" err="1" smtClean="0"/>
              <a:t>nit</a:t>
            </a:r>
            <a:r>
              <a:rPr lang="tr-TR" sz="2800"/>
              <a:t>) </a:t>
            </a:r>
            <a:r>
              <a:rPr lang="tr-TR" sz="2800" smtClean="0"/>
              <a:t>ve içindeki </a:t>
            </a:r>
            <a:r>
              <a:rPr lang="tr-TR" sz="2800"/>
              <a:t>User, </a:t>
            </a:r>
            <a:r>
              <a:rPr lang="tr-TR" sz="2800" err="1"/>
              <a:t>c</a:t>
            </a:r>
            <a:r>
              <a:rPr lang="tr-TR" sz="2800" err="1" smtClean="0"/>
              <a:t>omputer</a:t>
            </a:r>
            <a:r>
              <a:rPr lang="tr-TR" sz="2800" smtClean="0"/>
              <a:t> </a:t>
            </a:r>
            <a:r>
              <a:rPr lang="tr-TR" sz="2800"/>
              <a:t>ve </a:t>
            </a:r>
            <a:r>
              <a:rPr lang="tr-TR" sz="2800" err="1"/>
              <a:t>g</a:t>
            </a:r>
            <a:r>
              <a:rPr lang="tr-TR" sz="2800" err="1" smtClean="0"/>
              <a:t>roup</a:t>
            </a:r>
            <a:r>
              <a:rPr lang="tr-TR" sz="2800" smtClean="0"/>
              <a:t> </a:t>
            </a:r>
            <a:r>
              <a:rPr lang="tr-TR" sz="2800"/>
              <a:t>gibi kavramlar Ac­tive</a:t>
            </a:r>
            <a:r>
              <a:rPr lang="tr-TR" sz="2800" b="1" i="1"/>
              <a:t> </a:t>
            </a:r>
            <a:r>
              <a:rPr lang="tr-TR" sz="2800" smtClean="0"/>
              <a:t>Directory </a:t>
            </a:r>
            <a:r>
              <a:rPr lang="tr-TR" sz="2800" err="1" smtClean="0"/>
              <a:t>nin</a:t>
            </a:r>
            <a:r>
              <a:rPr lang="tr-TR" sz="2800" smtClean="0"/>
              <a:t> </a:t>
            </a:r>
            <a:r>
              <a:rPr lang="tr-TR" sz="2800"/>
              <a:t>mantıksal yapısını oluşturur. </a:t>
            </a:r>
            <a:endParaRPr lang="tr-TR" sz="2800" smtClean="0"/>
          </a:p>
          <a:p>
            <a:r>
              <a:rPr lang="tr-TR" sz="2800" smtClean="0"/>
              <a:t>Fiziksel </a:t>
            </a:r>
            <a:r>
              <a:rPr lang="tr-TR" sz="2800"/>
              <a:t>mimarisinden bahsedilirken site, </a:t>
            </a:r>
            <a:r>
              <a:rPr lang="tr-TR" sz="2800" err="1"/>
              <a:t>subnet</a:t>
            </a:r>
            <a:r>
              <a:rPr lang="tr-TR" sz="2800"/>
              <a:t>, site link ve Domain Controller gibi kavramları düşünmeliyiz</a:t>
            </a:r>
          </a:p>
        </p:txBody>
      </p:sp>
    </p:spTree>
    <p:extLst>
      <p:ext uri="{BB962C8B-B14F-4D97-AF65-F5344CB8AC3E}">
        <p14:creationId xmlns:p14="http://schemas.microsoft.com/office/powerpoint/2010/main" val="26876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3289" y="4797152"/>
            <a:ext cx="6512511" cy="71801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/>
              <a:t>Active Directory </a:t>
            </a:r>
            <a:r>
              <a:rPr lang="en-US" b="1" err="1"/>
              <a:t>Mantıksal</a:t>
            </a:r>
            <a:r>
              <a:rPr lang="en-US" b="1"/>
              <a:t> </a:t>
            </a:r>
            <a:r>
              <a:rPr lang="en-US" b="1" err="1"/>
              <a:t>Yapısı</a:t>
            </a:r>
            <a:r>
              <a:rPr lang="en-US" b="1" smtClean="0"/>
              <a:t>;</a:t>
            </a:r>
            <a:r>
              <a:rPr lang="en-US"/>
              <a:t/>
            </a:r>
            <a:br>
              <a:rPr lang="en-US"/>
            </a:b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83568" y="692696"/>
            <a:ext cx="8273008" cy="410445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sz="3200" b="1" smtClean="0"/>
              <a:t>*Domain</a:t>
            </a:r>
            <a:endParaRPr lang="en-US" sz="3200"/>
          </a:p>
          <a:p>
            <a:r>
              <a:rPr lang="tr-TR" sz="3200" b="1" err="1" smtClean="0"/>
              <a:t>Organizational</a:t>
            </a:r>
            <a:r>
              <a:rPr lang="tr-TR" sz="3200" b="1" smtClean="0"/>
              <a:t> </a:t>
            </a:r>
            <a:r>
              <a:rPr lang="tr-TR" sz="3200" b="1" err="1" smtClean="0"/>
              <a:t>Unit</a:t>
            </a:r>
            <a:r>
              <a:rPr lang="tr-TR" sz="3200" b="1" smtClean="0"/>
              <a:t> </a:t>
            </a:r>
          </a:p>
          <a:p>
            <a:r>
              <a:rPr lang="tr-TR" sz="3200" b="1" err="1" smtClean="0"/>
              <a:t>Tree</a:t>
            </a:r>
            <a:r>
              <a:rPr lang="tr-TR" sz="3200" b="1" smtClean="0"/>
              <a:t> </a:t>
            </a:r>
            <a:r>
              <a:rPr lang="tr-TR" sz="3200" b="1"/>
              <a:t>ve </a:t>
            </a:r>
            <a:r>
              <a:rPr lang="tr-TR" sz="3200" b="1" err="1" smtClean="0"/>
              <a:t>Forest</a:t>
            </a:r>
            <a:endParaRPr lang="tr-TR" sz="3200" b="1" smtClean="0"/>
          </a:p>
          <a:p>
            <a:r>
              <a:rPr lang="tr-TR" sz="3200" b="1" smtClean="0"/>
              <a:t>Global Catolog  </a:t>
            </a:r>
          </a:p>
          <a:p>
            <a:r>
              <a:rPr lang="en-US" sz="3200" b="1" smtClean="0"/>
              <a:t>LDAP</a:t>
            </a:r>
            <a:endParaRPr lang="tr-TR" sz="3200"/>
          </a:p>
        </p:txBody>
      </p:sp>
    </p:spTree>
    <p:extLst>
      <p:ext uri="{BB962C8B-B14F-4D97-AF65-F5344CB8AC3E}">
        <p14:creationId xmlns:p14="http://schemas.microsoft.com/office/powerpoint/2010/main" val="10446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va Akımı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ava Akımı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va Akımı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275</TotalTime>
  <Words>576</Words>
  <Application>Microsoft Office PowerPoint</Application>
  <PresentationFormat>Ekran Gösterisi (4:3)</PresentationFormat>
  <Paragraphs>80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Hava Akımı</vt:lpstr>
      <vt:lpstr>AKTİVE DİRECTORY VE  LDAP </vt:lpstr>
      <vt:lpstr>PowerPoint Sunusu</vt:lpstr>
      <vt:lpstr>PowerPoint Sunusu</vt:lpstr>
      <vt:lpstr>PowerPoint Sunusu</vt:lpstr>
      <vt:lpstr>PowerPoint Sunusu</vt:lpstr>
      <vt:lpstr>PowerPoint Sunusu</vt:lpstr>
      <vt:lpstr>ACTİVE DİRECTORY’NİN ÖZELLİKLERİ</vt:lpstr>
      <vt:lpstr>PowerPoint Sunusu</vt:lpstr>
      <vt:lpstr>Active Directory Mantıksal Yapısı; </vt:lpstr>
      <vt:lpstr>DOMAİN</vt:lpstr>
      <vt:lpstr>Organizational Unit</vt:lpstr>
      <vt:lpstr>TREE</vt:lpstr>
      <vt:lpstr>PowerPoint Sunusu</vt:lpstr>
      <vt:lpstr>FOREST</vt:lpstr>
      <vt:lpstr>GLOBAL KATALOG</vt:lpstr>
      <vt:lpstr>LDAP</vt:lpstr>
      <vt:lpstr>PowerPoint Sunusu</vt:lpstr>
      <vt:lpstr>PowerPoint Sunusu</vt:lpstr>
      <vt:lpstr>PowerPoint Sunusu</vt:lpstr>
      <vt:lpstr>Active Directory Fiziksel Yapısı;</vt:lpstr>
      <vt:lpstr>DOMAİN CONTROLLER</vt:lpstr>
      <vt:lpstr>PowerPoint Sunusu</vt:lpstr>
      <vt:lpstr>PowerPoint Sunusu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AKTİVE DİRECTORY VE  LDAP</dc:title>
  <dc:creator>8</dc:creator>
  <cp:lastModifiedBy>8</cp:lastModifiedBy>
  <cp:revision>24</cp:revision>
  <dcterms:created xsi:type="dcterms:W3CDTF">2016-10-25T19:48:23Z</dcterms:created>
  <dcterms:modified xsi:type="dcterms:W3CDTF">2016-12-22T16:52:11Z</dcterms:modified>
</cp:coreProperties>
</file>