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1" r:id="rId1"/>
  </p:sldMasterIdLst>
  <p:sldIdLst>
    <p:sldId id="257" r:id="rId2"/>
    <p:sldId id="272" r:id="rId3"/>
    <p:sldId id="273" r:id="rId4"/>
    <p:sldId id="274" r:id="rId5"/>
    <p:sldId id="276" r:id="rId6"/>
    <p:sldId id="267" r:id="rId7"/>
    <p:sldId id="268" r:id="rId8"/>
    <p:sldId id="269" r:id="rId9"/>
    <p:sldId id="270" r:id="rId10"/>
    <p:sldId id="271" r:id="rId11"/>
    <p:sldId id="258" r:id="rId12"/>
    <p:sldId id="259" r:id="rId13"/>
    <p:sldId id="260" r:id="rId1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smtClean="0"/>
              <a:t>Asıl başlık stili için tıklatın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8CD0CE4B-B0E7-466A-9CE1-E5504488297D}" type="datetimeFigureOut">
              <a:rPr lang="tr-TR" smtClean="0"/>
              <a:t>27.10.2016</a:t>
            </a:fld>
            <a:endParaRPr lang="tr-TR"/>
          </a:p>
        </p:txBody>
      </p:sp>
      <p:sp>
        <p:nvSpPr>
          <p:cNvPr id="5" name="Footer Placeholder 4"/>
          <p:cNvSpPr>
            <a:spLocks noGrp="1"/>
          </p:cNvSpPr>
          <p:nvPr>
            <p:ph type="ftr" sz="quarter" idx="11"/>
          </p:nvPr>
        </p:nvSpPr>
        <p:spPr/>
        <p:txBody>
          <a:bodyPr/>
          <a:lstStyle/>
          <a:p>
            <a:endParaRPr lang="tr-T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059F70B-580E-4372-B0AC-1F81ED2FDEC8}" type="slidenum">
              <a:rPr lang="tr-TR" smtClean="0"/>
              <a:t>‹#›</a:t>
            </a:fld>
            <a:endParaRPr lang="tr-TR"/>
          </a:p>
        </p:txBody>
      </p:sp>
    </p:spTree>
    <p:extLst>
      <p:ext uri="{BB962C8B-B14F-4D97-AF65-F5344CB8AC3E}">
        <p14:creationId xmlns:p14="http://schemas.microsoft.com/office/powerpoint/2010/main" val="33466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8CD0CE4B-B0E7-466A-9CE1-E5504488297D}" type="datetimeFigureOut">
              <a:rPr lang="tr-TR" smtClean="0"/>
              <a:t>27.10.2016</a:t>
            </a:fld>
            <a:endParaRPr lang="tr-TR"/>
          </a:p>
        </p:txBody>
      </p:sp>
      <p:sp>
        <p:nvSpPr>
          <p:cNvPr id="5" name="Footer Placeholder 4"/>
          <p:cNvSpPr>
            <a:spLocks noGrp="1"/>
          </p:cNvSpPr>
          <p:nvPr>
            <p:ph type="ftr" sz="quarter" idx="11"/>
          </p:nvPr>
        </p:nvSpPr>
        <p:spPr/>
        <p:txBody>
          <a:bodyPr/>
          <a:lstStyle/>
          <a:p>
            <a:endParaRPr lang="tr-T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059F70B-580E-4372-B0AC-1F81ED2FDEC8}" type="slidenum">
              <a:rPr lang="tr-TR" smtClean="0"/>
              <a:t>‹#›</a:t>
            </a:fld>
            <a:endParaRPr lang="tr-TR"/>
          </a:p>
        </p:txBody>
      </p:sp>
    </p:spTree>
    <p:extLst>
      <p:ext uri="{BB962C8B-B14F-4D97-AF65-F5344CB8AC3E}">
        <p14:creationId xmlns:p14="http://schemas.microsoft.com/office/powerpoint/2010/main" val="4135927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smtClean="0"/>
              <a:t>Asıl başlık stili için tıklatın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düzenlemek için tıklatın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8CD0CE4B-B0E7-466A-9CE1-E5504488297D}" type="datetimeFigureOut">
              <a:rPr lang="tr-TR" smtClean="0"/>
              <a:t>27.10.2016</a:t>
            </a:fld>
            <a:endParaRPr lang="tr-TR"/>
          </a:p>
        </p:txBody>
      </p:sp>
      <p:sp>
        <p:nvSpPr>
          <p:cNvPr id="5" name="Footer Placeholder 4"/>
          <p:cNvSpPr>
            <a:spLocks noGrp="1"/>
          </p:cNvSpPr>
          <p:nvPr>
            <p:ph type="ftr" sz="quarter" idx="11"/>
          </p:nvPr>
        </p:nvSpPr>
        <p:spPr/>
        <p:txBody>
          <a:bodyPr/>
          <a:lstStyle/>
          <a:p>
            <a:endParaRPr lang="tr-T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059F70B-580E-4372-B0AC-1F81ED2FDEC8}" type="slidenum">
              <a:rPr lang="tr-TR" smtClean="0"/>
              <a:t>‹#›</a:t>
            </a:fld>
            <a:endParaRPr lang="tr-T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196289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düzenlemek için tıklatın</a:t>
            </a:r>
          </a:p>
        </p:txBody>
      </p:sp>
      <p:sp>
        <p:nvSpPr>
          <p:cNvPr id="5" name="Date Placeholder 4"/>
          <p:cNvSpPr>
            <a:spLocks noGrp="1"/>
          </p:cNvSpPr>
          <p:nvPr>
            <p:ph type="dt" sz="half" idx="10"/>
          </p:nvPr>
        </p:nvSpPr>
        <p:spPr/>
        <p:txBody>
          <a:bodyPr/>
          <a:lstStyle/>
          <a:p>
            <a:fld id="{8CD0CE4B-B0E7-466A-9CE1-E5504488297D}" type="datetimeFigureOut">
              <a:rPr lang="tr-TR" smtClean="0"/>
              <a:t>27.10.2016</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059F70B-580E-4372-B0AC-1F81ED2FDEC8}" type="slidenum">
              <a:rPr lang="tr-TR" smtClean="0"/>
              <a:t>‹#›</a:t>
            </a:fld>
            <a:endParaRPr lang="tr-TR"/>
          </a:p>
        </p:txBody>
      </p:sp>
    </p:spTree>
    <p:extLst>
      <p:ext uri="{BB962C8B-B14F-4D97-AF65-F5344CB8AC3E}">
        <p14:creationId xmlns:p14="http://schemas.microsoft.com/office/powerpoint/2010/main" val="17228692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smtClean="0"/>
              <a:t>Asıl başlık stili için tıklatın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düzenlemek için tıklatın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düzenlemek için tıklatın</a:t>
            </a:r>
          </a:p>
        </p:txBody>
      </p:sp>
      <p:sp>
        <p:nvSpPr>
          <p:cNvPr id="5" name="Date Placeholder 4"/>
          <p:cNvSpPr>
            <a:spLocks noGrp="1"/>
          </p:cNvSpPr>
          <p:nvPr>
            <p:ph type="dt" sz="half" idx="10"/>
          </p:nvPr>
        </p:nvSpPr>
        <p:spPr/>
        <p:txBody>
          <a:bodyPr/>
          <a:lstStyle/>
          <a:p>
            <a:fld id="{8CD0CE4B-B0E7-466A-9CE1-E5504488297D}" type="datetimeFigureOut">
              <a:rPr lang="tr-TR" smtClean="0"/>
              <a:t>27.10.2016</a:t>
            </a:fld>
            <a:endParaRPr lang="tr-TR"/>
          </a:p>
        </p:txBody>
      </p:sp>
      <p:sp>
        <p:nvSpPr>
          <p:cNvPr id="6" name="Footer Placeholder 5"/>
          <p:cNvSpPr>
            <a:spLocks noGrp="1"/>
          </p:cNvSpPr>
          <p:nvPr>
            <p:ph type="ftr" sz="quarter" idx="11"/>
          </p:nvPr>
        </p:nvSpPr>
        <p:spPr/>
        <p:txBody>
          <a:bodyPr/>
          <a:lstStyle/>
          <a:p>
            <a:endParaRPr lang="tr-T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059F70B-580E-4372-B0AC-1F81ED2FDEC8}" type="slidenum">
              <a:rPr lang="tr-TR" smtClean="0"/>
              <a:t>‹#›</a:t>
            </a:fld>
            <a:endParaRPr lang="tr-T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448888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smtClean="0"/>
              <a:t>Asıl başlık stili için tıklatın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düzenlemek için tıklatın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düzenlemek için tıklatın</a:t>
            </a:r>
          </a:p>
        </p:txBody>
      </p:sp>
      <p:sp>
        <p:nvSpPr>
          <p:cNvPr id="5" name="Date Placeholder 4"/>
          <p:cNvSpPr>
            <a:spLocks noGrp="1"/>
          </p:cNvSpPr>
          <p:nvPr>
            <p:ph type="dt" sz="half" idx="10"/>
          </p:nvPr>
        </p:nvSpPr>
        <p:spPr/>
        <p:txBody>
          <a:bodyPr/>
          <a:lstStyle/>
          <a:p>
            <a:fld id="{8CD0CE4B-B0E7-466A-9CE1-E5504488297D}" type="datetimeFigureOut">
              <a:rPr lang="tr-TR" smtClean="0"/>
              <a:t>27.10.2016</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059F70B-580E-4372-B0AC-1F81ED2FDEC8}" type="slidenum">
              <a:rPr lang="tr-TR" smtClean="0"/>
              <a:t>‹#›</a:t>
            </a:fld>
            <a:endParaRPr lang="tr-TR"/>
          </a:p>
        </p:txBody>
      </p:sp>
    </p:spTree>
    <p:extLst>
      <p:ext uri="{BB962C8B-B14F-4D97-AF65-F5344CB8AC3E}">
        <p14:creationId xmlns:p14="http://schemas.microsoft.com/office/powerpoint/2010/main" val="19336354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8CD0CE4B-B0E7-466A-9CE1-E5504488297D}" type="datetimeFigureOut">
              <a:rPr lang="tr-TR" smtClean="0"/>
              <a:t>27.10.2016</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059F70B-580E-4372-B0AC-1F81ED2FDEC8}" type="slidenum">
              <a:rPr lang="tr-TR" smtClean="0"/>
              <a:t>‹#›</a:t>
            </a:fld>
            <a:endParaRPr lang="tr-TR"/>
          </a:p>
        </p:txBody>
      </p:sp>
    </p:spTree>
    <p:extLst>
      <p:ext uri="{BB962C8B-B14F-4D97-AF65-F5344CB8AC3E}">
        <p14:creationId xmlns:p14="http://schemas.microsoft.com/office/powerpoint/2010/main" val="35574579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8CD0CE4B-B0E7-466A-9CE1-E5504488297D}" type="datetimeFigureOut">
              <a:rPr lang="tr-TR" smtClean="0"/>
              <a:t>27.10.2016</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059F70B-580E-4372-B0AC-1F81ED2FDEC8}" type="slidenum">
              <a:rPr lang="tr-TR" smtClean="0"/>
              <a:t>‹#›</a:t>
            </a:fld>
            <a:endParaRPr lang="tr-TR"/>
          </a:p>
        </p:txBody>
      </p:sp>
    </p:spTree>
    <p:extLst>
      <p:ext uri="{BB962C8B-B14F-4D97-AF65-F5344CB8AC3E}">
        <p14:creationId xmlns:p14="http://schemas.microsoft.com/office/powerpoint/2010/main" val="1445424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smtClean="0"/>
              <a:t>Asıl başlık stili için tıklatın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8CD0CE4B-B0E7-466A-9CE1-E5504488297D}" type="datetimeFigureOut">
              <a:rPr lang="tr-TR" smtClean="0"/>
              <a:t>27.10.2016</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059F70B-580E-4372-B0AC-1F81ED2FDEC8}" type="slidenum">
              <a:rPr lang="tr-TR" smtClean="0"/>
              <a:t>‹#›</a:t>
            </a:fld>
            <a:endParaRPr lang="tr-TR"/>
          </a:p>
        </p:txBody>
      </p:sp>
    </p:spTree>
    <p:extLst>
      <p:ext uri="{BB962C8B-B14F-4D97-AF65-F5344CB8AC3E}">
        <p14:creationId xmlns:p14="http://schemas.microsoft.com/office/powerpoint/2010/main" val="2678328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8CD0CE4B-B0E7-466A-9CE1-E5504488297D}" type="datetimeFigureOut">
              <a:rPr lang="tr-TR" smtClean="0"/>
              <a:t>27.10.2016</a:t>
            </a:fld>
            <a:endParaRPr lang="tr-TR"/>
          </a:p>
        </p:txBody>
      </p:sp>
      <p:sp>
        <p:nvSpPr>
          <p:cNvPr id="5" name="Footer Placeholder 4"/>
          <p:cNvSpPr>
            <a:spLocks noGrp="1"/>
          </p:cNvSpPr>
          <p:nvPr>
            <p:ph type="ftr" sz="quarter" idx="11"/>
          </p:nvPr>
        </p:nvSpPr>
        <p:spPr/>
        <p:txBody>
          <a:bodyPr/>
          <a:lstStyle/>
          <a:p>
            <a:endParaRPr lang="tr-T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059F70B-580E-4372-B0AC-1F81ED2FDEC8}" type="slidenum">
              <a:rPr lang="tr-TR" smtClean="0"/>
              <a:t>‹#›</a:t>
            </a:fld>
            <a:endParaRPr lang="tr-TR"/>
          </a:p>
        </p:txBody>
      </p:sp>
    </p:spTree>
    <p:extLst>
      <p:ext uri="{BB962C8B-B14F-4D97-AF65-F5344CB8AC3E}">
        <p14:creationId xmlns:p14="http://schemas.microsoft.com/office/powerpoint/2010/main" val="3933411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8CD0CE4B-B0E7-466A-9CE1-E5504488297D}" type="datetimeFigureOut">
              <a:rPr lang="tr-TR" smtClean="0"/>
              <a:t>27.10.2016</a:t>
            </a:fld>
            <a:endParaRPr lang="tr-TR"/>
          </a:p>
        </p:txBody>
      </p:sp>
      <p:sp>
        <p:nvSpPr>
          <p:cNvPr id="6" name="Footer Placeholder 5"/>
          <p:cNvSpPr>
            <a:spLocks noGrp="1"/>
          </p:cNvSpPr>
          <p:nvPr>
            <p:ph type="ftr" sz="quarter" idx="11"/>
          </p:nvPr>
        </p:nvSpPr>
        <p:spPr/>
        <p:txBody>
          <a:bodyPr/>
          <a:lstStyle/>
          <a:p>
            <a:endParaRPr lang="tr-T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059F70B-580E-4372-B0AC-1F81ED2FDEC8}" type="slidenum">
              <a:rPr lang="tr-TR" smtClean="0"/>
              <a:t>‹#›</a:t>
            </a:fld>
            <a:endParaRPr lang="tr-TR"/>
          </a:p>
        </p:txBody>
      </p:sp>
    </p:spTree>
    <p:extLst>
      <p:ext uri="{BB962C8B-B14F-4D97-AF65-F5344CB8AC3E}">
        <p14:creationId xmlns:p14="http://schemas.microsoft.com/office/powerpoint/2010/main" val="370846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8CD0CE4B-B0E7-466A-9CE1-E5504488297D}" type="datetimeFigureOut">
              <a:rPr lang="tr-TR" smtClean="0"/>
              <a:t>27.10.2016</a:t>
            </a:fld>
            <a:endParaRPr lang="tr-TR"/>
          </a:p>
        </p:txBody>
      </p:sp>
      <p:sp>
        <p:nvSpPr>
          <p:cNvPr id="8" name="Footer Placeholder 7"/>
          <p:cNvSpPr>
            <a:spLocks noGrp="1"/>
          </p:cNvSpPr>
          <p:nvPr>
            <p:ph type="ftr" sz="quarter" idx="11"/>
          </p:nvPr>
        </p:nvSpPr>
        <p:spPr/>
        <p:txBody>
          <a:bodyPr/>
          <a:lstStyle/>
          <a:p>
            <a:endParaRPr lang="tr-T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059F70B-580E-4372-B0AC-1F81ED2FDEC8}" type="slidenum">
              <a:rPr lang="tr-TR" smtClean="0"/>
              <a:t>‹#›</a:t>
            </a:fld>
            <a:endParaRPr lang="tr-TR"/>
          </a:p>
        </p:txBody>
      </p:sp>
    </p:spTree>
    <p:extLst>
      <p:ext uri="{BB962C8B-B14F-4D97-AF65-F5344CB8AC3E}">
        <p14:creationId xmlns:p14="http://schemas.microsoft.com/office/powerpoint/2010/main" val="2516420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8CD0CE4B-B0E7-466A-9CE1-E5504488297D}" type="datetimeFigureOut">
              <a:rPr lang="tr-TR" smtClean="0"/>
              <a:t>27.10.2016</a:t>
            </a:fld>
            <a:endParaRPr lang="tr-TR"/>
          </a:p>
        </p:txBody>
      </p:sp>
      <p:sp>
        <p:nvSpPr>
          <p:cNvPr id="4" name="Footer Placeholder 3"/>
          <p:cNvSpPr>
            <a:spLocks noGrp="1"/>
          </p:cNvSpPr>
          <p:nvPr>
            <p:ph type="ftr" sz="quarter" idx="11"/>
          </p:nvPr>
        </p:nvSpPr>
        <p:spPr/>
        <p:txBody>
          <a:bodyPr/>
          <a:lstStyle/>
          <a:p>
            <a:endParaRPr lang="tr-T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059F70B-580E-4372-B0AC-1F81ED2FDEC8}" type="slidenum">
              <a:rPr lang="tr-TR" smtClean="0"/>
              <a:t>‹#›</a:t>
            </a:fld>
            <a:endParaRPr lang="tr-TR"/>
          </a:p>
        </p:txBody>
      </p:sp>
    </p:spTree>
    <p:extLst>
      <p:ext uri="{BB962C8B-B14F-4D97-AF65-F5344CB8AC3E}">
        <p14:creationId xmlns:p14="http://schemas.microsoft.com/office/powerpoint/2010/main" val="970985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D0CE4B-B0E7-466A-9CE1-E5504488297D}" type="datetimeFigureOut">
              <a:rPr lang="tr-TR" smtClean="0"/>
              <a:t>27.10.2016</a:t>
            </a:fld>
            <a:endParaRPr lang="tr-TR"/>
          </a:p>
        </p:txBody>
      </p:sp>
      <p:sp>
        <p:nvSpPr>
          <p:cNvPr id="3" name="Footer Placeholder 2"/>
          <p:cNvSpPr>
            <a:spLocks noGrp="1"/>
          </p:cNvSpPr>
          <p:nvPr>
            <p:ph type="ftr" sz="quarter" idx="11"/>
          </p:nvPr>
        </p:nvSpPr>
        <p:spPr/>
        <p:txBody>
          <a:bodyPr/>
          <a:lstStyle/>
          <a:p>
            <a:endParaRPr lang="tr-T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059F70B-580E-4372-B0AC-1F81ED2FDEC8}" type="slidenum">
              <a:rPr lang="tr-TR" smtClean="0"/>
              <a:t>‹#›</a:t>
            </a:fld>
            <a:endParaRPr lang="tr-TR"/>
          </a:p>
        </p:txBody>
      </p:sp>
    </p:spTree>
    <p:extLst>
      <p:ext uri="{BB962C8B-B14F-4D97-AF65-F5344CB8AC3E}">
        <p14:creationId xmlns:p14="http://schemas.microsoft.com/office/powerpoint/2010/main" val="3906342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smtClean="0"/>
              <a:t>Asıl başlık stili için tıklatın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8CD0CE4B-B0E7-466A-9CE1-E5504488297D}" type="datetimeFigureOut">
              <a:rPr lang="tr-TR" smtClean="0"/>
              <a:t>27.10.2016</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059F70B-580E-4372-B0AC-1F81ED2FDEC8}" type="slidenum">
              <a:rPr lang="tr-TR" smtClean="0"/>
              <a:t>‹#›</a:t>
            </a:fld>
            <a:endParaRPr lang="tr-TR"/>
          </a:p>
        </p:txBody>
      </p:sp>
    </p:spTree>
    <p:extLst>
      <p:ext uri="{BB962C8B-B14F-4D97-AF65-F5344CB8AC3E}">
        <p14:creationId xmlns:p14="http://schemas.microsoft.com/office/powerpoint/2010/main" val="2648421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8CD0CE4B-B0E7-466A-9CE1-E5504488297D}" type="datetimeFigureOut">
              <a:rPr lang="tr-TR" smtClean="0"/>
              <a:t>27.10.2016</a:t>
            </a:fld>
            <a:endParaRPr lang="tr-TR"/>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059F70B-580E-4372-B0AC-1F81ED2FDEC8}" type="slidenum">
              <a:rPr lang="tr-TR" smtClean="0"/>
              <a:t>‹#›</a:t>
            </a:fld>
            <a:endParaRPr lang="tr-TR"/>
          </a:p>
        </p:txBody>
      </p:sp>
    </p:spTree>
    <p:extLst>
      <p:ext uri="{BB962C8B-B14F-4D97-AF65-F5344CB8AC3E}">
        <p14:creationId xmlns:p14="http://schemas.microsoft.com/office/powerpoint/2010/main" val="3438451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CD0CE4B-B0E7-466A-9CE1-E5504488297D}" type="datetimeFigureOut">
              <a:rPr lang="tr-TR" smtClean="0"/>
              <a:t>27.10.2016</a:t>
            </a:fld>
            <a:endParaRPr lang="tr-T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059F70B-580E-4372-B0AC-1F81ED2FDEC8}" type="slidenum">
              <a:rPr lang="tr-TR" smtClean="0"/>
              <a:t>‹#›</a:t>
            </a:fld>
            <a:endParaRPr lang="tr-TR"/>
          </a:p>
        </p:txBody>
      </p:sp>
    </p:spTree>
    <p:extLst>
      <p:ext uri="{BB962C8B-B14F-4D97-AF65-F5344CB8AC3E}">
        <p14:creationId xmlns:p14="http://schemas.microsoft.com/office/powerpoint/2010/main" val="3735011779"/>
      </p:ext>
    </p:extLst>
  </p:cSld>
  <p:clrMap bg1="lt1" tx1="dk1" bg2="lt2" tx2="dk2" accent1="accent1" accent2="accent2" accent3="accent3" accent4="accent4" accent5="accent5" accent6="accent6" hlink="hlink" folHlink="folHlink"/>
  <p:sldLayoutIdLst>
    <p:sldLayoutId id="2147483942" r:id="rId1"/>
    <p:sldLayoutId id="2147483943" r:id="rId2"/>
    <p:sldLayoutId id="2147483944" r:id="rId3"/>
    <p:sldLayoutId id="2147483945" r:id="rId4"/>
    <p:sldLayoutId id="2147483946" r:id="rId5"/>
    <p:sldLayoutId id="2147483947" r:id="rId6"/>
    <p:sldLayoutId id="2147483948" r:id="rId7"/>
    <p:sldLayoutId id="2147483949" r:id="rId8"/>
    <p:sldLayoutId id="2147483950" r:id="rId9"/>
    <p:sldLayoutId id="2147483951" r:id="rId10"/>
    <p:sldLayoutId id="2147483952" r:id="rId11"/>
    <p:sldLayoutId id="2147483953" r:id="rId12"/>
    <p:sldLayoutId id="2147483954" r:id="rId13"/>
    <p:sldLayoutId id="2147483955" r:id="rId14"/>
    <p:sldLayoutId id="2147483956" r:id="rId15"/>
    <p:sldLayoutId id="214748395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2238235" y="968992"/>
            <a:ext cx="8598088" cy="3139650"/>
          </a:xfrm>
        </p:spPr>
        <p:txBody>
          <a:bodyPr>
            <a:normAutofit fontScale="90000"/>
          </a:bodyPr>
          <a:lstStyle/>
          <a:p>
            <a:r>
              <a:rPr lang="tr-TR" b="1" dirty="0" smtClean="0"/>
              <a:t>CUMHURİYET ÜNİVERSİTESİ</a:t>
            </a:r>
            <a:br>
              <a:rPr lang="tr-TR" b="1" dirty="0" smtClean="0"/>
            </a:br>
            <a:r>
              <a:rPr lang="tr-TR" b="1" dirty="0" smtClean="0"/>
              <a:t>  İŞLETİM SİSTEMLERİ DERSİ</a:t>
            </a:r>
            <a:br>
              <a:rPr lang="tr-TR" b="1" dirty="0" smtClean="0"/>
            </a:br>
            <a:r>
              <a:rPr lang="tr-TR" b="1" dirty="0" smtClean="0"/>
              <a:t>           DNS-DHCP</a:t>
            </a:r>
            <a:r>
              <a:rPr lang="tr-TR" b="1" dirty="0"/>
              <a:t/>
            </a:r>
            <a:br>
              <a:rPr lang="tr-TR" b="1" dirty="0"/>
            </a:br>
            <a:endParaRPr lang="tr-TR" b="1" dirty="0"/>
          </a:p>
        </p:txBody>
      </p:sp>
      <p:sp>
        <p:nvSpPr>
          <p:cNvPr id="3" name="Alt Başlık 2"/>
          <p:cNvSpPr>
            <a:spLocks noGrp="1"/>
          </p:cNvSpPr>
          <p:nvPr>
            <p:ph type="subTitle" idx="1"/>
          </p:nvPr>
        </p:nvSpPr>
        <p:spPr>
          <a:xfrm>
            <a:off x="2265533" y="4272415"/>
            <a:ext cx="8915399" cy="1126283"/>
          </a:xfrm>
        </p:spPr>
        <p:txBody>
          <a:bodyPr>
            <a:noAutofit/>
          </a:bodyPr>
          <a:lstStyle/>
          <a:p>
            <a:r>
              <a:rPr lang="tr-TR" sz="4000" b="1" dirty="0" smtClean="0"/>
              <a:t>Ünzile DÖNER-Esma ARSLAN</a:t>
            </a:r>
          </a:p>
        </p:txBody>
      </p:sp>
    </p:spTree>
    <p:extLst>
      <p:ext uri="{BB962C8B-B14F-4D97-AF65-F5344CB8AC3E}">
        <p14:creationId xmlns:p14="http://schemas.microsoft.com/office/powerpoint/2010/main" val="26165611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Resim 1"/>
          <p:cNvPicPr/>
          <p:nvPr/>
        </p:nvPicPr>
        <p:blipFill>
          <a:blip r:embed="rId2"/>
          <a:stretch>
            <a:fillRect/>
          </a:stretch>
        </p:blipFill>
        <p:spPr>
          <a:xfrm>
            <a:off x="177421" y="506592"/>
            <a:ext cx="5595582" cy="5580309"/>
          </a:xfrm>
          <a:prstGeom prst="rect">
            <a:avLst/>
          </a:prstGeom>
        </p:spPr>
      </p:pic>
      <p:pic>
        <p:nvPicPr>
          <p:cNvPr id="3" name="Resim 2"/>
          <p:cNvPicPr/>
          <p:nvPr/>
        </p:nvPicPr>
        <p:blipFill>
          <a:blip r:embed="rId3"/>
          <a:stretch>
            <a:fillRect/>
          </a:stretch>
        </p:blipFill>
        <p:spPr>
          <a:xfrm>
            <a:off x="5977719" y="506593"/>
            <a:ext cx="5866035" cy="5580308"/>
          </a:xfrm>
          <a:prstGeom prst="rect">
            <a:avLst/>
          </a:prstGeom>
        </p:spPr>
      </p:pic>
    </p:spTree>
    <p:extLst>
      <p:ext uri="{BB962C8B-B14F-4D97-AF65-F5344CB8AC3E}">
        <p14:creationId xmlns:p14="http://schemas.microsoft.com/office/powerpoint/2010/main" val="33285203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897038" y="624110"/>
            <a:ext cx="9989711" cy="1280890"/>
          </a:xfrm>
        </p:spPr>
        <p:txBody>
          <a:bodyPr>
            <a:normAutofit/>
          </a:bodyPr>
          <a:lstStyle/>
          <a:p>
            <a:r>
              <a:rPr lang="tr-TR" altLang="tr-TR" b="1" dirty="0">
                <a:solidFill>
                  <a:schemeClr val="accent1"/>
                </a:solidFill>
              </a:rPr>
              <a:t>DHCP(Dynamic Host Configuration Protocol)</a:t>
            </a:r>
            <a:endParaRPr lang="tr-TR" b="1" dirty="0">
              <a:solidFill>
                <a:schemeClr val="accent1"/>
              </a:solidFill>
            </a:endParaRPr>
          </a:p>
        </p:txBody>
      </p:sp>
      <p:sp>
        <p:nvSpPr>
          <p:cNvPr id="3" name="İçerik Yer Tutucusu 2"/>
          <p:cNvSpPr>
            <a:spLocks noGrp="1"/>
          </p:cNvSpPr>
          <p:nvPr>
            <p:ph idx="1"/>
          </p:nvPr>
        </p:nvSpPr>
        <p:spPr>
          <a:xfrm>
            <a:off x="1992573" y="1446663"/>
            <a:ext cx="9512039" cy="5022375"/>
          </a:xfrm>
        </p:spPr>
        <p:txBody>
          <a:bodyPr>
            <a:normAutofit/>
          </a:bodyPr>
          <a:lstStyle/>
          <a:p>
            <a:pPr marL="109728" indent="0">
              <a:lnSpc>
                <a:spcPct val="90000"/>
              </a:lnSpc>
              <a:buClr>
                <a:schemeClr val="accent3"/>
              </a:buClr>
              <a:buNone/>
              <a:defRPr/>
            </a:pPr>
            <a:r>
              <a:rPr lang="tr-TR" sz="2400" b="1" dirty="0">
                <a:latin typeface="Arial" panose="020B0604020202020204" pitchFamily="34" charset="0"/>
                <a:cs typeface="Arial" panose="020B0604020202020204" pitchFamily="34" charset="0"/>
              </a:rPr>
              <a:t>IP aglarına bağlanan cihazların, diğer hostlarla (yani ağa bağlı diğer cihazlarla) iletişim kurabilmeleri için yapılandırılmaları gerekir. Bu yapılandırmada ihtiyaç duyulan temel bilgi IP adresidir. DHCP, ağa bağlanmaya çalışan cihazlara otomatik olarak bir IP adres tahsisi yapar .Yani, ağa bağlanan cihazın belirli bir IP adresine bağlı olması yerine, o anda ağa tahsis edilen bir </a:t>
            </a:r>
            <a:r>
              <a:rPr lang="tr-TR" sz="2400" b="1" dirty="0">
                <a:solidFill>
                  <a:schemeClr val="accent1"/>
                </a:solidFill>
                <a:latin typeface="Arial" panose="020B0604020202020204" pitchFamily="34" charset="0"/>
                <a:cs typeface="Arial" panose="020B0604020202020204" pitchFamily="34" charset="0"/>
              </a:rPr>
              <a:t>alt ağdan (subnet) </a:t>
            </a:r>
            <a:r>
              <a:rPr lang="tr-TR" sz="2400" b="1" dirty="0">
                <a:latin typeface="Arial" panose="020B0604020202020204" pitchFamily="34" charset="0"/>
                <a:cs typeface="Arial" panose="020B0604020202020204" pitchFamily="34" charset="0"/>
              </a:rPr>
              <a:t>veya </a:t>
            </a:r>
            <a:r>
              <a:rPr lang="tr-TR" sz="2400" b="1" dirty="0">
                <a:solidFill>
                  <a:schemeClr val="accent1"/>
                </a:solidFill>
                <a:latin typeface="Arial" panose="020B0604020202020204" pitchFamily="34" charset="0"/>
                <a:cs typeface="Arial" panose="020B0604020202020204" pitchFamily="34" charset="0"/>
              </a:rPr>
              <a:t>“havuzdan” </a:t>
            </a:r>
            <a:r>
              <a:rPr lang="tr-TR" sz="2400" b="1" dirty="0">
                <a:latin typeface="Arial" panose="020B0604020202020204" pitchFamily="34" charset="0"/>
                <a:cs typeface="Arial" panose="020B0604020202020204" pitchFamily="34" charset="0"/>
              </a:rPr>
              <a:t>boşta olan bir IP adresi tahsis edilir. </a:t>
            </a:r>
          </a:p>
          <a:p>
            <a:pPr marL="109728" indent="0">
              <a:lnSpc>
                <a:spcPct val="90000"/>
              </a:lnSpc>
              <a:buClr>
                <a:schemeClr val="accent3"/>
              </a:buClr>
              <a:buNone/>
              <a:defRPr/>
            </a:pPr>
            <a:r>
              <a:rPr lang="tr-TR" sz="2400" b="1" dirty="0">
                <a:latin typeface="Arial" panose="020B0604020202020204" pitchFamily="34" charset="0"/>
                <a:cs typeface="Arial" panose="020B0604020202020204" pitchFamily="34" charset="0"/>
              </a:rPr>
              <a:t>DHCP’nin temel özelliği sistemi kuran kişilerin tek tek tüm makineleri gezip aynı veya benzer parametreleri defalarca eliyle girmesini engellemek, böylece zaman kazanmak ve sistem yöneticisinin işini </a:t>
            </a:r>
            <a:r>
              <a:rPr lang="tr-TR" sz="2400" b="1" dirty="0" smtClean="0">
                <a:latin typeface="Arial" panose="020B0604020202020204" pitchFamily="34" charset="0"/>
                <a:cs typeface="Arial" panose="020B0604020202020204" pitchFamily="34" charset="0"/>
              </a:rPr>
              <a:t>kolaylaştırmaktır.</a:t>
            </a:r>
            <a:endParaRPr lang="tr-TR"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998252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Autofit/>
          </a:bodyPr>
          <a:lstStyle/>
          <a:p>
            <a:r>
              <a:rPr lang="tr-TR" sz="4400" b="1" dirty="0" err="1" smtClean="0">
                <a:solidFill>
                  <a:schemeClr val="accent1"/>
                </a:solidFill>
              </a:rPr>
              <a:t>DHCP'nin</a:t>
            </a:r>
            <a:r>
              <a:rPr lang="tr-TR" sz="4400" b="1" dirty="0" smtClean="0">
                <a:solidFill>
                  <a:schemeClr val="accent1"/>
                </a:solidFill>
              </a:rPr>
              <a:t> </a:t>
            </a:r>
            <a:r>
              <a:rPr lang="tr-TR" sz="4400" b="1" dirty="0">
                <a:solidFill>
                  <a:schemeClr val="accent1"/>
                </a:solidFill>
              </a:rPr>
              <a:t>avantajları nelerdir?</a:t>
            </a:r>
            <a:br>
              <a:rPr lang="tr-TR" sz="4400" b="1" dirty="0">
                <a:solidFill>
                  <a:schemeClr val="accent1"/>
                </a:solidFill>
              </a:rPr>
            </a:br>
            <a:endParaRPr lang="tr-TR" sz="4400" dirty="0">
              <a:solidFill>
                <a:schemeClr val="accent1"/>
              </a:solidFill>
            </a:endParaRPr>
          </a:p>
        </p:txBody>
      </p:sp>
      <p:sp>
        <p:nvSpPr>
          <p:cNvPr id="3" name="İçerik Yer Tutucusu 2"/>
          <p:cNvSpPr>
            <a:spLocks noGrp="1"/>
          </p:cNvSpPr>
          <p:nvPr>
            <p:ph idx="1"/>
          </p:nvPr>
        </p:nvSpPr>
        <p:spPr>
          <a:xfrm>
            <a:off x="2592925" y="1905000"/>
            <a:ext cx="9599075" cy="3777622"/>
          </a:xfrm>
        </p:spPr>
        <p:txBody>
          <a:bodyPr>
            <a:normAutofit/>
          </a:bodyPr>
          <a:lstStyle/>
          <a:p>
            <a:pPr fontAlgn="base"/>
            <a:r>
              <a:rPr lang="tr-TR" sz="2800" b="1" dirty="0" smtClean="0">
                <a:latin typeface="Arial" panose="020B0604020202020204" pitchFamily="34" charset="0"/>
                <a:cs typeface="Arial" panose="020B0604020202020204" pitchFamily="34" charset="0"/>
              </a:rPr>
              <a:t> </a:t>
            </a:r>
            <a:r>
              <a:rPr lang="tr-TR" sz="2800" b="1" dirty="0">
                <a:latin typeface="Arial" panose="020B0604020202020204" pitchFamily="34" charset="0"/>
                <a:cs typeface="Arial" panose="020B0604020202020204" pitchFamily="34" charset="0"/>
              </a:rPr>
              <a:t>Ip adresleri merkezi yoldan </a:t>
            </a:r>
            <a:r>
              <a:rPr lang="tr-TR" sz="2800" b="1" dirty="0" smtClean="0">
                <a:latin typeface="Arial" panose="020B0604020202020204" pitchFamily="34" charset="0"/>
                <a:cs typeface="Arial" panose="020B0604020202020204" pitchFamily="34" charset="0"/>
              </a:rPr>
              <a:t>dağıtılır.</a:t>
            </a:r>
            <a:endParaRPr lang="tr-TR" sz="2800" b="1" dirty="0">
              <a:latin typeface="Arial" panose="020B0604020202020204" pitchFamily="34" charset="0"/>
              <a:cs typeface="Arial" panose="020B0604020202020204" pitchFamily="34" charset="0"/>
            </a:endParaRPr>
          </a:p>
          <a:p>
            <a:pPr fontAlgn="base"/>
            <a:r>
              <a:rPr lang="tr-TR" sz="2800" b="1" dirty="0" smtClean="0">
                <a:latin typeface="Arial" panose="020B0604020202020204" pitchFamily="34" charset="0"/>
                <a:cs typeface="Arial" panose="020B0604020202020204" pitchFamily="34" charset="0"/>
              </a:rPr>
              <a:t> </a:t>
            </a:r>
            <a:r>
              <a:rPr lang="tr-TR" sz="2800" b="1" dirty="0">
                <a:latin typeface="Arial" panose="020B0604020202020204" pitchFamily="34" charset="0"/>
                <a:cs typeface="Arial" panose="020B0604020202020204" pitchFamily="34" charset="0"/>
              </a:rPr>
              <a:t>Cihazlar arası Ip çakışmaları engellenir</a:t>
            </a:r>
            <a:r>
              <a:rPr lang="tr-TR" sz="2800" b="1" dirty="0" smtClean="0">
                <a:latin typeface="Arial" panose="020B0604020202020204" pitchFamily="34" charset="0"/>
                <a:cs typeface="Arial" panose="020B0604020202020204" pitchFamily="34" charset="0"/>
              </a:rPr>
              <a:t>.</a:t>
            </a:r>
            <a:endParaRPr lang="tr-TR" sz="2800" b="1" dirty="0">
              <a:latin typeface="Arial" panose="020B0604020202020204" pitchFamily="34" charset="0"/>
              <a:cs typeface="Arial" panose="020B0604020202020204" pitchFamily="34" charset="0"/>
            </a:endParaRPr>
          </a:p>
          <a:p>
            <a:pPr fontAlgn="base"/>
            <a:r>
              <a:rPr lang="tr-TR" sz="2800" b="1" dirty="0" smtClean="0">
                <a:latin typeface="Arial" panose="020B0604020202020204" pitchFamily="34" charset="0"/>
                <a:cs typeface="Arial" panose="020B0604020202020204" pitchFamily="34" charset="0"/>
              </a:rPr>
              <a:t> </a:t>
            </a:r>
            <a:r>
              <a:rPr lang="tr-TR" sz="2800" b="1" dirty="0">
                <a:latin typeface="Arial" panose="020B0604020202020204" pitchFamily="34" charset="0"/>
                <a:cs typeface="Arial" panose="020B0604020202020204" pitchFamily="34" charset="0"/>
              </a:rPr>
              <a:t>Cihazları tek tek dolaşıp elle Ip </a:t>
            </a:r>
            <a:r>
              <a:rPr lang="tr-TR" sz="2800" b="1" dirty="0" smtClean="0">
                <a:latin typeface="Arial" panose="020B0604020202020204" pitchFamily="34" charset="0"/>
                <a:cs typeface="Arial" panose="020B0604020202020204" pitchFamily="34" charset="0"/>
              </a:rPr>
              <a:t>vermektense otomatik </a:t>
            </a:r>
            <a:r>
              <a:rPr lang="tr-TR" sz="2800" b="1" dirty="0">
                <a:latin typeface="Arial" panose="020B0604020202020204" pitchFamily="34" charset="0"/>
                <a:cs typeface="Arial" panose="020B0604020202020204" pitchFamily="34" charset="0"/>
              </a:rPr>
              <a:t>olarak dağıtır bu sayede </a:t>
            </a:r>
            <a:r>
              <a:rPr lang="tr-TR" sz="2800" b="1" dirty="0" smtClean="0">
                <a:latin typeface="Arial" panose="020B0604020202020204" pitchFamily="34" charset="0"/>
                <a:cs typeface="Arial" panose="020B0604020202020204" pitchFamily="34" charset="0"/>
              </a:rPr>
              <a:t>sistem    </a:t>
            </a:r>
            <a:r>
              <a:rPr lang="tr-TR" sz="2800" b="1" dirty="0" smtClean="0">
                <a:latin typeface="Arial" panose="020B0604020202020204" pitchFamily="34" charset="0"/>
                <a:cs typeface="Arial" panose="020B0604020202020204" pitchFamily="34" charset="0"/>
              </a:rPr>
              <a:t>yöneticisinin </a:t>
            </a:r>
            <a:r>
              <a:rPr lang="tr-TR" sz="2800" b="1" dirty="0">
                <a:latin typeface="Arial" panose="020B0604020202020204" pitchFamily="34" charset="0"/>
                <a:cs typeface="Arial" panose="020B0604020202020204" pitchFamily="34" charset="0"/>
              </a:rPr>
              <a:t>iş yükünü </a:t>
            </a:r>
            <a:r>
              <a:rPr lang="tr-TR" sz="2800" b="1" dirty="0" smtClean="0">
                <a:latin typeface="Arial" panose="020B0604020202020204" pitchFamily="34" charset="0"/>
                <a:cs typeface="Arial" panose="020B0604020202020204" pitchFamily="34" charset="0"/>
              </a:rPr>
              <a:t>hafifletir</a:t>
            </a:r>
            <a:r>
              <a:rPr lang="tr-TR" sz="2400" b="1" dirty="0" smtClean="0">
                <a:latin typeface="Arial" panose="020B0604020202020204" pitchFamily="34" charset="0"/>
                <a:cs typeface="Arial" panose="020B0604020202020204" pitchFamily="34" charset="0"/>
              </a:rPr>
              <a:t>.</a:t>
            </a:r>
            <a:endParaRPr lang="tr-TR"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62226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719468" y="0"/>
            <a:ext cx="8911687" cy="890791"/>
          </a:xfrm>
        </p:spPr>
        <p:txBody>
          <a:bodyPr>
            <a:noAutofit/>
          </a:bodyPr>
          <a:lstStyle/>
          <a:p>
            <a:r>
              <a:rPr lang="tr-TR" sz="4000" b="1" dirty="0" smtClean="0">
                <a:solidFill>
                  <a:schemeClr val="accent1"/>
                </a:solidFill>
              </a:rPr>
              <a:t>DHCP </a:t>
            </a:r>
            <a:r>
              <a:rPr lang="tr-TR" sz="4000" b="1" dirty="0">
                <a:solidFill>
                  <a:schemeClr val="accent1"/>
                </a:solidFill>
              </a:rPr>
              <a:t>nasıl çalışır?</a:t>
            </a:r>
            <a:r>
              <a:rPr lang="tr-TR" sz="4000" b="1" dirty="0"/>
              <a:t/>
            </a:r>
            <a:br>
              <a:rPr lang="tr-TR" sz="4000" b="1" dirty="0"/>
            </a:br>
            <a:endParaRPr lang="tr-TR" sz="4000" dirty="0"/>
          </a:p>
        </p:txBody>
      </p:sp>
      <p:sp>
        <p:nvSpPr>
          <p:cNvPr id="3" name="İçerik Yer Tutucusu 2"/>
          <p:cNvSpPr>
            <a:spLocks noGrp="1"/>
          </p:cNvSpPr>
          <p:nvPr>
            <p:ph idx="1"/>
          </p:nvPr>
        </p:nvSpPr>
        <p:spPr>
          <a:xfrm>
            <a:off x="1719469" y="750627"/>
            <a:ext cx="9785144" cy="5895833"/>
          </a:xfrm>
        </p:spPr>
        <p:txBody>
          <a:bodyPr>
            <a:normAutofit/>
          </a:bodyPr>
          <a:lstStyle/>
          <a:p>
            <a:pPr marL="0" indent="0" fontAlgn="base">
              <a:buNone/>
            </a:pPr>
            <a:r>
              <a:rPr lang="tr-TR" sz="2400" b="1" dirty="0" smtClean="0">
                <a:solidFill>
                  <a:schemeClr val="accent1"/>
                </a:solidFill>
                <a:latin typeface="Arial" panose="020B0604020202020204" pitchFamily="34" charset="0"/>
                <a:cs typeface="Arial" panose="020B0604020202020204" pitchFamily="34" charset="0"/>
              </a:rPr>
              <a:t>   1. </a:t>
            </a:r>
            <a:r>
              <a:rPr lang="tr-TR" sz="2400" b="1" dirty="0" smtClean="0">
                <a:latin typeface="Arial" panose="020B0604020202020204" pitchFamily="34" charset="0"/>
                <a:cs typeface="Arial" panose="020B0604020202020204" pitchFamily="34" charset="0"/>
              </a:rPr>
              <a:t>Dhcp </a:t>
            </a:r>
            <a:r>
              <a:rPr lang="tr-TR" sz="2400" b="1" dirty="0">
                <a:latin typeface="Arial" panose="020B0604020202020204" pitchFamily="34" charset="0"/>
                <a:cs typeface="Arial" panose="020B0604020202020204" pitchFamily="34" charset="0"/>
              </a:rPr>
              <a:t>Discover (Ip kiralama isteği</a:t>
            </a:r>
            <a:r>
              <a:rPr lang="tr-TR" sz="2400" b="1" dirty="0" smtClean="0">
                <a:latin typeface="Arial" panose="020B0604020202020204" pitchFamily="34" charset="0"/>
                <a:cs typeface="Arial" panose="020B0604020202020204" pitchFamily="34" charset="0"/>
              </a:rPr>
              <a:t>)</a:t>
            </a:r>
          </a:p>
          <a:p>
            <a:pPr marL="0" indent="0" fontAlgn="base">
              <a:buNone/>
            </a:pPr>
            <a:r>
              <a:rPr lang="tr-TR" sz="2400" b="1" dirty="0" smtClean="0">
                <a:solidFill>
                  <a:schemeClr val="accent1"/>
                </a:solidFill>
                <a:latin typeface="Arial" panose="020B0604020202020204" pitchFamily="34" charset="0"/>
                <a:cs typeface="Arial" panose="020B0604020202020204" pitchFamily="34" charset="0"/>
              </a:rPr>
              <a:t>   2. </a:t>
            </a:r>
            <a:r>
              <a:rPr lang="tr-TR" sz="2400" b="1" dirty="0" smtClean="0">
                <a:latin typeface="Arial" panose="020B0604020202020204" pitchFamily="34" charset="0"/>
                <a:cs typeface="Arial" panose="020B0604020202020204" pitchFamily="34" charset="0"/>
              </a:rPr>
              <a:t>Dhcp </a:t>
            </a:r>
            <a:r>
              <a:rPr lang="tr-TR" sz="2400" b="1" dirty="0">
                <a:latin typeface="Arial" panose="020B0604020202020204" pitchFamily="34" charset="0"/>
                <a:cs typeface="Arial" panose="020B0604020202020204" pitchFamily="34" charset="0"/>
              </a:rPr>
              <a:t>Offer (Ip kiralama teklifi</a:t>
            </a:r>
            <a:r>
              <a:rPr lang="tr-TR" sz="2400" b="1" dirty="0" smtClean="0">
                <a:latin typeface="Arial" panose="020B0604020202020204" pitchFamily="34" charset="0"/>
                <a:cs typeface="Arial" panose="020B0604020202020204" pitchFamily="34" charset="0"/>
              </a:rPr>
              <a:t>)</a:t>
            </a:r>
            <a:endParaRPr lang="tr-TR" sz="2400" dirty="0">
              <a:latin typeface="Arial" panose="020B0604020202020204" pitchFamily="34" charset="0"/>
              <a:cs typeface="Arial" panose="020B0604020202020204" pitchFamily="34" charset="0"/>
            </a:endParaRPr>
          </a:p>
          <a:p>
            <a:pPr marL="0" indent="0" fontAlgn="base">
              <a:buNone/>
            </a:pPr>
            <a:r>
              <a:rPr lang="tr-TR" sz="2400" b="1" dirty="0" smtClean="0">
                <a:solidFill>
                  <a:schemeClr val="accent1"/>
                </a:solidFill>
                <a:latin typeface="Arial" panose="020B0604020202020204" pitchFamily="34" charset="0"/>
                <a:cs typeface="Arial" panose="020B0604020202020204" pitchFamily="34" charset="0"/>
              </a:rPr>
              <a:t>   3. </a:t>
            </a:r>
            <a:r>
              <a:rPr lang="tr-TR" sz="2400" b="1" dirty="0" smtClean="0">
                <a:latin typeface="Arial" panose="020B0604020202020204" pitchFamily="34" charset="0"/>
                <a:cs typeface="Arial" panose="020B0604020202020204" pitchFamily="34" charset="0"/>
              </a:rPr>
              <a:t>Dhcp </a:t>
            </a:r>
            <a:r>
              <a:rPr lang="tr-TR" sz="2400" b="1" dirty="0">
                <a:latin typeface="Arial" panose="020B0604020202020204" pitchFamily="34" charset="0"/>
                <a:cs typeface="Arial" panose="020B0604020202020204" pitchFamily="34" charset="0"/>
              </a:rPr>
              <a:t>Request (Kiralanacak Ip </a:t>
            </a:r>
            <a:r>
              <a:rPr lang="tr-TR" sz="2400" b="1" dirty="0" smtClean="0">
                <a:latin typeface="Arial" panose="020B0604020202020204" pitchFamily="34" charset="0"/>
                <a:cs typeface="Arial" panose="020B0604020202020204" pitchFamily="34" charset="0"/>
              </a:rPr>
              <a:t>seçimi)</a:t>
            </a:r>
          </a:p>
          <a:p>
            <a:pPr marL="0" indent="0" fontAlgn="base">
              <a:buNone/>
            </a:pPr>
            <a:r>
              <a:rPr lang="tr-TR" sz="2400" b="1" dirty="0" smtClean="0">
                <a:solidFill>
                  <a:schemeClr val="accent1"/>
                </a:solidFill>
                <a:latin typeface="Arial" panose="020B0604020202020204" pitchFamily="34" charset="0"/>
                <a:cs typeface="Arial" panose="020B0604020202020204" pitchFamily="34" charset="0"/>
              </a:rPr>
              <a:t>   4. </a:t>
            </a:r>
            <a:r>
              <a:rPr lang="tr-TR" sz="2400" b="1" dirty="0" smtClean="0">
                <a:latin typeface="Arial" panose="020B0604020202020204" pitchFamily="34" charset="0"/>
                <a:cs typeface="Arial" panose="020B0604020202020204" pitchFamily="34" charset="0"/>
              </a:rPr>
              <a:t>Dhcp Ack (Ip </a:t>
            </a:r>
            <a:r>
              <a:rPr lang="tr-TR" sz="2400" b="1" dirty="0">
                <a:latin typeface="Arial" panose="020B0604020202020204" pitchFamily="34" charset="0"/>
                <a:cs typeface="Arial" panose="020B0604020202020204" pitchFamily="34" charset="0"/>
              </a:rPr>
              <a:t>kiralama </a:t>
            </a:r>
            <a:r>
              <a:rPr lang="tr-TR" sz="2400" b="1" dirty="0" smtClean="0">
                <a:latin typeface="Arial" panose="020B0604020202020204" pitchFamily="34" charset="0"/>
                <a:cs typeface="Arial" panose="020B0604020202020204" pitchFamily="34" charset="0"/>
              </a:rPr>
              <a:t>onayı)</a:t>
            </a:r>
          </a:p>
          <a:p>
            <a:pPr fontAlgn="base"/>
            <a:endParaRPr lang="tr-TR" sz="3200" dirty="0">
              <a:latin typeface="Arial" panose="020B0604020202020204" pitchFamily="34" charset="0"/>
              <a:cs typeface="Arial" panose="020B0604020202020204" pitchFamily="34" charset="0"/>
            </a:endParaRP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7805" y="2743980"/>
            <a:ext cx="8257198" cy="3976225"/>
          </a:xfrm>
          <a:prstGeom prst="rect">
            <a:avLst/>
          </a:prstGeom>
        </p:spPr>
      </p:pic>
    </p:spTree>
    <p:extLst>
      <p:ext uri="{BB962C8B-B14F-4D97-AF65-F5344CB8AC3E}">
        <p14:creationId xmlns:p14="http://schemas.microsoft.com/office/powerpoint/2010/main" val="18245715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6638" y="665053"/>
            <a:ext cx="8911687" cy="1095508"/>
          </a:xfrm>
        </p:spPr>
        <p:txBody>
          <a:bodyPr>
            <a:normAutofit/>
          </a:bodyPr>
          <a:lstStyle/>
          <a:p>
            <a:r>
              <a:rPr lang="tr-TR" sz="4800" b="1" dirty="0" smtClean="0">
                <a:solidFill>
                  <a:schemeClr val="accent1"/>
                </a:solidFill>
              </a:rPr>
              <a:t>KONUNUN İÇERİĞİ </a:t>
            </a:r>
            <a:endParaRPr lang="tr-TR" sz="4800" b="1" dirty="0">
              <a:solidFill>
                <a:schemeClr val="accent1"/>
              </a:solidFill>
            </a:endParaRPr>
          </a:p>
        </p:txBody>
      </p:sp>
      <p:sp>
        <p:nvSpPr>
          <p:cNvPr id="3" name="İçerik Yer Tutucusu 2"/>
          <p:cNvSpPr>
            <a:spLocks noGrp="1"/>
          </p:cNvSpPr>
          <p:nvPr>
            <p:ph idx="1"/>
          </p:nvPr>
        </p:nvSpPr>
        <p:spPr>
          <a:xfrm>
            <a:off x="2592925" y="1760561"/>
            <a:ext cx="8915400" cy="3777622"/>
          </a:xfrm>
        </p:spPr>
        <p:txBody>
          <a:bodyPr>
            <a:normAutofit/>
          </a:bodyPr>
          <a:lstStyle/>
          <a:p>
            <a:r>
              <a:rPr lang="tr-TR" sz="3600" b="1" dirty="0" smtClean="0"/>
              <a:t>DNS ve DHCP nedir</a:t>
            </a:r>
            <a:endParaRPr lang="tr-TR" sz="3600" b="1" dirty="0"/>
          </a:p>
          <a:p>
            <a:r>
              <a:rPr lang="tr-TR" sz="3600" b="1" dirty="0" smtClean="0"/>
              <a:t>DNS ve DHCP ne işe yarar</a:t>
            </a:r>
          </a:p>
          <a:p>
            <a:r>
              <a:rPr lang="tr-TR" sz="3600" b="1" dirty="0" smtClean="0"/>
              <a:t>DNS ve DHCP kurulumu</a:t>
            </a:r>
          </a:p>
          <a:p>
            <a:r>
              <a:rPr lang="tr-TR" sz="3600" b="1" dirty="0" smtClean="0"/>
              <a:t>DNS ve DHCP uygulaması</a:t>
            </a:r>
            <a:endParaRPr lang="tr-TR" sz="3600" b="1" dirty="0"/>
          </a:p>
        </p:txBody>
      </p:sp>
    </p:spTree>
    <p:extLst>
      <p:ext uri="{BB962C8B-B14F-4D97-AF65-F5344CB8AC3E}">
        <p14:creationId xmlns:p14="http://schemas.microsoft.com/office/powerpoint/2010/main" val="11181600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000" b="1" dirty="0" smtClean="0">
                <a:solidFill>
                  <a:schemeClr val="accent1"/>
                </a:solidFill>
              </a:rPr>
              <a:t>DNS(Domain Name System)</a:t>
            </a:r>
            <a:endParaRPr lang="tr-TR" sz="4000" b="1" dirty="0">
              <a:solidFill>
                <a:schemeClr val="accent1"/>
              </a:solidFill>
            </a:endParaRPr>
          </a:p>
        </p:txBody>
      </p:sp>
      <p:sp>
        <p:nvSpPr>
          <p:cNvPr id="3" name="İçerik Yer Tutucusu 2"/>
          <p:cNvSpPr>
            <a:spLocks noGrp="1"/>
          </p:cNvSpPr>
          <p:nvPr>
            <p:ph idx="1"/>
          </p:nvPr>
        </p:nvSpPr>
        <p:spPr>
          <a:xfrm>
            <a:off x="2210937" y="1433015"/>
            <a:ext cx="9293675" cy="4478207"/>
          </a:xfrm>
        </p:spPr>
        <p:txBody>
          <a:bodyPr>
            <a:normAutofit lnSpcReduction="10000"/>
          </a:bodyPr>
          <a:lstStyle/>
          <a:p>
            <a:pPr marL="0" indent="0">
              <a:buNone/>
            </a:pPr>
            <a:r>
              <a:rPr lang="tr-TR" sz="2800" b="1" dirty="0" smtClean="0">
                <a:latin typeface="Arial" panose="020B0604020202020204" pitchFamily="34" charset="0"/>
                <a:cs typeface="Arial" panose="020B0604020202020204" pitchFamily="34" charset="0"/>
              </a:rPr>
              <a:t>DNS’in Türkçe karşılığı alan adıdır. DNS internette kullanılan iletişim protokolü TCP/IP tarafından IP adresleri ile makine adları arasında çift taraflı dönüşüm sağlayan protokoldür.</a:t>
            </a:r>
          </a:p>
          <a:p>
            <a:pPr marL="0" indent="0">
              <a:buNone/>
            </a:pPr>
            <a:r>
              <a:rPr lang="tr-TR" sz="2800" b="1" dirty="0" smtClean="0">
                <a:latin typeface="Arial" panose="020B0604020202020204" pitchFamily="34" charset="0"/>
                <a:cs typeface="Arial" panose="020B0604020202020204" pitchFamily="34" charset="0"/>
              </a:rPr>
              <a:t>DNS protokolüyle hizmet veren sunucular aslında, belirli alan adları için hiyerarşik bir veri tabanı tutarlar. Bu hiyerarşik yapı, bilgi açısından kolaylık sağlar. Tüm dünyadaki DNS’lerin temel aldığı kök(root) DNS sunucular vardır ve tüm DNS servisleri bu sunucuları bilirler. Bu sunucular IANA isimli bir kuruluş tarafından koordine edilirler.</a:t>
            </a:r>
          </a:p>
          <a:p>
            <a:pPr marL="0" indent="0">
              <a:buNone/>
            </a:pPr>
            <a:endParaRPr lang="tr-TR"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13472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442799" y="269268"/>
            <a:ext cx="8911687" cy="1280890"/>
          </a:xfrm>
        </p:spPr>
        <p:txBody>
          <a:bodyPr>
            <a:normAutofit/>
          </a:bodyPr>
          <a:lstStyle/>
          <a:p>
            <a:r>
              <a:rPr lang="tr-TR" sz="4400" b="1" dirty="0" smtClean="0">
                <a:solidFill>
                  <a:schemeClr val="accent1"/>
                </a:solidFill>
              </a:rPr>
              <a:t>DNS’in Yapısı</a:t>
            </a:r>
            <a:endParaRPr lang="tr-TR" sz="4400" b="1" dirty="0">
              <a:solidFill>
                <a:schemeClr val="accent1"/>
              </a:solidFill>
            </a:endParaRPr>
          </a:p>
        </p:txBody>
      </p:sp>
      <p:sp>
        <p:nvSpPr>
          <p:cNvPr id="3" name="İçerik Yer Tutucusu 2"/>
          <p:cNvSpPr>
            <a:spLocks noGrp="1"/>
          </p:cNvSpPr>
          <p:nvPr>
            <p:ph idx="1"/>
          </p:nvPr>
        </p:nvSpPr>
        <p:spPr>
          <a:xfrm>
            <a:off x="1637731" y="1173707"/>
            <a:ext cx="9989711" cy="4505503"/>
          </a:xfrm>
        </p:spPr>
        <p:txBody>
          <a:bodyPr>
            <a:noAutofit/>
          </a:bodyPr>
          <a:lstStyle/>
          <a:p>
            <a:pPr marL="0" indent="0">
              <a:buNone/>
            </a:pPr>
            <a:r>
              <a:rPr lang="tr-TR" sz="2400" b="1" dirty="0" smtClean="0"/>
              <a:t>DNS sistemi, isim sunucuları ve çözümleyicilerinden oluşur.  İsim sunucuları olarak düzenlenen bilgisayarlar, host isimlerine karşılık gelen IP adresi bilgilerini tutarlar. Çözümleyiciler ise DNS istemcilerdir. DNS istemcilerde, DNS sunucu ya da sunucuların adresleri bulunur. Bir DNS istemci bir bilgisayarın ismine karşılık IP adresini bulmak istediği zaman isim sunucuya başvurur. İsim sunucu, yani DNS sunucu da eğer kendi veritabanında öyle bir isim varsa, bu isme karşılık gelen IP adresini istemciye gönderir. DNS veritabanına kayıtların elle, tek tek girilmesi gerekir. İnternet adresleri, ilk önce ülkelere göre ayrılır. Adreslerin sonundaki tr,de,uk gibi ifadeler adresin bulunduğu ülkeyi gösterir. Örneğin tr Türkiye’yi, de Almanya’yı, uk İngiltere’yi gösterir. İnternet adresleri ülkelere ayrıldıktan sonra com,edu,gov gibi daha alt bölümlere ayrılır.</a:t>
            </a:r>
          </a:p>
        </p:txBody>
      </p:sp>
    </p:spTree>
    <p:extLst>
      <p:ext uri="{BB962C8B-B14F-4D97-AF65-F5344CB8AC3E}">
        <p14:creationId xmlns:p14="http://schemas.microsoft.com/office/powerpoint/2010/main" val="38884678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992573" y="423081"/>
            <a:ext cx="9512039" cy="1481919"/>
          </a:xfrm>
        </p:spPr>
        <p:txBody>
          <a:bodyPr>
            <a:normAutofit/>
          </a:bodyPr>
          <a:lstStyle/>
          <a:p>
            <a:r>
              <a:rPr lang="tr-TR" sz="4000" b="1" dirty="0" smtClean="0">
                <a:solidFill>
                  <a:schemeClr val="accent1"/>
                </a:solidFill>
              </a:rPr>
              <a:t>DNS KURULUMU</a:t>
            </a:r>
            <a:endParaRPr lang="tr-TR" sz="4000" b="1" dirty="0">
              <a:solidFill>
                <a:schemeClr val="accent1"/>
              </a:solidFill>
            </a:endParaRPr>
          </a:p>
        </p:txBody>
      </p:sp>
      <p:sp>
        <p:nvSpPr>
          <p:cNvPr id="3" name="İçerik Yer Tutucusu 2"/>
          <p:cNvSpPr>
            <a:spLocks noGrp="1"/>
          </p:cNvSpPr>
          <p:nvPr>
            <p:ph idx="1"/>
          </p:nvPr>
        </p:nvSpPr>
        <p:spPr>
          <a:xfrm>
            <a:off x="1746913" y="1132764"/>
            <a:ext cx="8979776" cy="4694830"/>
          </a:xfrm>
        </p:spPr>
        <p:txBody>
          <a:bodyPr/>
          <a:lstStyle/>
          <a:p>
            <a:pPr>
              <a:buFont typeface="+mj-lt"/>
              <a:buAutoNum type="arabicPeriod"/>
            </a:pPr>
            <a:r>
              <a:rPr lang="tr-TR" sz="2400" b="1" dirty="0" smtClean="0"/>
              <a:t>Sanal makina VM VirtualBox kurulur.</a:t>
            </a:r>
          </a:p>
          <a:p>
            <a:pPr>
              <a:buFont typeface="+mj-lt"/>
              <a:buAutoNum type="arabicPeriod"/>
            </a:pPr>
            <a:r>
              <a:rPr lang="tr-TR" sz="2400" b="1" dirty="0" smtClean="0"/>
              <a:t>Linux için kullanılan Debian işletim sistemi kuruldu.</a:t>
            </a:r>
          </a:p>
          <a:p>
            <a:pPr>
              <a:buFont typeface="+mj-lt"/>
              <a:buAutoNum type="arabicPeriod"/>
            </a:pPr>
            <a:endParaRPr lang="tr-TR" sz="2400" b="1" dirty="0" smtClean="0"/>
          </a:p>
          <a:p>
            <a:pPr>
              <a:buFont typeface="+mj-lt"/>
              <a:buAutoNum type="arabicPeriod"/>
            </a:pPr>
            <a:endParaRPr lang="tr-TR" dirty="0"/>
          </a:p>
        </p:txBody>
      </p:sp>
      <p:pic>
        <p:nvPicPr>
          <p:cNvPr id="4" name="Resim 3"/>
          <p:cNvPicPr/>
          <p:nvPr/>
        </p:nvPicPr>
        <p:blipFill>
          <a:blip r:embed="rId2"/>
          <a:stretch>
            <a:fillRect/>
          </a:stretch>
        </p:blipFill>
        <p:spPr>
          <a:xfrm>
            <a:off x="2197289" y="2123363"/>
            <a:ext cx="7683691" cy="4632278"/>
          </a:xfrm>
          <a:prstGeom prst="rect">
            <a:avLst/>
          </a:prstGeom>
        </p:spPr>
      </p:pic>
    </p:spTree>
    <p:extLst>
      <p:ext uri="{BB962C8B-B14F-4D97-AF65-F5344CB8AC3E}">
        <p14:creationId xmlns:p14="http://schemas.microsoft.com/office/powerpoint/2010/main" val="1126204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gradFill rotWithShape="1">
          <a:gsLst>
            <a:gs pos="0">
              <a:schemeClr val="bg2">
                <a:tint val="90000"/>
                <a:satMod val="92000"/>
                <a:lumMod val="82000"/>
                <a:lumOff val="18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pic>
        <p:nvPicPr>
          <p:cNvPr id="5" name="Resim 4"/>
          <p:cNvPicPr/>
          <p:nvPr/>
        </p:nvPicPr>
        <p:blipFill>
          <a:blip r:embed="rId2"/>
          <a:stretch>
            <a:fillRect/>
          </a:stretch>
        </p:blipFill>
        <p:spPr>
          <a:xfrm>
            <a:off x="6399093" y="382138"/>
            <a:ext cx="5447164" cy="6277970"/>
          </a:xfrm>
          <a:prstGeom prst="rect">
            <a:avLst/>
          </a:prstGeom>
        </p:spPr>
      </p:pic>
      <p:pic>
        <p:nvPicPr>
          <p:cNvPr id="4" name="Resim 3"/>
          <p:cNvPicPr/>
          <p:nvPr/>
        </p:nvPicPr>
        <p:blipFill>
          <a:blip r:embed="rId3"/>
          <a:stretch>
            <a:fillRect/>
          </a:stretch>
        </p:blipFill>
        <p:spPr>
          <a:xfrm>
            <a:off x="585147" y="382138"/>
            <a:ext cx="5406220" cy="6277970"/>
          </a:xfrm>
          <a:prstGeom prst="rect">
            <a:avLst/>
          </a:prstGeom>
        </p:spPr>
      </p:pic>
    </p:spTree>
    <p:extLst>
      <p:ext uri="{BB962C8B-B14F-4D97-AF65-F5344CB8AC3E}">
        <p14:creationId xmlns:p14="http://schemas.microsoft.com/office/powerpoint/2010/main" val="13375515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Resim 1"/>
          <p:cNvPicPr/>
          <p:nvPr/>
        </p:nvPicPr>
        <p:blipFill>
          <a:blip r:embed="rId2"/>
          <a:stretch>
            <a:fillRect/>
          </a:stretch>
        </p:blipFill>
        <p:spPr>
          <a:xfrm>
            <a:off x="503261" y="280773"/>
            <a:ext cx="5201503" cy="6311095"/>
          </a:xfrm>
          <a:prstGeom prst="rect">
            <a:avLst/>
          </a:prstGeom>
        </p:spPr>
      </p:pic>
      <p:pic>
        <p:nvPicPr>
          <p:cNvPr id="3" name="Resim 2"/>
          <p:cNvPicPr/>
          <p:nvPr/>
        </p:nvPicPr>
        <p:blipFill>
          <a:blip r:embed="rId3"/>
          <a:stretch>
            <a:fillRect/>
          </a:stretch>
        </p:blipFill>
        <p:spPr>
          <a:xfrm>
            <a:off x="6209732" y="280773"/>
            <a:ext cx="5404514" cy="6311095"/>
          </a:xfrm>
          <a:prstGeom prst="rect">
            <a:avLst/>
          </a:prstGeom>
        </p:spPr>
      </p:pic>
    </p:spTree>
    <p:extLst>
      <p:ext uri="{BB962C8B-B14F-4D97-AF65-F5344CB8AC3E}">
        <p14:creationId xmlns:p14="http://schemas.microsoft.com/office/powerpoint/2010/main" val="30435254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Resim 1"/>
          <p:cNvPicPr/>
          <p:nvPr/>
        </p:nvPicPr>
        <p:blipFill>
          <a:blip r:embed="rId2"/>
          <a:stretch>
            <a:fillRect/>
          </a:stretch>
        </p:blipFill>
        <p:spPr>
          <a:xfrm>
            <a:off x="427274" y="523803"/>
            <a:ext cx="5359377" cy="5972531"/>
          </a:xfrm>
          <a:prstGeom prst="rect">
            <a:avLst/>
          </a:prstGeom>
        </p:spPr>
      </p:pic>
      <p:pic>
        <p:nvPicPr>
          <p:cNvPr id="3" name="Resim 2"/>
          <p:cNvPicPr/>
          <p:nvPr/>
        </p:nvPicPr>
        <p:blipFill>
          <a:blip r:embed="rId3"/>
          <a:stretch>
            <a:fillRect/>
          </a:stretch>
        </p:blipFill>
        <p:spPr>
          <a:xfrm>
            <a:off x="6182436" y="523803"/>
            <a:ext cx="5472752" cy="5972531"/>
          </a:xfrm>
          <a:prstGeom prst="rect">
            <a:avLst/>
          </a:prstGeom>
        </p:spPr>
      </p:pic>
    </p:spTree>
    <p:extLst>
      <p:ext uri="{BB962C8B-B14F-4D97-AF65-F5344CB8AC3E}">
        <p14:creationId xmlns:p14="http://schemas.microsoft.com/office/powerpoint/2010/main" val="33370229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Resim 2"/>
          <p:cNvPicPr/>
          <p:nvPr/>
        </p:nvPicPr>
        <p:blipFill>
          <a:blip r:embed="rId2"/>
          <a:stretch>
            <a:fillRect/>
          </a:stretch>
        </p:blipFill>
        <p:spPr>
          <a:xfrm>
            <a:off x="7400213" y="969686"/>
            <a:ext cx="4582521" cy="5061927"/>
          </a:xfrm>
          <a:prstGeom prst="rect">
            <a:avLst/>
          </a:prstGeom>
        </p:spPr>
      </p:pic>
      <p:pic>
        <p:nvPicPr>
          <p:cNvPr id="5" name="Resim 4"/>
          <p:cNvPicPr/>
          <p:nvPr/>
        </p:nvPicPr>
        <p:blipFill>
          <a:blip r:embed="rId3"/>
          <a:stretch>
            <a:fillRect/>
          </a:stretch>
        </p:blipFill>
        <p:spPr>
          <a:xfrm>
            <a:off x="382138" y="286603"/>
            <a:ext cx="6755641" cy="6209731"/>
          </a:xfrm>
          <a:prstGeom prst="rect">
            <a:avLst/>
          </a:prstGeom>
        </p:spPr>
      </p:pic>
    </p:spTree>
    <p:extLst>
      <p:ext uri="{BB962C8B-B14F-4D97-AF65-F5344CB8AC3E}">
        <p14:creationId xmlns:p14="http://schemas.microsoft.com/office/powerpoint/2010/main" val="3889977354"/>
      </p:ext>
    </p:extLst>
  </p:cSld>
  <p:clrMapOvr>
    <a:masterClrMapping/>
  </p:clrMapOvr>
  <p:timing>
    <p:tnLst>
      <p:par>
        <p:cTn id="1" dur="indefinite" restart="never" nodeType="tmRoot"/>
      </p:par>
    </p:tnLst>
  </p:timing>
</p:sld>
</file>

<file path=ppt/theme/theme1.xml><?xml version="1.0" encoding="utf-8"?>
<a:theme xmlns:a="http://schemas.openxmlformats.org/drawingml/2006/main" name="Duman">
  <a:themeElements>
    <a:clrScheme name="Duma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Duma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uma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270</TotalTime>
  <Words>423</Words>
  <Application>Microsoft Office PowerPoint</Application>
  <PresentationFormat>Geniş ekran</PresentationFormat>
  <Paragraphs>27</Paragraphs>
  <Slides>13</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13</vt:i4>
      </vt:variant>
    </vt:vector>
  </HeadingPairs>
  <TitlesOfParts>
    <vt:vector size="17" baseType="lpstr">
      <vt:lpstr>Arial</vt:lpstr>
      <vt:lpstr>Century Gothic</vt:lpstr>
      <vt:lpstr>Wingdings 3</vt:lpstr>
      <vt:lpstr>Duman</vt:lpstr>
      <vt:lpstr>CUMHURİYET ÜNİVERSİTESİ   İŞLETİM SİSTEMLERİ DERSİ            DNS-DHCP </vt:lpstr>
      <vt:lpstr>KONUNUN İÇERİĞİ </vt:lpstr>
      <vt:lpstr>DNS(Domain Name System)</vt:lpstr>
      <vt:lpstr>DNS’in Yapısı</vt:lpstr>
      <vt:lpstr>DNS KURULUMU</vt:lpstr>
      <vt:lpstr>PowerPoint Sunusu</vt:lpstr>
      <vt:lpstr>PowerPoint Sunusu</vt:lpstr>
      <vt:lpstr>PowerPoint Sunusu</vt:lpstr>
      <vt:lpstr>PowerPoint Sunusu</vt:lpstr>
      <vt:lpstr>PowerPoint Sunusu</vt:lpstr>
      <vt:lpstr>DHCP(Dynamic Host Configuration Protocol)</vt:lpstr>
      <vt:lpstr>DHCP'nin avantajları nelerdir? </vt:lpstr>
      <vt:lpstr>DHCP nasıl çalışır?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CUMHURİYET ÜNİVERSİTESİ   İŞLETİM SİSTEMLERİ DERSİ            DNS-DHCP </dc:title>
  <dc:creator>Windows User</dc:creator>
  <cp:lastModifiedBy>esma arslan</cp:lastModifiedBy>
  <cp:revision>27</cp:revision>
  <dcterms:created xsi:type="dcterms:W3CDTF">2016-10-25T15:55:21Z</dcterms:created>
  <dcterms:modified xsi:type="dcterms:W3CDTF">2016-10-27T08:47:49Z</dcterms:modified>
</cp:coreProperties>
</file>