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2" r:id="rId7"/>
    <p:sldId id="260" r:id="rId8"/>
    <p:sldId id="261" r:id="rId9"/>
    <p:sldId id="263"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HAN BİLGİN" initials="EB" lastIdx="1" clrIdx="0">
    <p:extLst>
      <p:ext uri="{19B8F6BF-5375-455C-9EA6-DF929625EA0E}">
        <p15:presenceInfo xmlns:p15="http://schemas.microsoft.com/office/powerpoint/2012/main" userId="38d252a98a7e52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F0991F8-5F44-4304-A82C-61BF9E795509}" type="datetimeFigureOut">
              <a:rPr lang="tr-TR" smtClean="0"/>
              <a:t>12.12.2016</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239140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F0991F8-5F44-4304-A82C-61BF9E795509}" type="datetimeFigureOut">
              <a:rPr lang="tr-TR" smtClean="0"/>
              <a:t>12.12.2016</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122573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F0991F8-5F44-4304-A82C-61BF9E795509}" type="datetimeFigureOut">
              <a:rPr lang="tr-TR" smtClean="0"/>
              <a:t>12.12.2016</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00347C-6CD6-423C-BFBF-0454C6080C7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694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CF0991F8-5F44-4304-A82C-61BF9E795509}" type="datetimeFigureOut">
              <a:rPr lang="tr-TR" smtClean="0"/>
              <a:t>12.12.2016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10803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CF0991F8-5F44-4304-A82C-61BF9E795509}" type="datetimeFigureOut">
              <a:rPr lang="tr-TR" smtClean="0"/>
              <a:t>12.12.2016</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00347C-6CD6-423C-BFBF-0454C6080C7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18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CF0991F8-5F44-4304-A82C-61BF9E795509}" type="datetimeFigureOut">
              <a:rPr lang="tr-TR" smtClean="0"/>
              <a:t>12.12.2016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1364153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F0991F8-5F44-4304-A82C-61BF9E795509}" type="datetimeFigureOut">
              <a:rPr lang="tr-TR" smtClean="0"/>
              <a:t>12.12.2016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5848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F0991F8-5F44-4304-A82C-61BF9E795509}" type="datetimeFigureOut">
              <a:rPr lang="tr-TR" smtClean="0"/>
              <a:t>12.12.2016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243607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F0991F8-5F44-4304-A82C-61BF9E795509}" type="datetimeFigureOut">
              <a:rPr lang="tr-TR" smtClean="0"/>
              <a:t>12.12.2016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424192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F0991F8-5F44-4304-A82C-61BF9E795509}" type="datetimeFigureOut">
              <a:rPr lang="tr-TR" smtClean="0"/>
              <a:t>12.12.2016</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143859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F0991F8-5F44-4304-A82C-61BF9E795509}" type="datetimeFigureOut">
              <a:rPr lang="tr-TR" smtClean="0"/>
              <a:t>12.12.2016</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294203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F0991F8-5F44-4304-A82C-61BF9E795509}" type="datetimeFigureOut">
              <a:rPr lang="tr-TR" smtClean="0"/>
              <a:t>12.12.2016</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129663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F0991F8-5F44-4304-A82C-61BF9E795509}" type="datetimeFigureOut">
              <a:rPr lang="tr-TR" smtClean="0"/>
              <a:t>12.12.2016</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399301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991F8-5F44-4304-A82C-61BF9E795509}" type="datetimeFigureOut">
              <a:rPr lang="tr-TR" smtClean="0"/>
              <a:t>12.12.2016</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162591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F0991F8-5F44-4304-A82C-61BF9E795509}" type="datetimeFigureOut">
              <a:rPr lang="tr-TR" smtClean="0"/>
              <a:t>12.12.2016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300678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F0991F8-5F44-4304-A82C-61BF9E795509}" type="datetimeFigureOut">
              <a:rPr lang="tr-TR" smtClean="0"/>
              <a:t>12.12.2016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00347C-6CD6-423C-BFBF-0454C6080C70}" type="slidenum">
              <a:rPr lang="tr-TR" smtClean="0"/>
              <a:t>‹#›</a:t>
            </a:fld>
            <a:endParaRPr lang="tr-TR"/>
          </a:p>
        </p:txBody>
      </p:sp>
    </p:spTree>
    <p:extLst>
      <p:ext uri="{BB962C8B-B14F-4D97-AF65-F5344CB8AC3E}">
        <p14:creationId xmlns:p14="http://schemas.microsoft.com/office/powerpoint/2010/main" val="392456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0991F8-5F44-4304-A82C-61BF9E795509}" type="datetimeFigureOut">
              <a:rPr lang="tr-TR" smtClean="0"/>
              <a:t>12.12.2016</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00347C-6CD6-423C-BFBF-0454C6080C70}" type="slidenum">
              <a:rPr lang="tr-TR" smtClean="0"/>
              <a:t>‹#›</a:t>
            </a:fld>
            <a:endParaRPr lang="tr-TR"/>
          </a:p>
        </p:txBody>
      </p:sp>
    </p:spTree>
    <p:extLst>
      <p:ext uri="{BB962C8B-B14F-4D97-AF65-F5344CB8AC3E}">
        <p14:creationId xmlns:p14="http://schemas.microsoft.com/office/powerpoint/2010/main" val="3156010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10537" y="160086"/>
            <a:ext cx="8911687" cy="1280890"/>
          </a:xfrm>
        </p:spPr>
        <p:txBody>
          <a:bodyPr>
            <a:normAutofit/>
          </a:bodyPr>
          <a:lstStyle/>
          <a:p>
            <a:pPr algn="ctr"/>
            <a:r>
              <a:rPr lang="tr-TR" dirty="0" smtClean="0"/>
              <a:t>SINGLE-SIGN-ON</a:t>
            </a:r>
            <a:br>
              <a:rPr lang="tr-TR" dirty="0" smtClean="0"/>
            </a:br>
            <a:r>
              <a:rPr lang="tr-TR" dirty="0" smtClean="0"/>
              <a:t>(TEK OTURUM AÇMA)</a:t>
            </a:r>
            <a:endParaRPr lang="tr-TR" dirty="0"/>
          </a:p>
        </p:txBody>
      </p:sp>
      <p:sp>
        <p:nvSpPr>
          <p:cNvPr id="4" name="İçerik Yer Tutucusu 3"/>
          <p:cNvSpPr>
            <a:spLocks noGrp="1"/>
          </p:cNvSpPr>
          <p:nvPr>
            <p:ph idx="1"/>
          </p:nvPr>
        </p:nvSpPr>
        <p:spPr>
          <a:xfrm>
            <a:off x="2125187" y="1858370"/>
            <a:ext cx="8915400" cy="3777622"/>
          </a:xfrm>
        </p:spPr>
        <p:txBody>
          <a:bodyPr>
            <a:normAutofit/>
          </a:bodyPr>
          <a:lstStyle/>
          <a:p>
            <a:r>
              <a:rPr lang="tr-TR" sz="2000" dirty="0" smtClean="0"/>
              <a:t>Birbiriyle ilişkili ancak birbirinden bağımsız uygulamalar için bir çoklu erişim kontrolüdür.</a:t>
            </a:r>
          </a:p>
          <a:p>
            <a:r>
              <a:rPr lang="tr-TR" sz="2000" dirty="0" smtClean="0"/>
              <a:t>SSO tek bir kullanıcı kimliği ile oturum açarak, çok sayıda uygulama/servise erişme olanağı sağlamaktadır.</a:t>
            </a:r>
          </a:p>
          <a:p>
            <a:r>
              <a:rPr lang="tr-TR" sz="2000" dirty="0" smtClean="0"/>
              <a:t>İstemciler bir uygulama/servise giriş yapmak istediklerinde SSO sunucusuna, kullanıcı adı ve şifreleriyle oturum açmak üzere yönlendirilir. Oturum başarıyla açıldıktan sonra bir oturum anahtarı oluşturur ve SSO sunucusu, söz konusu anahtar ile istemciyi giriş yapılmak istenen uygulama/servise geri yönlendirir.</a:t>
            </a:r>
          </a:p>
          <a:p>
            <a:endParaRPr lang="tr-TR" sz="2000" dirty="0" smtClean="0"/>
          </a:p>
        </p:txBody>
      </p:sp>
    </p:spTree>
    <p:extLst>
      <p:ext uri="{BB962C8B-B14F-4D97-AF65-F5344CB8AC3E}">
        <p14:creationId xmlns:p14="http://schemas.microsoft.com/office/powerpoint/2010/main" val="1802462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608"/>
            <a:ext cx="12747009" cy="6839392"/>
          </a:xfrm>
        </p:spPr>
      </p:pic>
    </p:spTree>
    <p:extLst>
      <p:ext uri="{BB962C8B-B14F-4D97-AF65-F5344CB8AC3E}">
        <p14:creationId xmlns:p14="http://schemas.microsoft.com/office/powerpoint/2010/main" val="127413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43042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87958" y="364802"/>
            <a:ext cx="8911687" cy="1280890"/>
          </a:xfrm>
        </p:spPr>
        <p:txBody>
          <a:bodyPr>
            <a:normAutofit fontScale="90000"/>
          </a:bodyPr>
          <a:lstStyle/>
          <a:p>
            <a:pPr algn="ctr"/>
            <a:r>
              <a:rPr lang="tr-TR" dirty="0" smtClean="0"/>
              <a:t>SINGLE-SIGN-ON</a:t>
            </a:r>
            <a:br>
              <a:rPr lang="tr-TR" dirty="0" smtClean="0"/>
            </a:br>
            <a:r>
              <a:rPr lang="tr-TR" dirty="0" smtClean="0"/>
              <a:t/>
            </a:r>
            <a:br>
              <a:rPr lang="tr-TR" dirty="0" smtClean="0"/>
            </a:br>
            <a:r>
              <a:rPr lang="tr-TR" dirty="0" smtClean="0"/>
              <a:t>AKIŞ DİAGRAMI</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04787" y="2033517"/>
            <a:ext cx="9422940" cy="4697199"/>
          </a:xfrm>
        </p:spPr>
      </p:pic>
    </p:spTree>
    <p:extLst>
      <p:ext uri="{BB962C8B-B14F-4D97-AF65-F5344CB8AC3E}">
        <p14:creationId xmlns:p14="http://schemas.microsoft.com/office/powerpoint/2010/main" val="1669097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dirty="0"/>
              <a:t>Authentication </a:t>
            </a:r>
            <a:r>
              <a:rPr lang="en-US" dirty="0" err="1"/>
              <a:t>ve</a:t>
            </a:r>
            <a:r>
              <a:rPr lang="en-US" dirty="0"/>
              <a:t> Authorization (</a:t>
            </a:r>
            <a:r>
              <a:rPr lang="en-US" dirty="0" err="1"/>
              <a:t>Kimlik</a:t>
            </a:r>
            <a:r>
              <a:rPr lang="en-US" dirty="0"/>
              <a:t> </a:t>
            </a:r>
            <a:r>
              <a:rPr lang="en-US" dirty="0" err="1"/>
              <a:t>doğrulama</a:t>
            </a:r>
            <a:r>
              <a:rPr lang="en-US" dirty="0"/>
              <a:t> </a:t>
            </a:r>
            <a:r>
              <a:rPr lang="en-US" dirty="0" err="1"/>
              <a:t>ve</a:t>
            </a:r>
            <a:r>
              <a:rPr lang="en-US" dirty="0"/>
              <a:t> </a:t>
            </a:r>
            <a:r>
              <a:rPr lang="en-US" dirty="0" err="1"/>
              <a:t>Yetkilendirme</a:t>
            </a:r>
            <a:r>
              <a:rPr lang="en-US" dirty="0"/>
              <a:t>)</a:t>
            </a:r>
            <a:endParaRPr lang="tr-TR" dirty="0"/>
          </a:p>
        </p:txBody>
      </p:sp>
      <p:sp>
        <p:nvSpPr>
          <p:cNvPr id="3" name="İçerik Yer Tutucusu 2"/>
          <p:cNvSpPr>
            <a:spLocks noGrp="1"/>
          </p:cNvSpPr>
          <p:nvPr>
            <p:ph idx="1"/>
          </p:nvPr>
        </p:nvSpPr>
        <p:spPr/>
        <p:txBody>
          <a:bodyPr>
            <a:normAutofit/>
          </a:bodyPr>
          <a:lstStyle/>
          <a:p>
            <a:r>
              <a:rPr lang="tr-TR" sz="2000" dirty="0" err="1"/>
              <a:t>Authentication</a:t>
            </a:r>
            <a:r>
              <a:rPr lang="tr-TR" sz="2000" dirty="0" smtClean="0"/>
              <a:t>, bir kullanıcının herhangi bir kaynağa erişimde kimliğinin doğrulanma işlemidir.</a:t>
            </a:r>
          </a:p>
          <a:p>
            <a:r>
              <a:rPr lang="tr-TR" sz="2000" dirty="0" smtClean="0"/>
              <a:t>Kullanıcıya kimsin sorusu sorulur ? Bu sorunun cevabı genellikle kullanıcının kullanıcı adı ve şifre şeklinde cevap vermesiyle yanıtlanır.</a:t>
            </a:r>
          </a:p>
          <a:p>
            <a:r>
              <a:rPr lang="tr-TR" sz="2000" dirty="0" err="1" smtClean="0"/>
              <a:t>Authentication</a:t>
            </a:r>
            <a:r>
              <a:rPr lang="tr-TR" sz="2000" dirty="0" smtClean="0"/>
              <a:t>, </a:t>
            </a:r>
            <a:r>
              <a:rPr lang="tr-TR" sz="2000" dirty="0" err="1" smtClean="0"/>
              <a:t>authorization</a:t>
            </a:r>
            <a:r>
              <a:rPr lang="tr-TR" sz="2000" dirty="0" smtClean="0"/>
              <a:t> ‘dan önce gelmektedir.</a:t>
            </a:r>
          </a:p>
          <a:p>
            <a:r>
              <a:rPr lang="tr-TR" sz="2000" dirty="0" err="1" smtClean="0"/>
              <a:t>Authorization</a:t>
            </a:r>
            <a:r>
              <a:rPr lang="tr-TR" sz="2000" dirty="0" smtClean="0"/>
              <a:t> ise, kimliği doğrulanan kullanıcının erişmek istediği kaynak üzerindeki yetkileri tanımlar.</a:t>
            </a:r>
            <a:endParaRPr lang="tr-TR" sz="2000" dirty="0"/>
          </a:p>
        </p:txBody>
      </p:sp>
    </p:spTree>
    <p:extLst>
      <p:ext uri="{BB962C8B-B14F-4D97-AF65-F5344CB8AC3E}">
        <p14:creationId xmlns:p14="http://schemas.microsoft.com/office/powerpoint/2010/main" val="2590867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dirty="0" smtClean="0"/>
              <a:t>SINGLE-SIGN-ON</a:t>
            </a:r>
            <a:br>
              <a:rPr lang="tr-TR" dirty="0" smtClean="0"/>
            </a:br>
            <a:r>
              <a:rPr lang="tr-TR" dirty="0"/>
              <a:t/>
            </a:r>
            <a:br>
              <a:rPr lang="tr-TR" dirty="0"/>
            </a:br>
            <a:r>
              <a:rPr lang="tr-TR" dirty="0" smtClean="0"/>
              <a:t>SSO İLE KULLANABİLECEĞİMİZ SENERYOLAR</a:t>
            </a:r>
            <a:endParaRPr lang="tr-TR" dirty="0"/>
          </a:p>
        </p:txBody>
      </p:sp>
      <p:sp>
        <p:nvSpPr>
          <p:cNvPr id="3" name="İçerik Yer Tutucusu 2"/>
          <p:cNvSpPr>
            <a:spLocks noGrp="1"/>
          </p:cNvSpPr>
          <p:nvPr>
            <p:ph idx="1"/>
          </p:nvPr>
        </p:nvSpPr>
        <p:spPr>
          <a:xfrm>
            <a:off x="2589212" y="2570329"/>
            <a:ext cx="8915400" cy="3777622"/>
          </a:xfrm>
        </p:spPr>
        <p:txBody>
          <a:bodyPr>
            <a:normAutofit/>
          </a:bodyPr>
          <a:lstStyle/>
          <a:p>
            <a:r>
              <a:rPr lang="tr-TR" sz="2000" dirty="0" smtClean="0"/>
              <a:t>Ana uygulama ve onun altındaki uygulamalar arasında SSO</a:t>
            </a:r>
          </a:p>
          <a:p>
            <a:r>
              <a:rPr lang="tr-TR" sz="2000" dirty="0" smtClean="0"/>
              <a:t>Farklı yetki tanımlarına sahip olma durumunda SSO</a:t>
            </a:r>
          </a:p>
          <a:p>
            <a:r>
              <a:rPr lang="tr-TR" sz="2000" dirty="0" smtClean="0"/>
              <a:t>Aynı domain altındaki iki </a:t>
            </a:r>
            <a:r>
              <a:rPr lang="tr-TR" sz="2000" dirty="0" err="1" smtClean="0"/>
              <a:t>sub</a:t>
            </a:r>
            <a:r>
              <a:rPr lang="tr-TR" sz="2000" dirty="0" smtClean="0"/>
              <a:t>-domain arasında SSO</a:t>
            </a:r>
          </a:p>
          <a:p>
            <a:r>
              <a:rPr lang="tr-TR" sz="2000" dirty="0" smtClean="0"/>
              <a:t>.NET </a:t>
            </a:r>
            <a:r>
              <a:rPr lang="tr-TR" sz="2000" dirty="0" err="1" smtClean="0"/>
              <a:t>Framework’ün</a:t>
            </a:r>
            <a:r>
              <a:rPr lang="tr-TR" sz="2000" dirty="0" smtClean="0"/>
              <a:t> farklı sürümleri altında çalışan </a:t>
            </a:r>
            <a:r>
              <a:rPr lang="tr-TR" sz="2000" dirty="0" err="1" smtClean="0"/>
              <a:t>uygulamar</a:t>
            </a:r>
            <a:r>
              <a:rPr lang="tr-TR" sz="2000" dirty="0" smtClean="0"/>
              <a:t> için SSO</a:t>
            </a:r>
          </a:p>
          <a:p>
            <a:r>
              <a:rPr lang="tr-TR" sz="2000" dirty="0" smtClean="0"/>
              <a:t>Farklı domain altındaki uygulamalar için SSO</a:t>
            </a:r>
          </a:p>
          <a:p>
            <a:r>
              <a:rPr lang="tr-TR" sz="2000" dirty="0" smtClean="0"/>
              <a:t>Mixed-</a:t>
            </a:r>
            <a:r>
              <a:rPr lang="tr-TR" sz="2000" dirty="0" err="1" smtClean="0"/>
              <a:t>mode</a:t>
            </a:r>
            <a:r>
              <a:rPr lang="tr-TR" sz="2000" dirty="0" smtClean="0"/>
              <a:t> </a:t>
            </a:r>
            <a:r>
              <a:rPr lang="en-US" sz="2000" dirty="0"/>
              <a:t>authentication (Forms </a:t>
            </a:r>
            <a:r>
              <a:rPr lang="en-US" sz="2000" dirty="0" err="1"/>
              <a:t>ve</a:t>
            </a:r>
            <a:r>
              <a:rPr lang="en-US" sz="2000" dirty="0"/>
              <a:t> Windows) </a:t>
            </a:r>
            <a:r>
              <a:rPr lang="en-US" sz="2000" dirty="0" err="1"/>
              <a:t>için</a:t>
            </a:r>
            <a:r>
              <a:rPr lang="en-US" sz="2000" dirty="0"/>
              <a:t> SSO</a:t>
            </a:r>
            <a:endParaRPr lang="tr-TR" sz="2000" dirty="0" smtClean="0"/>
          </a:p>
        </p:txBody>
      </p:sp>
    </p:spTree>
    <p:extLst>
      <p:ext uri="{BB962C8B-B14F-4D97-AF65-F5344CB8AC3E}">
        <p14:creationId xmlns:p14="http://schemas.microsoft.com/office/powerpoint/2010/main" val="2494110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OPENID</a:t>
            </a:r>
            <a:br>
              <a:rPr lang="tr-TR" dirty="0" smtClean="0"/>
            </a:br>
            <a:r>
              <a:rPr lang="tr-TR" dirty="0" smtClean="0"/>
              <a:t>(AÇIK KİMLİK OTURUMU)</a:t>
            </a:r>
            <a:endParaRPr lang="tr-TR" dirty="0"/>
          </a:p>
        </p:txBody>
      </p:sp>
      <p:sp>
        <p:nvSpPr>
          <p:cNvPr id="3" name="İçerik Yer Tutucusu 2"/>
          <p:cNvSpPr>
            <a:spLocks noGrp="1"/>
          </p:cNvSpPr>
          <p:nvPr>
            <p:ph idx="1"/>
          </p:nvPr>
        </p:nvSpPr>
        <p:spPr/>
        <p:txBody>
          <a:bodyPr>
            <a:normAutofit/>
          </a:bodyPr>
          <a:lstStyle/>
          <a:p>
            <a:r>
              <a:rPr lang="tr-TR" sz="2000" dirty="0" smtClean="0"/>
              <a:t>İnternet kullanıcıların güvenliği ve kolay kullanımı için tasarlanmıştır.</a:t>
            </a:r>
          </a:p>
          <a:p>
            <a:r>
              <a:rPr lang="tr-TR" sz="2000" dirty="0" smtClean="0"/>
              <a:t>Asıl amacı kullanıcıların daha az sayıda hesap kullanmasını sağlamaktadır.</a:t>
            </a:r>
          </a:p>
          <a:p>
            <a:r>
              <a:rPr lang="tr-TR" sz="2000" dirty="0" smtClean="0"/>
              <a:t>Kullanıcıların her siteye/uygulamaya tekrar tekrar üye olması yerine sabit bir tanımlama ile istedikleri siteye/uygulamaya giriş yapabilmeleridir.</a:t>
            </a:r>
          </a:p>
          <a:p>
            <a:r>
              <a:rPr lang="tr-TR" sz="2000" dirty="0" smtClean="0"/>
              <a:t>Sık kullanılan OPENID sağlayıcı hizmeti veren siteler </a:t>
            </a:r>
          </a:p>
          <a:p>
            <a:pPr lvl="1"/>
            <a:r>
              <a:rPr lang="tr-TR" sz="2000" dirty="0" smtClean="0"/>
              <a:t>Sosyal ağlar : Facebook, </a:t>
            </a:r>
            <a:r>
              <a:rPr lang="tr-TR" sz="2000" dirty="0" err="1" smtClean="0"/>
              <a:t>Twitter</a:t>
            </a:r>
            <a:r>
              <a:rPr lang="tr-TR" sz="2000" dirty="0" smtClean="0"/>
              <a:t> vb.</a:t>
            </a:r>
          </a:p>
          <a:p>
            <a:pPr lvl="1"/>
            <a:r>
              <a:rPr lang="tr-TR" sz="2000" dirty="0" smtClean="0"/>
              <a:t> E-posta sağlayıcıları : Google ,</a:t>
            </a:r>
            <a:r>
              <a:rPr lang="tr-TR" sz="2000" dirty="0" err="1" smtClean="0"/>
              <a:t>Yahoo</a:t>
            </a:r>
            <a:r>
              <a:rPr lang="tr-TR" sz="2000" dirty="0" smtClean="0"/>
              <a:t>, Microsoft Live vb.</a:t>
            </a:r>
            <a:endParaRPr lang="tr-TR" sz="2000" dirty="0"/>
          </a:p>
        </p:txBody>
      </p:sp>
    </p:spTree>
    <p:extLst>
      <p:ext uri="{BB962C8B-B14F-4D97-AF65-F5344CB8AC3E}">
        <p14:creationId xmlns:p14="http://schemas.microsoft.com/office/powerpoint/2010/main" val="376342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40445"/>
          </a:xfrm>
        </p:spPr>
        <p:txBody>
          <a:bodyPr/>
          <a:lstStyle/>
          <a:p>
            <a:pPr algn="ctr"/>
            <a:r>
              <a:rPr lang="tr-TR" dirty="0" smtClean="0"/>
              <a:t>OPENID AKIŞ DİAGRAMI</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264" y="1264555"/>
            <a:ext cx="8911687" cy="5366810"/>
          </a:xfrm>
        </p:spPr>
      </p:pic>
    </p:spTree>
    <p:extLst>
      <p:ext uri="{BB962C8B-B14F-4D97-AF65-F5344CB8AC3E}">
        <p14:creationId xmlns:p14="http://schemas.microsoft.com/office/powerpoint/2010/main" val="61474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33267" y="624110"/>
            <a:ext cx="9771346" cy="699723"/>
          </a:xfrm>
        </p:spPr>
        <p:txBody>
          <a:bodyPr>
            <a:normAutofit/>
          </a:bodyPr>
          <a:lstStyle/>
          <a:p>
            <a:pPr algn="ctr"/>
            <a:r>
              <a:rPr lang="tr-TR" sz="3200" dirty="0" smtClean="0"/>
              <a:t>SAML(SECURITY ASSERTION MARKUP LANGUAGE)</a:t>
            </a:r>
            <a:endParaRPr lang="tr-TR" sz="3200" dirty="0"/>
          </a:p>
        </p:txBody>
      </p:sp>
      <p:sp>
        <p:nvSpPr>
          <p:cNvPr id="3" name="İçerik Yer Tutucusu 2"/>
          <p:cNvSpPr>
            <a:spLocks noGrp="1"/>
          </p:cNvSpPr>
          <p:nvPr>
            <p:ph idx="1"/>
          </p:nvPr>
        </p:nvSpPr>
        <p:spPr>
          <a:xfrm>
            <a:off x="2411791" y="1901588"/>
            <a:ext cx="8915400" cy="3777622"/>
          </a:xfrm>
        </p:spPr>
        <p:txBody>
          <a:bodyPr>
            <a:normAutofit/>
          </a:bodyPr>
          <a:lstStyle/>
          <a:p>
            <a:r>
              <a:rPr lang="tr-TR" sz="2000" dirty="0" smtClean="0"/>
              <a:t>SAML </a:t>
            </a:r>
            <a:r>
              <a:rPr lang="tr-TR" sz="2000" dirty="0" err="1" smtClean="0"/>
              <a:t>openid</a:t>
            </a:r>
            <a:r>
              <a:rPr lang="tr-TR" sz="2000" dirty="0" smtClean="0"/>
              <a:t> gibi bir güvenlik protokolüdür.</a:t>
            </a:r>
          </a:p>
          <a:p>
            <a:r>
              <a:rPr lang="tr-TR" sz="2000" dirty="0" smtClean="0"/>
              <a:t>Asıl amacı birbirinden farklı yetkilendirme ve kimlik doğrulama bileşenleri arasındaki bilgilerin kesin ve güvenli bir şekilde taşınmasını sağlamak için kullanılır.</a:t>
            </a:r>
          </a:p>
          <a:p>
            <a:r>
              <a:rPr lang="tr-TR" sz="2000" dirty="0" smtClean="0"/>
              <a:t>SAML protokolü, açık kodlu bir protokol olup </a:t>
            </a:r>
            <a:r>
              <a:rPr lang="tr-TR" sz="2000" dirty="0" err="1" smtClean="0"/>
              <a:t>xml</a:t>
            </a:r>
            <a:r>
              <a:rPr lang="tr-TR" sz="2000" dirty="0" smtClean="0"/>
              <a:t> tabanlıdır.</a:t>
            </a:r>
          </a:p>
          <a:p>
            <a:r>
              <a:rPr lang="tr-TR" sz="2000" dirty="0" smtClean="0"/>
              <a:t>SAML protokolü kullanan sistemler : SSO, Google </a:t>
            </a:r>
            <a:r>
              <a:rPr lang="tr-TR" sz="2000" dirty="0" err="1" smtClean="0"/>
              <a:t>Apps</a:t>
            </a:r>
            <a:r>
              <a:rPr lang="tr-TR" sz="2000" dirty="0" smtClean="0"/>
              <a:t> SSO, </a:t>
            </a:r>
            <a:r>
              <a:rPr lang="tr-TR" sz="2000" dirty="0" err="1" smtClean="0"/>
              <a:t>OpenID</a:t>
            </a:r>
            <a:endParaRPr lang="tr-TR" sz="2000" dirty="0" smtClean="0"/>
          </a:p>
          <a:p>
            <a:r>
              <a:rPr lang="tr-TR" sz="2000" dirty="0" smtClean="0"/>
              <a:t>SAML asıl amacı kurumsal kullanıcılar içindir.</a:t>
            </a:r>
            <a:endParaRPr lang="tr-TR" sz="2000" dirty="0"/>
          </a:p>
        </p:txBody>
      </p:sp>
    </p:spTree>
    <p:extLst>
      <p:ext uri="{BB962C8B-B14F-4D97-AF65-F5344CB8AC3E}">
        <p14:creationId xmlns:p14="http://schemas.microsoft.com/office/powerpoint/2010/main" val="1514299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40445"/>
          </a:xfrm>
        </p:spPr>
        <p:txBody>
          <a:bodyPr/>
          <a:lstStyle/>
          <a:p>
            <a:pPr algn="ctr"/>
            <a:r>
              <a:rPr lang="tr-TR" dirty="0" smtClean="0"/>
              <a:t>SAML AKIŞ DİAGRAMI</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6634" y="1264555"/>
            <a:ext cx="7564268" cy="5348305"/>
          </a:xfrm>
        </p:spPr>
      </p:pic>
    </p:spTree>
    <p:extLst>
      <p:ext uri="{BB962C8B-B14F-4D97-AF65-F5344CB8AC3E}">
        <p14:creationId xmlns:p14="http://schemas.microsoft.com/office/powerpoint/2010/main" val="137057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1505" y="624110"/>
            <a:ext cx="9703108" cy="658780"/>
          </a:xfrm>
        </p:spPr>
        <p:txBody>
          <a:bodyPr/>
          <a:lstStyle/>
          <a:p>
            <a:pPr algn="ctr"/>
            <a:r>
              <a:rPr lang="tr-TR" dirty="0" smtClean="0"/>
              <a:t>CAS(CENTREL AUTHENTICATION SERVICE)</a:t>
            </a:r>
            <a:endParaRPr lang="tr-TR" dirty="0"/>
          </a:p>
        </p:txBody>
      </p:sp>
      <p:sp>
        <p:nvSpPr>
          <p:cNvPr id="3" name="İçerik Yer Tutucusu 2"/>
          <p:cNvSpPr>
            <a:spLocks noGrp="1"/>
          </p:cNvSpPr>
          <p:nvPr>
            <p:ph idx="1"/>
          </p:nvPr>
        </p:nvSpPr>
        <p:spPr/>
        <p:txBody>
          <a:bodyPr>
            <a:normAutofit/>
          </a:bodyPr>
          <a:lstStyle/>
          <a:p>
            <a:r>
              <a:rPr lang="tr-TR" sz="2000" dirty="0" smtClean="0"/>
              <a:t>CAS </a:t>
            </a:r>
            <a:r>
              <a:rPr lang="tr-TR" sz="2000" dirty="0" err="1" smtClean="0"/>
              <a:t>Single</a:t>
            </a:r>
            <a:r>
              <a:rPr lang="tr-TR" sz="2000" dirty="0"/>
              <a:t> </a:t>
            </a:r>
            <a:r>
              <a:rPr lang="tr-TR" sz="2000" dirty="0" err="1" smtClean="0"/>
              <a:t>Sign</a:t>
            </a:r>
            <a:r>
              <a:rPr lang="tr-TR" sz="2000" dirty="0" smtClean="0"/>
              <a:t>-On hizmeti saplayan Open Source bir sistemdir.</a:t>
            </a:r>
          </a:p>
          <a:p>
            <a:r>
              <a:rPr lang="tr-TR" sz="2000" dirty="0" smtClean="0"/>
              <a:t>Birden fazla sistemi CAS ile entegre edip merkezi bir </a:t>
            </a:r>
            <a:r>
              <a:rPr lang="tr-TR" sz="2000" dirty="0" err="1" smtClean="0"/>
              <a:t>Authentication</a:t>
            </a:r>
            <a:r>
              <a:rPr lang="tr-TR" sz="2000" dirty="0" smtClean="0"/>
              <a:t> sağlayabiliriz</a:t>
            </a:r>
          </a:p>
          <a:p>
            <a:r>
              <a:rPr lang="tr-TR" sz="2000" dirty="0" smtClean="0"/>
              <a:t>Böylelikle n tane sistemi tek bir kez </a:t>
            </a:r>
            <a:r>
              <a:rPr lang="tr-TR" sz="2000" dirty="0" err="1" smtClean="0"/>
              <a:t>Authentication</a:t>
            </a:r>
            <a:r>
              <a:rPr lang="tr-TR" sz="2000" dirty="0" smtClean="0"/>
              <a:t> işleminden sonra kullanabiliriz.</a:t>
            </a:r>
          </a:p>
          <a:p>
            <a:r>
              <a:rPr lang="tr-TR" sz="2000" dirty="0" smtClean="0"/>
              <a:t>Ülkemizde de dağıtılacak olan çipli kimlik kartlarında CAS sistemi kullanılmaktadır bu </a:t>
            </a:r>
            <a:r>
              <a:rPr lang="tr-TR" sz="2000" dirty="0" smtClean="0"/>
              <a:t>sayede </a:t>
            </a:r>
            <a:r>
              <a:rPr lang="tr-TR" sz="2000" dirty="0" smtClean="0"/>
              <a:t>şifremiz </a:t>
            </a:r>
            <a:r>
              <a:rPr lang="tr-TR" sz="2000" dirty="0" smtClean="0"/>
              <a:t>ile 1 sisteme giriş yaptıktan sonra  </a:t>
            </a:r>
            <a:r>
              <a:rPr lang="tr-TR" sz="2000" dirty="0" smtClean="0"/>
              <a:t>n tane sisteme erişim hakkımız olacaktır ve bu şifremiz sistemlere gönderilmeyip hem güvenli hem de sistemlerdeki iş yükünü büyük ölçüde azaltacaktır.</a:t>
            </a:r>
          </a:p>
          <a:p>
            <a:pPr marL="0" indent="0">
              <a:buNone/>
            </a:pPr>
            <a:endParaRPr lang="tr-TR" sz="2000" dirty="0" smtClean="0"/>
          </a:p>
        </p:txBody>
      </p:sp>
    </p:spTree>
    <p:extLst>
      <p:ext uri="{BB962C8B-B14F-4D97-AF65-F5344CB8AC3E}">
        <p14:creationId xmlns:p14="http://schemas.microsoft.com/office/powerpoint/2010/main" val="480561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141</TotalTime>
  <Words>386</Words>
  <Application>Microsoft Office PowerPoint</Application>
  <PresentationFormat>Geniş ekran</PresentationFormat>
  <Paragraphs>37</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Century Gothic</vt:lpstr>
      <vt:lpstr>Wingdings 3</vt:lpstr>
      <vt:lpstr>Duman</vt:lpstr>
      <vt:lpstr>SINGLE-SIGN-ON (TEK OTURUM AÇMA)</vt:lpstr>
      <vt:lpstr>SINGLE-SIGN-ON  AKIŞ DİAGRAMI</vt:lpstr>
      <vt:lpstr>Authentication ve Authorization (Kimlik doğrulama ve Yetkilendirme)</vt:lpstr>
      <vt:lpstr>SINGLE-SIGN-ON  SSO İLE KULLANABİLECEĞİMİZ SENERYOLAR</vt:lpstr>
      <vt:lpstr>OPENID (AÇIK KİMLİK OTURUMU)</vt:lpstr>
      <vt:lpstr>OPENID AKIŞ DİAGRAMI</vt:lpstr>
      <vt:lpstr>SAML(SECURITY ASSERTION MARKUP LANGUAGE)</vt:lpstr>
      <vt:lpstr>SAML AKIŞ DİAGRAMI</vt:lpstr>
      <vt:lpstr>CAS(CENTREL AUTHENTICATION SERVICE)</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SINGLE-SIGN-ON (ÇOKLU OTURUM AÇMA)</dc:title>
  <dc:creator>ERHAN BİLGİN</dc:creator>
  <cp:lastModifiedBy>ERHAN BİLGİN</cp:lastModifiedBy>
  <cp:revision>23</cp:revision>
  <dcterms:created xsi:type="dcterms:W3CDTF">2016-10-29T13:01:04Z</dcterms:created>
  <dcterms:modified xsi:type="dcterms:W3CDTF">2016-12-12T20:47:21Z</dcterms:modified>
</cp:coreProperties>
</file>