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3" name="22 Dikdörtgen"/>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23 Dikdörtgen"/>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24 Dikdörtgen"/>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25 Dikdörtgen"/>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Dikdörtgen"/>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29 Yuvarlatılmış Dikdörtgen"/>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30 Yuvarlatılmış Dikdörtgen"/>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Dikdörtgen"/>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ikdörtgen"/>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Dikdörtgen"/>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Başlık"/>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a:xfrm>
            <a:off x="6705600" y="4206240"/>
            <a:ext cx="960120" cy="457200"/>
          </a:xfrm>
        </p:spPr>
        <p:txBody>
          <a:bodyPr/>
          <a:lstStyle/>
          <a:p>
            <a:fld id="{91E6961B-13E4-4454-85DC-4263B9607D46}" type="datetimeFigureOut">
              <a:rPr lang="tr-TR" smtClean="0"/>
              <a:pPr/>
              <a:t>16.12.2016</a:t>
            </a:fld>
            <a:endParaRPr lang="tr-TR"/>
          </a:p>
        </p:txBody>
      </p:sp>
      <p:sp>
        <p:nvSpPr>
          <p:cNvPr id="17" name="16 Altbilgi Yer Tutucusu"/>
          <p:cNvSpPr>
            <a:spLocks noGrp="1"/>
          </p:cNvSpPr>
          <p:nvPr>
            <p:ph type="ftr" sz="quarter" idx="11"/>
          </p:nvPr>
        </p:nvSpPr>
        <p:spPr>
          <a:xfrm>
            <a:off x="5410200" y="4205288"/>
            <a:ext cx="1295400" cy="457200"/>
          </a:xfrm>
        </p:spPr>
        <p:txBody>
          <a:bodyPr/>
          <a:lstStyle/>
          <a:p>
            <a:endParaRPr lang="tr-TR"/>
          </a:p>
        </p:txBody>
      </p:sp>
      <p:sp>
        <p:nvSpPr>
          <p:cNvPr id="29" name="28 Slayt Numarası Yer Tutucusu"/>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D1FD511A-A30D-4166-86A5-4846561A7F03}"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91E6961B-13E4-4454-85DC-4263B9607D46}" type="datetimeFigureOut">
              <a:rPr lang="tr-TR" smtClean="0"/>
              <a:pPr/>
              <a:t>16.12.2016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1FD511A-A30D-4166-86A5-4846561A7F03}"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781800" y="1143000"/>
            <a:ext cx="1905000" cy="5486400"/>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1143000"/>
            <a:ext cx="6248400" cy="5486400"/>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91E6961B-13E4-4454-85DC-4263B9607D46}" type="datetimeFigureOut">
              <a:rPr lang="tr-TR" smtClean="0"/>
              <a:pPr/>
              <a:t>16.12.2016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1FD511A-A30D-4166-86A5-4846561A7F03}"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91E6961B-13E4-4454-85DC-4263B9607D46}" type="datetimeFigureOut">
              <a:rPr lang="tr-TR" smtClean="0"/>
              <a:pPr/>
              <a:t>16.12.2016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1FD511A-A30D-4166-86A5-4846561A7F03}"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91E6961B-13E4-4454-85DC-4263B9607D46}" type="datetimeFigureOut">
              <a:rPr lang="tr-TR" smtClean="0"/>
              <a:pPr/>
              <a:t>16.12.2016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1FD511A-A30D-4166-86A5-4846561A7F03}"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91E6961B-13E4-4454-85DC-4263B9607D46}" type="datetimeFigureOut">
              <a:rPr lang="tr-TR" smtClean="0"/>
              <a:pPr/>
              <a:t>16.12.2016</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D1FD511A-A30D-4166-86A5-4846561A7F03}"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381000" y="1143000"/>
            <a:ext cx="8382000" cy="1069848"/>
          </a:xfrm>
        </p:spPr>
        <p:txBody>
          <a:bodyPr anchor="ctr"/>
          <a:lstStyle>
            <a:lvl1pPr>
              <a:defRPr sz="4000" b="0" i="0" cap="none" baseline="0"/>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6" name="25 Veri Yer Tutucusu"/>
          <p:cNvSpPr>
            <a:spLocks noGrp="1"/>
          </p:cNvSpPr>
          <p:nvPr>
            <p:ph type="dt" sz="half" idx="10"/>
          </p:nvPr>
        </p:nvSpPr>
        <p:spPr/>
        <p:txBody>
          <a:bodyPr rtlCol="0"/>
          <a:lstStyle/>
          <a:p>
            <a:fld id="{91E6961B-13E4-4454-85DC-4263B9607D46}" type="datetimeFigureOut">
              <a:rPr lang="tr-TR" smtClean="0"/>
              <a:pPr/>
              <a:t>16.12.2016</a:t>
            </a:fld>
            <a:endParaRPr lang="tr-TR"/>
          </a:p>
        </p:txBody>
      </p:sp>
      <p:sp>
        <p:nvSpPr>
          <p:cNvPr id="27" name="26 Slayt Numarası Yer Tutucusu"/>
          <p:cNvSpPr>
            <a:spLocks noGrp="1"/>
          </p:cNvSpPr>
          <p:nvPr>
            <p:ph type="sldNum" sz="quarter" idx="11"/>
          </p:nvPr>
        </p:nvSpPr>
        <p:spPr/>
        <p:txBody>
          <a:bodyPr rtlCol="0"/>
          <a:lstStyle/>
          <a:p>
            <a:fld id="{D1FD511A-A30D-4166-86A5-4846561A7F03}" type="slidenum">
              <a:rPr lang="tr-TR" smtClean="0"/>
              <a:pPr/>
              <a:t>‹#›</a:t>
            </a:fld>
            <a:endParaRPr lang="tr-TR"/>
          </a:p>
        </p:txBody>
      </p:sp>
      <p:sp>
        <p:nvSpPr>
          <p:cNvPr id="28" name="27 Altbilgi Yer Tutucusu"/>
          <p:cNvSpPr>
            <a:spLocks noGrp="1"/>
          </p:cNvSpPr>
          <p:nvPr>
            <p:ph type="ftr" sz="quarter" idx="12"/>
          </p:nvPr>
        </p:nvSpPr>
        <p:spPr/>
        <p:txBody>
          <a:bodyPr rtlCol="0"/>
          <a:lstStyle/>
          <a:p>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tr-TR" smtClean="0"/>
              <a:t>Asıl başlık stili için tıklatın</a:t>
            </a:r>
            <a:endParaRPr kumimoji="0" lang="en-US"/>
          </a:p>
        </p:txBody>
      </p:sp>
      <p:sp>
        <p:nvSpPr>
          <p:cNvPr id="3" name="2 Veri Yer Tutucusu"/>
          <p:cNvSpPr>
            <a:spLocks noGrp="1"/>
          </p:cNvSpPr>
          <p:nvPr>
            <p:ph type="dt" sz="half" idx="10"/>
          </p:nvPr>
        </p:nvSpPr>
        <p:spPr>
          <a:xfrm>
            <a:off x="6583680" y="612648"/>
            <a:ext cx="957264" cy="457200"/>
          </a:xfrm>
        </p:spPr>
        <p:txBody>
          <a:bodyPr/>
          <a:lstStyle/>
          <a:p>
            <a:fld id="{91E6961B-13E4-4454-85DC-4263B9607D46}" type="datetimeFigureOut">
              <a:rPr lang="tr-TR" smtClean="0"/>
              <a:pPr/>
              <a:t>16.12.2016</a:t>
            </a:fld>
            <a:endParaRPr lang="tr-TR"/>
          </a:p>
        </p:txBody>
      </p:sp>
      <p:sp>
        <p:nvSpPr>
          <p:cNvPr id="4" name="3 Altbilgi Yer Tutucusu"/>
          <p:cNvSpPr>
            <a:spLocks noGrp="1"/>
          </p:cNvSpPr>
          <p:nvPr>
            <p:ph type="ftr" sz="quarter" idx="11"/>
          </p:nvPr>
        </p:nvSpPr>
        <p:spPr>
          <a:xfrm>
            <a:off x="5257800" y="612648"/>
            <a:ext cx="1325880" cy="457200"/>
          </a:xfrm>
        </p:spPr>
        <p:txBody>
          <a:bodyPr/>
          <a:lstStyle/>
          <a:p>
            <a:endParaRPr lang="tr-TR"/>
          </a:p>
        </p:txBody>
      </p:sp>
      <p:sp>
        <p:nvSpPr>
          <p:cNvPr id="5" name="4 Slayt Numarası Yer Tutucusu"/>
          <p:cNvSpPr>
            <a:spLocks noGrp="1"/>
          </p:cNvSpPr>
          <p:nvPr>
            <p:ph type="sldNum" sz="quarter" idx="12"/>
          </p:nvPr>
        </p:nvSpPr>
        <p:spPr>
          <a:xfrm>
            <a:off x="8174736" y="2272"/>
            <a:ext cx="762000" cy="365760"/>
          </a:xfrm>
        </p:spPr>
        <p:txBody>
          <a:bodyPr/>
          <a:lstStyle/>
          <a:p>
            <a:fld id="{D1FD511A-A30D-4166-86A5-4846561A7F03}"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91E6961B-13E4-4454-85DC-4263B9607D46}" type="datetimeFigureOut">
              <a:rPr lang="tr-TR" smtClean="0"/>
              <a:pPr/>
              <a:t>16.12.2016</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D1FD511A-A30D-4166-86A5-4846561A7F03}"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5353496" y="1101970"/>
            <a:ext cx="3383280" cy="877824"/>
          </a:xfrm>
        </p:spPr>
        <p:txBody>
          <a:bodyPr anchor="b"/>
          <a:lstStyle>
            <a:lvl1pPr algn="l">
              <a:buNone/>
              <a:defRPr sz="1800" b="1"/>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91E6961B-13E4-4454-85DC-4263B9607D46}" type="datetimeFigureOut">
              <a:rPr lang="tr-TR" smtClean="0"/>
              <a:pPr/>
              <a:t>16.12.2016</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D1FD511A-A30D-4166-86A5-4846561A7F03}"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91E6961B-13E4-4454-85DC-4263B9607D46}" type="datetimeFigureOut">
              <a:rPr lang="tr-TR" smtClean="0"/>
              <a:pPr/>
              <a:t>16.12.2016</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D1FD511A-A30D-4166-86A5-4846561A7F03}"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27 Dikdörtgen"/>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Dikdörtgen"/>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29 Dikdörtgen"/>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30 Dikdörtgen"/>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Dikdörtgen"/>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32 Yuvarlatılmış Dikdörtgen"/>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33 Yuvarlatılmış Dikdörtgen"/>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34 Dikdörtgen"/>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35 Dikdörtgen"/>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36 Dikdörtgen"/>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37 Dikdörtgen"/>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38 Dikdörtgen"/>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39 Dikdörtgen"/>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Başlık Yer Tutucusu"/>
          <p:cNvSpPr>
            <a:spLocks noGrp="1"/>
          </p:cNvSpPr>
          <p:nvPr>
            <p:ph type="title"/>
          </p:nvPr>
        </p:nvSpPr>
        <p:spPr>
          <a:xfrm>
            <a:off x="457200" y="1143000"/>
            <a:ext cx="8229600" cy="1066800"/>
          </a:xfrm>
          <a:prstGeom prst="rect">
            <a:avLst/>
          </a:prstGeom>
        </p:spPr>
        <p:txBody>
          <a:bodyPr vert="horz" anchor="ctr">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91E6961B-13E4-4454-85DC-4263B9607D46}" type="datetimeFigureOut">
              <a:rPr lang="tr-TR" smtClean="0"/>
              <a:pPr/>
              <a:t>16.12.2016</a:t>
            </a:fld>
            <a:endParaRPr lang="tr-TR"/>
          </a:p>
        </p:txBody>
      </p:sp>
      <p:sp>
        <p:nvSpPr>
          <p:cNvPr id="3" name="2 Altbilgi Yer Tutucusu"/>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tr-TR"/>
          </a:p>
        </p:txBody>
      </p:sp>
      <p:sp>
        <p:nvSpPr>
          <p:cNvPr id="23" name="22 Slayt Numarası Yer Tutucusu"/>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D1FD511A-A30D-4166-86A5-4846561A7F03}"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normAutofit/>
          </a:bodyPr>
          <a:lstStyle/>
          <a:p>
            <a:r>
              <a:rPr lang="tr-TR" dirty="0" smtClean="0"/>
              <a:t>Cumhuriyet Üniversitesi</a:t>
            </a:r>
            <a:br>
              <a:rPr lang="tr-TR" dirty="0" smtClean="0"/>
            </a:br>
            <a:r>
              <a:rPr lang="tr-TR" dirty="0" smtClean="0"/>
              <a:t>İşletim Sistemleri Dersi</a:t>
            </a:r>
            <a:endParaRPr lang="tr-TR" dirty="0"/>
          </a:p>
        </p:txBody>
      </p:sp>
      <p:sp>
        <p:nvSpPr>
          <p:cNvPr id="3" name="2 Alt Başlık"/>
          <p:cNvSpPr>
            <a:spLocks noGrp="1"/>
          </p:cNvSpPr>
          <p:nvPr>
            <p:ph type="subTitle" idx="1"/>
          </p:nvPr>
        </p:nvSpPr>
        <p:spPr/>
        <p:txBody>
          <a:bodyPr>
            <a:normAutofit/>
          </a:bodyPr>
          <a:lstStyle/>
          <a:p>
            <a:r>
              <a:rPr lang="tr-TR" dirty="0" smtClean="0"/>
              <a:t>Firewall</a:t>
            </a:r>
          </a:p>
          <a:p>
            <a:r>
              <a:rPr lang="tr-TR" dirty="0" err="1" smtClean="0"/>
              <a:t>Iptables</a:t>
            </a:r>
            <a:endParaRPr lang="tr-TR" dirty="0" smtClean="0"/>
          </a:p>
          <a:p>
            <a:r>
              <a:rPr lang="tr-TR" dirty="0" smtClean="0"/>
              <a:t>NAT</a:t>
            </a:r>
            <a:endParaRPr lang="tr-T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Güvenlik Duvarı(Firewall)</a:t>
            </a:r>
            <a:endParaRPr lang="tr-TR" dirty="0"/>
          </a:p>
        </p:txBody>
      </p:sp>
      <p:sp>
        <p:nvSpPr>
          <p:cNvPr id="3" name="2 İçerik Yer Tutucusu"/>
          <p:cNvSpPr>
            <a:spLocks noGrp="1"/>
          </p:cNvSpPr>
          <p:nvPr>
            <p:ph idx="1"/>
          </p:nvPr>
        </p:nvSpPr>
        <p:spPr/>
        <p:txBody>
          <a:bodyPr>
            <a:normAutofit fontScale="92500" lnSpcReduction="10000"/>
          </a:bodyPr>
          <a:lstStyle/>
          <a:p>
            <a:pPr>
              <a:buNone/>
            </a:pPr>
            <a:r>
              <a:rPr lang="tr-TR" sz="2400" b="1" dirty="0" smtClean="0"/>
              <a:t>      </a:t>
            </a:r>
            <a:r>
              <a:rPr lang="tr-TR" sz="2200" b="1" dirty="0" smtClean="0"/>
              <a:t>Güvenlik duvarı</a:t>
            </a:r>
            <a:r>
              <a:rPr lang="tr-TR" sz="2200" dirty="0" smtClean="0"/>
              <a:t> yazılımı, bir kural kümesi temelinde ağa gelen giden paket trafiğini kontrol eden donanım tabanlı ağ güvenliği sistemidir. Birçok farklı filtreleme özelliği ile bilgisayar ve ağın gelen ve giden paketler olmak üzere internet trafiğini kontrol altında tutar. IP filtreleme, </a:t>
            </a:r>
            <a:r>
              <a:rPr lang="tr-TR" sz="2200" dirty="0" err="1" smtClean="0"/>
              <a:t>port</a:t>
            </a:r>
            <a:r>
              <a:rPr lang="tr-TR" sz="2200" dirty="0" smtClean="0"/>
              <a:t> filtreleme, Web filtreleme, içerik filtreleme bunlardan birkaçıdır.</a:t>
            </a:r>
          </a:p>
          <a:p>
            <a:pPr>
              <a:buNone/>
            </a:pPr>
            <a:r>
              <a:rPr lang="tr-TR" sz="2200" dirty="0" smtClean="0"/>
              <a:t>      Birçok kişisel bilgisayar işletim sistemleri, Internet'ten gelen tehditlerine karşı korumak için yazılım tabanlı güvenlik duvarları içerir. Ağlar arasında veri aktaran birçok yönlendirici firewall bileşenleri içerir ve birçok firewall temel yönlendirme işlevlerini gerçekleştirebilir.</a:t>
            </a:r>
          </a:p>
          <a:p>
            <a:pPr>
              <a:buNone/>
            </a:pPr>
            <a:r>
              <a:rPr lang="tr-TR" sz="2200" dirty="0" smtClean="0"/>
              <a:t>      İnternet küresel kullanım ve bağlantı açısından oldukça yeni bir teknoloji iken Firewall teknolojisi 1980'lerin sonunda ortaya çıkmıştır.</a:t>
            </a:r>
          </a:p>
          <a:p>
            <a:pPr>
              <a:buNone/>
            </a:pPr>
            <a:endParaRPr lang="tr-TR" sz="2400" dirty="0" smtClean="0"/>
          </a:p>
          <a:p>
            <a:endParaRPr lang="tr-T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860180"/>
          </a:xfrm>
        </p:spPr>
        <p:txBody>
          <a:bodyPr>
            <a:normAutofit/>
          </a:bodyPr>
          <a:lstStyle/>
          <a:p>
            <a:pPr>
              <a:buNone/>
            </a:pPr>
            <a:r>
              <a:rPr lang="tr-TR" sz="2000" dirty="0" smtClean="0"/>
              <a:t>      Linux çekirdeklerinde </a:t>
            </a:r>
            <a:r>
              <a:rPr lang="tr-TR" sz="2000" dirty="0" err="1" smtClean="0"/>
              <a:t>Iptables</a:t>
            </a:r>
            <a:r>
              <a:rPr lang="tr-TR" sz="2000" dirty="0" smtClean="0"/>
              <a:t> güvenlik duvarı görevini üstlenmiştir.  Bu güvenlik duvarını yapılandırmanız için yapmanız gereken sadece sisteminize ne tür bağlantılara izin vereceğinizi bir takım kurallar ile belirtmeniz olacaktır.</a:t>
            </a:r>
          </a:p>
          <a:p>
            <a:pPr>
              <a:buNone/>
            </a:pPr>
            <a:endParaRPr lang="tr-TR" sz="2000" dirty="0" smtClean="0"/>
          </a:p>
          <a:p>
            <a:pPr>
              <a:buNone/>
            </a:pPr>
            <a:r>
              <a:rPr lang="tr-TR" sz="2000" dirty="0" smtClean="0"/>
              <a:t>      Linux makinesi edinerek, bu sistemi güvenlik duvarı olarak yapılandırabilirsiniz. </a:t>
            </a:r>
            <a:r>
              <a:rPr lang="tr-TR" sz="2000" dirty="0" err="1" smtClean="0"/>
              <a:t>Iptables</a:t>
            </a:r>
            <a:r>
              <a:rPr lang="tr-TR" sz="2000" dirty="0" smtClean="0"/>
              <a:t> küçük ağlardan geniş ağlara kadar hizmet verebileceği gibi, ücretsiz olarak Linux çekirdeği içine gömülü gelir. </a:t>
            </a:r>
          </a:p>
          <a:p>
            <a:pPr>
              <a:buNone/>
            </a:pPr>
            <a:endParaRPr lang="tr-TR" sz="2000" dirty="0" smtClean="0"/>
          </a:p>
          <a:p>
            <a:pPr>
              <a:buNone/>
            </a:pPr>
            <a:r>
              <a:rPr lang="tr-TR" sz="2000" dirty="0" smtClean="0"/>
              <a:t>     Aslında </a:t>
            </a:r>
            <a:r>
              <a:rPr lang="tr-TR" sz="2000" dirty="0" err="1" smtClean="0"/>
              <a:t>Iptables’ın</a:t>
            </a:r>
            <a:r>
              <a:rPr lang="tr-TR" sz="2000" dirty="0" smtClean="0"/>
              <a:t> ana görevi paket filtreleme yaparak, hangi paketin iç ağımıza geçiş izni olup olmadığını kontrol etmektir. Basit olarak açıklamak gerekirse paket filtreleme kaynak adres ve hedef adrese bakarak, eğer izin verilmiş ise, paketlerin gönderilmesinden sorumludur. </a:t>
            </a:r>
            <a:endParaRPr lang="tr-T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857232"/>
            <a:ext cx="8229600" cy="5717304"/>
          </a:xfrm>
        </p:spPr>
        <p:txBody>
          <a:bodyPr>
            <a:normAutofit/>
          </a:bodyPr>
          <a:lstStyle/>
          <a:p>
            <a:pPr>
              <a:buNone/>
            </a:pPr>
            <a:r>
              <a:rPr lang="tr-TR" sz="2000" dirty="0" smtClean="0"/>
              <a:t>      Diğer bir görevi adres yönlendirmesidir(NAT-Network </a:t>
            </a:r>
            <a:r>
              <a:rPr lang="tr-TR" sz="2000" dirty="0" err="1" smtClean="0"/>
              <a:t>Address</a:t>
            </a:r>
            <a:r>
              <a:rPr lang="tr-TR" sz="2000" dirty="0" smtClean="0"/>
              <a:t> </a:t>
            </a:r>
            <a:r>
              <a:rPr lang="tr-TR" sz="2000" dirty="0" err="1" smtClean="0"/>
              <a:t>Translation</a:t>
            </a:r>
            <a:r>
              <a:rPr lang="tr-TR" sz="2000" dirty="0" smtClean="0"/>
              <a:t>). Adres yönlendirme işlemi ise gelen paketlerin,  NAT tablosunda belirtilen adreslere </a:t>
            </a:r>
            <a:r>
              <a:rPr lang="tr-TR" sz="2000" dirty="0" err="1" smtClean="0"/>
              <a:t>gönderimesi</a:t>
            </a:r>
            <a:r>
              <a:rPr lang="tr-TR" sz="2000" dirty="0" smtClean="0"/>
              <a:t> olarak açıklayabiliriz.  Gerçekleştirdiği işlemler sırası ile paketlerin belirtilen adreslere yönlendirilmesi, diğer ağlara iletilmesi ve kaynak adreslerin IP Maskeleme kullanılarak saklanmasıdır.</a:t>
            </a:r>
          </a:p>
          <a:p>
            <a:pPr>
              <a:buNone/>
            </a:pPr>
            <a:r>
              <a:rPr lang="tr-TR" sz="2000" dirty="0" smtClean="0"/>
              <a:t>       </a:t>
            </a:r>
            <a:r>
              <a:rPr lang="tr-TR" sz="2000" dirty="0" err="1" smtClean="0"/>
              <a:t>Iptables</a:t>
            </a:r>
            <a:r>
              <a:rPr lang="tr-TR" sz="2000" dirty="0" smtClean="0"/>
              <a:t> üzerinde paket filtreleme için </a:t>
            </a:r>
            <a:r>
              <a:rPr lang="tr-TR" sz="2000" dirty="0" err="1" smtClean="0"/>
              <a:t>filter</a:t>
            </a:r>
            <a:r>
              <a:rPr lang="tr-TR" sz="2000" dirty="0" smtClean="0"/>
              <a:t>, NAT ve MANGLE tabloları üzerindeki kurallar kullanılır. Paket filtreleme paketleri reddetme(</a:t>
            </a:r>
            <a:r>
              <a:rPr lang="tr-TR" sz="2000" dirty="0" err="1" smtClean="0"/>
              <a:t>drop</a:t>
            </a:r>
            <a:r>
              <a:rPr lang="tr-TR" sz="2000" dirty="0" smtClean="0"/>
              <a:t>) ve kabul etme(</a:t>
            </a:r>
            <a:r>
              <a:rPr lang="tr-TR" sz="2000" dirty="0" err="1" smtClean="0"/>
              <a:t>accept</a:t>
            </a:r>
            <a:r>
              <a:rPr lang="tr-TR" sz="2000" dirty="0" smtClean="0"/>
              <a:t>) üzere bir filtre tablosu üzerine kurulmuştur. NAT işlemleri, IP maskeleme gibi, IP maskeleme kurallarının tanımlı olduğu NAT tablosu üzerinde tutulur. MANGLE tablosu ise, Türkçe karşılığı olarak sıkıştırma ya da mengene tablosu da diyebiliriz, özel paket değişimleri için kullanılır. Paketler gönderilmeden, kabul edilmeden ya da iletilmeden önce bu değişiklikler yapılabilir.</a:t>
            </a:r>
            <a:endParaRPr lang="tr-T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857232"/>
            <a:ext cx="8229600" cy="5717304"/>
          </a:xfrm>
        </p:spPr>
        <p:txBody>
          <a:bodyPr>
            <a:normAutofit fontScale="85000" lnSpcReduction="20000"/>
          </a:bodyPr>
          <a:lstStyle/>
          <a:p>
            <a:pPr>
              <a:buNone/>
            </a:pPr>
            <a:r>
              <a:rPr lang="tr-TR" dirty="0" smtClean="0"/>
              <a:t>      Linux çekirdeği gelen ve giden paketleri yönetmek için </a:t>
            </a:r>
            <a:r>
              <a:rPr lang="tr-TR" dirty="0" err="1" smtClean="0"/>
              <a:t>chain</a:t>
            </a:r>
            <a:r>
              <a:rPr lang="tr-TR" dirty="0" smtClean="0"/>
              <a:t> adı verilen bir kontrol listesine bakar.</a:t>
            </a:r>
          </a:p>
          <a:p>
            <a:pPr>
              <a:buNone/>
            </a:pPr>
            <a:r>
              <a:rPr lang="tr-TR" dirty="0" smtClean="0"/>
              <a:t>      Hedef, </a:t>
            </a:r>
            <a:r>
              <a:rPr lang="tr-TR" dirty="0" err="1" smtClean="0"/>
              <a:t>iptables</a:t>
            </a:r>
            <a:r>
              <a:rPr lang="tr-TR" dirty="0" smtClean="0"/>
              <a:t> terimi ile </a:t>
            </a:r>
            <a:r>
              <a:rPr lang="tr-TR" dirty="0" err="1" smtClean="0"/>
              <a:t>target</a:t>
            </a:r>
            <a:r>
              <a:rPr lang="tr-TR" dirty="0" smtClean="0"/>
              <a:t>, diğer bir zincir(</a:t>
            </a:r>
            <a:r>
              <a:rPr lang="tr-TR" dirty="0" err="1" smtClean="0"/>
              <a:t>chain</a:t>
            </a:r>
            <a:r>
              <a:rPr lang="tr-TR" dirty="0" smtClean="0"/>
              <a:t>) yada kullanıcı tanımlı kurallar zinciridir. Sisteme giren her paket hedefine ulaşmadan önce birçok zincir kurallarından geçer.</a:t>
            </a:r>
          </a:p>
          <a:p>
            <a:pPr>
              <a:buNone/>
            </a:pPr>
            <a:endParaRPr lang="tr-TR" dirty="0" smtClean="0"/>
          </a:p>
          <a:p>
            <a:pPr>
              <a:buNone/>
            </a:pPr>
            <a:endParaRPr lang="tr-TR" dirty="0" smtClean="0"/>
          </a:p>
          <a:p>
            <a:pPr>
              <a:buNone/>
            </a:pPr>
            <a:r>
              <a:rPr lang="tr-TR" dirty="0" smtClean="0"/>
              <a:t>ACCEPT: Paketi güvenlik duvarından geçir.</a:t>
            </a:r>
          </a:p>
          <a:p>
            <a:pPr>
              <a:buNone/>
            </a:pPr>
            <a:r>
              <a:rPr lang="tr-TR" dirty="0" smtClean="0"/>
              <a:t>DROP: Paketin güvenlik duvarından geçişini</a:t>
            </a:r>
          </a:p>
          <a:p>
            <a:pPr>
              <a:buNone/>
            </a:pPr>
            <a:r>
              <a:rPr lang="tr-TR" dirty="0" smtClean="0"/>
              <a:t>reddet.</a:t>
            </a:r>
          </a:p>
          <a:p>
            <a:pPr>
              <a:buNone/>
            </a:pPr>
            <a:r>
              <a:rPr lang="tr-TR" dirty="0" smtClean="0"/>
              <a:t>REJECT: Paketin internet geçişini reddet ve</a:t>
            </a:r>
          </a:p>
          <a:p>
            <a:pPr>
              <a:buNone/>
            </a:pPr>
            <a:r>
              <a:rPr lang="tr-TR" dirty="0" smtClean="0"/>
              <a:t>kullanıcıya mesaj göster.</a:t>
            </a:r>
          </a:p>
          <a:p>
            <a:pPr>
              <a:buNone/>
            </a:pPr>
            <a:r>
              <a:rPr lang="tr-TR" dirty="0" smtClean="0"/>
              <a:t>QUEUE: Paketleri kullanıcı alanına gönder.</a:t>
            </a:r>
          </a:p>
          <a:p>
            <a:pPr>
              <a:buNone/>
            </a:pPr>
            <a:r>
              <a:rPr lang="tr-TR" dirty="0" smtClean="0"/>
              <a:t>RETURN: Zincirin en sonuna git geçerli</a:t>
            </a:r>
          </a:p>
          <a:p>
            <a:pPr>
              <a:buNone/>
            </a:pPr>
            <a:r>
              <a:rPr lang="tr-TR" dirty="0" smtClean="0"/>
              <a:t>hedefin çalışmasına son ver.</a:t>
            </a:r>
          </a:p>
          <a:p>
            <a:pPr>
              <a:buNone/>
            </a:pPr>
            <a:endParaRPr lang="tr-T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857232"/>
            <a:ext cx="8229600" cy="5717304"/>
          </a:xfrm>
        </p:spPr>
        <p:txBody>
          <a:bodyPr>
            <a:normAutofit fontScale="92500" lnSpcReduction="20000"/>
          </a:bodyPr>
          <a:lstStyle/>
          <a:p>
            <a:pPr>
              <a:buNone/>
            </a:pPr>
            <a:r>
              <a:rPr lang="tr-TR" sz="2400" dirty="0" smtClean="0"/>
              <a:t>     Güvenlik duvarı üç adet zincir kullanır. INPUT, OUTPUT ve FORWARD. Paket ağ arabirimimize ulaştığında INPUT zinciri bu paket’in nasıl işlem göreceğine karar verir. Daha sonra Sistem Çekirdeği(</a:t>
            </a:r>
            <a:r>
              <a:rPr lang="tr-TR" sz="2400" dirty="0" err="1" smtClean="0"/>
              <a:t>Kernel</a:t>
            </a:r>
            <a:r>
              <a:rPr lang="tr-TR" sz="2400" dirty="0" smtClean="0"/>
              <a:t>) kendi yönlendirme bilgisini(</a:t>
            </a:r>
            <a:r>
              <a:rPr lang="tr-TR" sz="2400" dirty="0" err="1" smtClean="0"/>
              <a:t>Routing</a:t>
            </a:r>
            <a:r>
              <a:rPr lang="tr-TR" sz="2400" dirty="0" smtClean="0"/>
              <a:t> </a:t>
            </a:r>
            <a:r>
              <a:rPr lang="tr-TR" sz="2400" dirty="0" err="1" smtClean="0"/>
              <a:t>İnformation</a:t>
            </a:r>
            <a:r>
              <a:rPr lang="tr-TR" sz="2400" dirty="0" smtClean="0"/>
              <a:t>) kullanarak paketin nereye gönderileceğine karar verir. Eğer başka bir sunucu ya da istemciye gönderilecek ise o zaman FORWARD zinciri kontrol edilir. Paketin gönderilmesinden önce ayrıca OUTPUT zinciri de kontrol edilir. Sonuç olarak, iki adet NAT tablo zinciri, POSTROUTING ve PREROUTING zincirleri, IP maskeleme ve paket adres değişimleri için yaratılır. </a:t>
            </a:r>
          </a:p>
          <a:p>
            <a:pPr>
              <a:buNone/>
            </a:pPr>
            <a:r>
              <a:rPr lang="tr-TR" sz="2400" dirty="0" smtClean="0"/>
              <a:t>INPUT: Gelen paket kuralları</a:t>
            </a:r>
          </a:p>
          <a:p>
            <a:pPr>
              <a:buNone/>
            </a:pPr>
            <a:r>
              <a:rPr lang="tr-TR" sz="2400" dirty="0" smtClean="0"/>
              <a:t>OUTPUT: Giden paket kuralları</a:t>
            </a:r>
          </a:p>
          <a:p>
            <a:pPr>
              <a:buNone/>
            </a:pPr>
            <a:r>
              <a:rPr lang="tr-TR" sz="2400" dirty="0" smtClean="0"/>
              <a:t>FORWARD: İletilen paket kuralları</a:t>
            </a:r>
          </a:p>
          <a:p>
            <a:pPr>
              <a:buNone/>
            </a:pPr>
            <a:r>
              <a:rPr lang="tr-TR" sz="2400" dirty="0" smtClean="0"/>
              <a:t>POSTROUTING: Gelen paketlerin yönlendirilmesi ve değiştirilmesi</a:t>
            </a:r>
          </a:p>
          <a:p>
            <a:pPr>
              <a:buNone/>
            </a:pPr>
            <a:r>
              <a:rPr lang="tr-TR" sz="2400" dirty="0" smtClean="0"/>
              <a:t>PREROUTING: Giden paketlerin yönlendirilmesi ve değiştirilmesi</a:t>
            </a:r>
          </a:p>
          <a:p>
            <a:pPr>
              <a:buNone/>
            </a:pPr>
            <a:endParaRPr lang="tr-T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r>
              <a:rPr lang="tr-TR" dirty="0" err="1" smtClean="0"/>
              <a:t>Rümeysa</a:t>
            </a:r>
            <a:r>
              <a:rPr lang="tr-TR" dirty="0" smtClean="0"/>
              <a:t> IŞIK</a:t>
            </a:r>
          </a:p>
          <a:p>
            <a:r>
              <a:rPr lang="tr-TR" dirty="0" smtClean="0"/>
              <a:t>Esra AKAR</a:t>
            </a:r>
            <a:endParaRPr lang="tr-T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Şehir Hayatı">
  <a:themeElements>
    <a:clrScheme name="Şehir Hayatı">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Kalabalık">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Şehir Hayatı">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43</TotalTime>
  <Words>363</Words>
  <Application>Microsoft Office PowerPoint</Application>
  <PresentationFormat>Ekran Gösterisi (4:3)</PresentationFormat>
  <Paragraphs>35</Paragraphs>
  <Slides>7</Slides>
  <Notes>0</Notes>
  <HiddenSlides>0</HiddenSlides>
  <MMClips>0</MMClips>
  <ScaleCrop>false</ScaleCrop>
  <HeadingPairs>
    <vt:vector size="4" baseType="variant">
      <vt:variant>
        <vt:lpstr>Tema</vt:lpstr>
      </vt:variant>
      <vt:variant>
        <vt:i4>1</vt:i4>
      </vt:variant>
      <vt:variant>
        <vt:lpstr>Slayt Başlıkları</vt:lpstr>
      </vt:variant>
      <vt:variant>
        <vt:i4>7</vt:i4>
      </vt:variant>
    </vt:vector>
  </HeadingPairs>
  <TitlesOfParts>
    <vt:vector size="8" baseType="lpstr">
      <vt:lpstr>Şehir Hayatı</vt:lpstr>
      <vt:lpstr>Cumhuriyet Üniversitesi İşletim Sistemleri Dersi</vt:lpstr>
      <vt:lpstr>Güvenlik Duvarı(Firewall)</vt:lpstr>
      <vt:lpstr>Slayt 3</vt:lpstr>
      <vt:lpstr>Slayt 4</vt:lpstr>
      <vt:lpstr>Slayt 5</vt:lpstr>
      <vt:lpstr>Slayt 6</vt:lpstr>
      <vt:lpstr>Slayt 7</vt:lpstr>
    </vt:vector>
  </TitlesOfParts>
  <Company>Conax</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Cumhuriyet Üniversitesi İşletim Sistemleri Dersi</dc:title>
  <dc:creator>azra</dc:creator>
  <cp:lastModifiedBy>azra</cp:lastModifiedBy>
  <cp:revision>6</cp:revision>
  <dcterms:created xsi:type="dcterms:W3CDTF">2016-11-02T16:44:32Z</dcterms:created>
  <dcterms:modified xsi:type="dcterms:W3CDTF">2016-12-16T16:36:02Z</dcterms:modified>
</cp:coreProperties>
</file>