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4" r:id="rId18"/>
    <p:sldId id="274" r:id="rId19"/>
    <p:sldId id="275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9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21.12.2016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tr-TR" b="1" dirty="0" smtClean="0"/>
              <a:t>HADOOP VE MAPREDUCE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6481" y="2204864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tr-TR" sz="9600" dirty="0" smtClean="0">
                <a:solidFill>
                  <a:schemeClr val="accent2">
                    <a:lumMod val="50000"/>
                  </a:schemeClr>
                </a:solidFill>
              </a:rPr>
              <a:t>HADOOP</a:t>
            </a:r>
            <a:br>
              <a:rPr lang="tr-TR" sz="9600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tr-TR" sz="9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Asus\Desktop\ind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854450"/>
            <a:ext cx="4030637" cy="23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>
                <a:latin typeface="Comic Sans MS" pitchFamily="66" charset="0"/>
              </a:rPr>
              <a:t>Normal dosya sistemleri üzerinde çalışır.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Ext3, ext4 ,</a:t>
            </a:r>
            <a:r>
              <a:rPr lang="tr-TR" dirty="0" err="1" smtClean="0">
                <a:latin typeface="Comic Sans MS" pitchFamily="66" charset="0"/>
              </a:rPr>
              <a:t>xfs</a:t>
            </a:r>
            <a:r>
              <a:rPr lang="tr-TR" dirty="0" smtClean="0">
                <a:latin typeface="Comic Sans MS" pitchFamily="66" charset="0"/>
              </a:rPr>
              <a:t>, </a:t>
            </a:r>
            <a:r>
              <a:rPr lang="tr-TR" dirty="0" err="1" smtClean="0">
                <a:latin typeface="Comic Sans MS" pitchFamily="66" charset="0"/>
              </a:rPr>
              <a:t>ntfs</a:t>
            </a:r>
            <a:endParaRPr lang="tr-TR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dirty="0" smtClean="0">
                <a:latin typeface="Comic Sans MS" pitchFamily="66" charset="0"/>
              </a:rPr>
              <a:t>Büyük dosyalarla çalışmak için uygundur.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Küçük dosyalar sistemin kaynaklarını tüketir.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Büyük ve az sayıda dosya olmalıdır.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100 MB ve daha büyük dosyalar uygundur.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>
                <a:latin typeface="Comic Sans MS" pitchFamily="66" charset="0"/>
              </a:rPr>
              <a:t>Dosyalara bir sefer yazılabilir.</a:t>
            </a:r>
          </a:p>
          <a:p>
            <a:pPr marL="0" indent="0"/>
            <a:r>
              <a:rPr lang="tr-TR" dirty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   Dosya kapatıldıktan sonra tekrar yazılamaz.</a:t>
            </a:r>
            <a:endParaRPr lang="tr-TR" dirty="0"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tr-TR" dirty="0" smtClean="0">
                <a:latin typeface="Comic Sans MS" pitchFamily="66" charset="0"/>
              </a:rPr>
              <a:t>Rastlantısal erişim yoktur</a:t>
            </a:r>
          </a:p>
          <a:p>
            <a:pPr marL="0" indent="0"/>
            <a:r>
              <a:rPr lang="tr-TR" dirty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  Büyük duraksız veri erişimi</a:t>
            </a:r>
          </a:p>
          <a:p>
            <a:pPr marL="0" indent="0"/>
            <a:endParaRPr lang="tr-TR" dirty="0" smtClean="0">
              <a:latin typeface="Comic Sans MS" pitchFamily="66" charset="0"/>
            </a:endParaRPr>
          </a:p>
          <a:p>
            <a:pPr marL="0" indent="0"/>
            <a:endParaRPr lang="tr-T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66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HDFS SÜREÇLER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tr-TR" sz="1800" dirty="0" smtClean="0">
                <a:latin typeface="Comic Sans MS" pitchFamily="66" charset="0"/>
              </a:rPr>
              <a:t>NAMENODE ve DATANODE süreçlerinden (</a:t>
            </a:r>
            <a:r>
              <a:rPr lang="tr-TR" sz="1800" dirty="0" err="1" smtClean="0">
                <a:latin typeface="Comic Sans MS" pitchFamily="66" charset="0"/>
              </a:rPr>
              <a:t>process</a:t>
            </a:r>
            <a:r>
              <a:rPr lang="tr-TR" sz="1800" dirty="0" smtClean="0">
                <a:latin typeface="Comic Sans MS" pitchFamily="66" charset="0"/>
              </a:rPr>
              <a:t>) oluşmaktadır.</a:t>
            </a:r>
            <a:br>
              <a:rPr lang="tr-TR" sz="1800" dirty="0" smtClean="0">
                <a:latin typeface="Comic Sans MS" pitchFamily="66" charset="0"/>
              </a:rPr>
            </a:br>
            <a:endParaRPr lang="tr-TR" sz="18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sz="1800" dirty="0" smtClean="0">
                <a:solidFill>
                  <a:schemeClr val="accent2"/>
                </a:solidFill>
                <a:latin typeface="Comic Sans MS" pitchFamily="66" charset="0"/>
              </a:rPr>
              <a:t>NAMENODE :</a:t>
            </a:r>
          </a:p>
          <a:p>
            <a:pPr marL="0" indent="0"/>
            <a:r>
              <a:rPr lang="tr-TR" sz="1800" dirty="0" smtClean="0">
                <a:latin typeface="Comic Sans MS" pitchFamily="66" charset="0"/>
              </a:rPr>
              <a:t>Ana  </a:t>
            </a:r>
            <a:r>
              <a:rPr lang="tr-TR" sz="1800" dirty="0">
                <a:latin typeface="Comic Sans MS" pitchFamily="66" charset="0"/>
              </a:rPr>
              <a:t>süreç olarak blokların sunucular üzerindeki </a:t>
            </a:r>
            <a:r>
              <a:rPr lang="tr-TR" sz="1800" dirty="0" smtClean="0">
                <a:latin typeface="Comic Sans MS" pitchFamily="66" charset="0"/>
              </a:rPr>
              <a:t>  </a:t>
            </a:r>
            <a:r>
              <a:rPr lang="tr-TR" sz="1800" dirty="0" err="1" smtClean="0">
                <a:latin typeface="Comic Sans MS" pitchFamily="66" charset="0"/>
              </a:rPr>
              <a:t>dağılımınından</a:t>
            </a:r>
            <a:r>
              <a:rPr lang="tr-TR" sz="1800" dirty="0">
                <a:latin typeface="Comic Sans MS" pitchFamily="66" charset="0"/>
              </a:rPr>
              <a:t>, yaratılmasından, silinmesinden, bir blokta sorun meydana geldiğinde yeniden oluşturulmasından ve her türlü dosya erişiminden sorumludur. </a:t>
            </a:r>
            <a:endParaRPr lang="tr-TR" sz="1800" dirty="0" smtClean="0">
              <a:latin typeface="Comic Sans MS" pitchFamily="66" charset="0"/>
            </a:endParaRPr>
          </a:p>
          <a:p>
            <a:pPr marL="0" indent="0"/>
            <a:r>
              <a:rPr lang="tr-TR" sz="1800" dirty="0">
                <a:latin typeface="Comic Sans MS" pitchFamily="66" charset="0"/>
              </a:rPr>
              <a:t>Kısacası HDFS üzerindeki tüm dosyalar hakkındaki bilgiler </a:t>
            </a:r>
            <a:r>
              <a:rPr lang="tr-TR" sz="1800" dirty="0" err="1" smtClean="0">
                <a:latin typeface="Comic Sans MS" pitchFamily="66" charset="0"/>
              </a:rPr>
              <a:t>NameNode</a:t>
            </a:r>
            <a:r>
              <a:rPr lang="tr-TR" sz="1800" dirty="0" smtClean="0">
                <a:latin typeface="Comic Sans MS" pitchFamily="66" charset="0"/>
              </a:rPr>
              <a:t> </a:t>
            </a:r>
            <a:r>
              <a:rPr lang="tr-TR" sz="1800" dirty="0">
                <a:latin typeface="Comic Sans MS" pitchFamily="66" charset="0"/>
              </a:rPr>
              <a:t>tarafından saklanır ve yönetilir. Her kümede yalnızca bir adet </a:t>
            </a:r>
            <a:r>
              <a:rPr lang="tr-TR" sz="1800" dirty="0" err="1">
                <a:latin typeface="Comic Sans MS" pitchFamily="66" charset="0"/>
              </a:rPr>
              <a:t>NameNode</a:t>
            </a:r>
            <a:r>
              <a:rPr lang="tr-TR" sz="1800" dirty="0">
                <a:latin typeface="Comic Sans MS" pitchFamily="66" charset="0"/>
              </a:rPr>
              <a:t> olabilir</a:t>
            </a:r>
            <a:r>
              <a:rPr lang="tr-TR" sz="1800" dirty="0" smtClean="0">
                <a:latin typeface="Comic Sans MS" pitchFamily="66" charset="0"/>
              </a:rPr>
              <a:t>.</a:t>
            </a:r>
            <a:br>
              <a:rPr lang="tr-TR" sz="1800" dirty="0" smtClean="0">
                <a:latin typeface="Comic Sans MS" pitchFamily="66" charset="0"/>
              </a:rPr>
            </a:br>
            <a:r>
              <a:rPr lang="tr-TR" sz="18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tr-TR" sz="18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tr-TR" sz="1800" dirty="0" err="1" smtClean="0">
                <a:latin typeface="Comic Sans MS" pitchFamily="66" charset="0"/>
              </a:rPr>
              <a:t>NameNode</a:t>
            </a:r>
            <a:r>
              <a:rPr lang="tr-TR" sz="1800" dirty="0" smtClean="0">
                <a:latin typeface="Comic Sans MS" pitchFamily="66" charset="0"/>
              </a:rPr>
              <a:t> üzerinde dosya </a:t>
            </a:r>
            <a:r>
              <a:rPr lang="tr-TR" sz="1800" smtClean="0">
                <a:latin typeface="Comic Sans MS" pitchFamily="66" charset="0"/>
              </a:rPr>
              <a:t>sistemi üzerindeki </a:t>
            </a:r>
            <a:r>
              <a:rPr lang="tr-TR" sz="1800" dirty="0" smtClean="0">
                <a:latin typeface="Comic Sans MS" pitchFamily="66" charset="0"/>
              </a:rPr>
              <a:t>veriler değil verilerin bulunduğu yer ile ilgili bilgiler tutulur.</a:t>
            </a:r>
          </a:p>
        </p:txBody>
      </p:sp>
    </p:spTree>
    <p:extLst>
      <p:ext uri="{BB962C8B-B14F-4D97-AF65-F5344CB8AC3E}">
        <p14:creationId xmlns:p14="http://schemas.microsoft.com/office/powerpoint/2010/main" val="14616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365760"/>
            <a:ext cx="7444308" cy="548640"/>
          </a:xfrm>
          <a:solidFill>
            <a:schemeClr val="bg1"/>
          </a:solidFill>
        </p:spPr>
        <p:txBody>
          <a:bodyPr/>
          <a:lstStyle/>
          <a:p>
            <a:r>
              <a:rPr lang="tr-TR" b="1" dirty="0" err="1" smtClean="0">
                <a:solidFill>
                  <a:schemeClr val="accent2"/>
                </a:solidFill>
                <a:latin typeface="Comic Sans MS" pitchFamily="66" charset="0"/>
              </a:rPr>
              <a:t>Datanode</a:t>
            </a:r>
            <a:endParaRPr lang="tr-TR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  </a:t>
            </a:r>
            <a:r>
              <a:rPr lang="tr-TR" sz="2000" dirty="0" err="1" smtClean="0">
                <a:latin typeface="Comic Sans MS" pitchFamily="66" charset="0"/>
              </a:rPr>
              <a:t>DataNode</a:t>
            </a:r>
            <a:r>
              <a:rPr lang="tr-TR" sz="2000" dirty="0">
                <a:latin typeface="Comic Sans MS" pitchFamily="66" charset="0"/>
              </a:rPr>
              <a:t> ise işlevi blokları saklamak olan işçi (</a:t>
            </a:r>
            <a:r>
              <a:rPr lang="tr-TR" sz="2000" dirty="0" err="1">
                <a:latin typeface="Comic Sans MS" pitchFamily="66" charset="0"/>
              </a:rPr>
              <a:t>slave</a:t>
            </a:r>
            <a:r>
              <a:rPr lang="tr-TR" sz="2000" dirty="0">
                <a:latin typeface="Comic Sans MS" pitchFamily="66" charset="0"/>
              </a:rPr>
              <a:t>) süreçtir</a:t>
            </a:r>
            <a:r>
              <a:rPr lang="tr-TR" sz="2000" dirty="0" smtClean="0">
                <a:latin typeface="Comic Sans MS" pitchFamily="66" charset="0"/>
              </a:rPr>
              <a:t>.</a:t>
            </a:r>
          </a:p>
          <a:p>
            <a:r>
              <a:rPr lang="tr-TR" sz="2000" dirty="0" smtClean="0">
                <a:latin typeface="Comic Sans MS" pitchFamily="66" charset="0"/>
              </a:rPr>
              <a:t>    </a:t>
            </a:r>
            <a:r>
              <a:rPr lang="tr-TR" sz="2000" dirty="0">
                <a:latin typeface="Comic Sans MS" pitchFamily="66" charset="0"/>
              </a:rPr>
              <a:t>Her </a:t>
            </a:r>
            <a:r>
              <a:rPr lang="tr-TR" sz="2000" dirty="0" err="1">
                <a:latin typeface="Comic Sans MS" pitchFamily="66" charset="0"/>
              </a:rPr>
              <a:t>DataNode</a:t>
            </a:r>
            <a:r>
              <a:rPr lang="tr-TR" sz="2000" dirty="0">
                <a:latin typeface="Comic Sans MS" pitchFamily="66" charset="0"/>
              </a:rPr>
              <a:t> kendi yerel diskindeki veriden sorumludur. </a:t>
            </a:r>
            <a:endParaRPr lang="tr-TR" sz="2000" dirty="0" smtClean="0">
              <a:latin typeface="Comic Sans MS" pitchFamily="66" charset="0"/>
            </a:endParaRPr>
          </a:p>
          <a:p>
            <a:r>
              <a:rPr lang="tr-TR" sz="2000" dirty="0" smtClean="0">
                <a:latin typeface="Comic Sans MS" pitchFamily="66" charset="0"/>
              </a:rPr>
              <a:t>     Ayrıca </a:t>
            </a:r>
            <a:r>
              <a:rPr lang="tr-TR" sz="2000" dirty="0">
                <a:latin typeface="Comic Sans MS" pitchFamily="66" charset="0"/>
              </a:rPr>
              <a:t>diğer </a:t>
            </a:r>
            <a:r>
              <a:rPr lang="tr-TR" sz="2000" dirty="0" err="1">
                <a:latin typeface="Comic Sans MS" pitchFamily="66" charset="0"/>
              </a:rPr>
              <a:t>DataNode’lardaki</a:t>
            </a:r>
            <a:r>
              <a:rPr lang="tr-TR" sz="2000" dirty="0">
                <a:latin typeface="Comic Sans MS" pitchFamily="66" charset="0"/>
              </a:rPr>
              <a:t> verilerin yedeklerini de barındırır. </a:t>
            </a:r>
            <a:endParaRPr lang="tr-TR" sz="2000" dirty="0" smtClean="0">
              <a:latin typeface="Comic Sans MS" pitchFamily="66" charset="0"/>
            </a:endParaRPr>
          </a:p>
          <a:p>
            <a:r>
              <a:rPr lang="tr-TR" sz="2000" dirty="0" smtClean="0">
                <a:latin typeface="Comic Sans MS" pitchFamily="66" charset="0"/>
              </a:rPr>
              <a:t>     </a:t>
            </a:r>
            <a:r>
              <a:rPr lang="tr-TR" sz="2000" dirty="0" err="1" smtClean="0">
                <a:latin typeface="Comic Sans MS" pitchFamily="66" charset="0"/>
              </a:rPr>
              <a:t>DataNode’lar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>
                <a:latin typeface="Comic Sans MS" pitchFamily="66" charset="0"/>
              </a:rPr>
              <a:t>küme içerisinde birden fazla olabilir</a:t>
            </a:r>
            <a:r>
              <a:rPr lang="tr-TR" sz="2000" dirty="0" smtClean="0">
                <a:latin typeface="Comic Sans MS" pitchFamily="66" charset="0"/>
              </a:rPr>
              <a:t>.</a:t>
            </a:r>
          </a:p>
          <a:p>
            <a:r>
              <a:rPr lang="tr-TR" sz="2000" dirty="0" smtClean="0">
                <a:latin typeface="Comic Sans MS" pitchFamily="66" charset="0"/>
              </a:rPr>
              <a:t>     </a:t>
            </a:r>
            <a:r>
              <a:rPr lang="tr-TR" sz="2000" dirty="0" err="1" smtClean="0">
                <a:latin typeface="Comic Sans MS" pitchFamily="66" charset="0"/>
              </a:rPr>
              <a:t>DataNodelar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clientlardan</a:t>
            </a:r>
            <a:r>
              <a:rPr lang="tr-TR" sz="2000" dirty="0" smtClean="0">
                <a:latin typeface="Comic Sans MS" pitchFamily="66" charset="0"/>
              </a:rPr>
              <a:t>  gelen okuma  ve yazma isteklerini gerçekleştirmekten  sorumlu olmakla birlikte </a:t>
            </a:r>
            <a:r>
              <a:rPr lang="tr-TR" sz="2000" dirty="0" err="1" smtClean="0">
                <a:latin typeface="Comic Sans MS" pitchFamily="66" charset="0"/>
              </a:rPr>
              <a:t>namenode</a:t>
            </a:r>
            <a:r>
              <a:rPr lang="tr-TR" sz="2000" dirty="0" smtClean="0">
                <a:latin typeface="Comic Sans MS" pitchFamily="66" charset="0"/>
              </a:rPr>
              <a:t> dan gelen komutlara </a:t>
            </a:r>
            <a:r>
              <a:rPr lang="tr-TR" sz="2000" dirty="0">
                <a:latin typeface="Comic Sans MS" pitchFamily="66" charset="0"/>
              </a:rPr>
              <a:t> </a:t>
            </a:r>
            <a:r>
              <a:rPr lang="tr-TR" sz="2000" dirty="0" smtClean="0">
                <a:latin typeface="Comic Sans MS" pitchFamily="66" charset="0"/>
              </a:rPr>
              <a:t>göre veri bloklarının yaratılmasından, </a:t>
            </a:r>
            <a:r>
              <a:rPr lang="tr-TR" sz="2000" dirty="0" err="1" smtClean="0">
                <a:latin typeface="Comic Sans MS" pitchFamily="66" charset="0"/>
              </a:rPr>
              <a:t>silinmesi,replike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edilmesindende</a:t>
            </a:r>
            <a:r>
              <a:rPr lang="tr-TR" sz="2000" dirty="0" smtClean="0">
                <a:latin typeface="Comic Sans MS" pitchFamily="66" charset="0"/>
              </a:rPr>
              <a:t> sorumludur. </a:t>
            </a:r>
            <a:endParaRPr lang="tr-TR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2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HADOOP FRAMEWORK ARAÇLARI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" y="-26004"/>
            <a:ext cx="9220149" cy="688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6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Hadoop</a:t>
            </a:r>
            <a:r>
              <a:rPr lang="tr-TR" dirty="0" smtClean="0"/>
              <a:t> nerelerde </a:t>
            </a:r>
            <a:r>
              <a:rPr lang="tr-TR" dirty="0" err="1" smtClean="0"/>
              <a:t>kullanilir</a:t>
            </a:r>
            <a:r>
              <a:rPr lang="tr-TR" dirty="0" smtClean="0"/>
              <a:t>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HADOOP BÜYÜK VERİSİ OLAN  ÇOGU YERDE VARDIR .</a:t>
            </a:r>
            <a:br>
              <a:rPr lang="tr-TR" dirty="0" smtClean="0"/>
            </a:b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YAHOO</a:t>
            </a:r>
            <a:b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FACEBOOK</a:t>
            </a:r>
            <a:b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AMAZON </a:t>
            </a:r>
            <a:b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NETFİX</a:t>
            </a:r>
            <a:b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DİĞERLERİ..</a:t>
            </a:r>
            <a:br>
              <a:rPr lang="tr-T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endParaRPr lang="tr-TR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                                                                   </a:t>
            </a:r>
            <a:r>
              <a:rPr lang="tr-TR" sz="3600" dirty="0" smtClean="0"/>
              <a:t>EDA AYCAN POLAT</a:t>
            </a:r>
            <a:br>
              <a:rPr lang="tr-TR" sz="3600" dirty="0" smtClean="0"/>
            </a:br>
            <a:r>
              <a:rPr lang="tr-TR" sz="3600" dirty="0" smtClean="0"/>
              <a:t>ŞEYDA NUR CANPOLAT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77188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      </a:t>
            </a:r>
            <a:r>
              <a:rPr lang="tr-TR" sz="2000" dirty="0" smtClean="0">
                <a:latin typeface="Comic Sans MS" pitchFamily="66" charset="0"/>
              </a:rPr>
              <a:t/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1.HADOOP NEDİR ?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/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2. NEDEN HADOOP .?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 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3.HADOOP HEDEFLERİ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/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4.HADOOP BİLEŞENLERİ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/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5.HDFS SÜREÇLERİ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/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6.HADOOP NEREDE KULLANILIR ?</a:t>
            </a:r>
            <a:br>
              <a:rPr lang="tr-TR" sz="2000" dirty="0" smtClean="0">
                <a:latin typeface="Comic Sans MS" pitchFamily="66" charset="0"/>
              </a:rPr>
            </a:br>
            <a:endParaRPr lang="tr-TR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2"/>
                </a:solidFill>
              </a:rPr>
              <a:t>HADOOP NEDİR ?</a:t>
            </a: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29600" cy="4525962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latin typeface="Comic Sans MS" pitchFamily="66" charset="0"/>
              </a:rPr>
              <a:t>   </a:t>
            </a:r>
            <a:br>
              <a:rPr lang="tr-TR" sz="2400" b="1" dirty="0" smtClean="0">
                <a:latin typeface="Comic Sans MS" pitchFamily="66" charset="0"/>
              </a:rPr>
            </a:br>
            <a:r>
              <a:rPr lang="tr-TR" sz="2400" b="1" dirty="0" err="1" smtClean="0">
                <a:latin typeface="Comic Sans MS" pitchFamily="66" charset="0"/>
              </a:rPr>
              <a:t>Hadoop</a:t>
            </a:r>
            <a:r>
              <a:rPr lang="tr-TR" sz="2400" dirty="0">
                <a:latin typeface="Comic Sans MS" pitchFamily="66" charset="0"/>
              </a:rPr>
              <a:t>, sıradan sunuculardan </a:t>
            </a:r>
            <a:r>
              <a:rPr lang="tr-TR" sz="2400" dirty="0" smtClean="0">
                <a:latin typeface="Comic Sans MS" pitchFamily="66" charset="0"/>
              </a:rPr>
              <a:t>oluşan </a:t>
            </a:r>
            <a:r>
              <a:rPr lang="tr-TR" sz="2400" dirty="0">
                <a:latin typeface="Comic Sans MS" pitchFamily="66" charset="0"/>
              </a:rPr>
              <a:t>küme  üzerinde  büyük verileri işlemek amaçlı uygulamaları çalıştıran ve </a:t>
            </a:r>
            <a:r>
              <a:rPr lang="tr-TR" sz="2400" b="1" dirty="0" err="1">
                <a:latin typeface="Comic Sans MS" pitchFamily="66" charset="0"/>
              </a:rPr>
              <a:t>Hadoop</a:t>
            </a:r>
            <a:r>
              <a:rPr lang="tr-TR" sz="2400" b="1" dirty="0">
                <a:latin typeface="Comic Sans MS" pitchFamily="66" charset="0"/>
              </a:rPr>
              <a:t> Distributed File </a:t>
            </a:r>
            <a:r>
              <a:rPr lang="tr-TR" sz="2400" b="1" dirty="0" err="1">
                <a:latin typeface="Comic Sans MS" pitchFamily="66" charset="0"/>
              </a:rPr>
              <a:t>System</a:t>
            </a:r>
            <a:r>
              <a:rPr lang="tr-TR" sz="2400" dirty="0">
                <a:latin typeface="Comic Sans MS" pitchFamily="66" charset="0"/>
              </a:rPr>
              <a:t> (HDFS) olarak adlandırılan bir dağıtık dosya sistemi ile </a:t>
            </a:r>
            <a:r>
              <a:rPr lang="tr-TR" sz="2400" dirty="0" err="1">
                <a:latin typeface="Comic Sans MS" pitchFamily="66" charset="0"/>
              </a:rPr>
              <a:t>Hadoop</a:t>
            </a:r>
            <a:r>
              <a:rPr lang="tr-TR" sz="2400" dirty="0">
                <a:latin typeface="Comic Sans MS" pitchFamily="66" charset="0"/>
              </a:rPr>
              <a:t> </a:t>
            </a:r>
            <a:r>
              <a:rPr lang="tr-TR" sz="2400" dirty="0" err="1" smtClean="0">
                <a:latin typeface="Comic Sans MS" pitchFamily="66" charset="0"/>
              </a:rPr>
              <a:t>MapReduce</a:t>
            </a:r>
            <a:r>
              <a:rPr lang="tr-TR" sz="2400" dirty="0">
                <a:latin typeface="Comic Sans MS" pitchFamily="66" charset="0"/>
              </a:rPr>
              <a:t> özelliklerini bir araya getiren, </a:t>
            </a:r>
            <a:r>
              <a:rPr lang="tr-TR" sz="2400" b="1" dirty="0">
                <a:latin typeface="Comic Sans MS" pitchFamily="66" charset="0"/>
              </a:rPr>
              <a:t>Java </a:t>
            </a:r>
            <a:r>
              <a:rPr lang="tr-TR" sz="2400" dirty="0">
                <a:latin typeface="Comic Sans MS" pitchFamily="66" charset="0"/>
              </a:rPr>
              <a:t>ile geliştirilmiş açık kaynaklı bir kütüphanedir. </a:t>
            </a:r>
          </a:p>
        </p:txBody>
      </p:sp>
    </p:spTree>
    <p:extLst>
      <p:ext uri="{BB962C8B-B14F-4D97-AF65-F5344CB8AC3E}">
        <p14:creationId xmlns:p14="http://schemas.microsoft.com/office/powerpoint/2010/main" val="37881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>
                <a:latin typeface="Comic Sans MS" pitchFamily="66" charset="0"/>
              </a:rPr>
              <a:t>Açık kaynak kodlu dağıtık ölçeklenebilir ,hata dayanıklı </a:t>
            </a:r>
            <a:r>
              <a:rPr lang="tr-TR" sz="2000" dirty="0" err="1" smtClean="0">
                <a:latin typeface="Comic Sans MS" pitchFamily="66" charset="0"/>
              </a:rPr>
              <a:t>Apache</a:t>
            </a:r>
            <a:r>
              <a:rPr lang="tr-TR" sz="2000" dirty="0" smtClean="0">
                <a:latin typeface="Comic Sans MS" pitchFamily="66" charset="0"/>
              </a:rPr>
              <a:t> projesidir.</a:t>
            </a:r>
          </a:p>
          <a:p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Map-Reduce</a:t>
            </a:r>
            <a:r>
              <a:rPr lang="tr-TR" sz="2000" dirty="0" smtClean="0">
                <a:latin typeface="Comic Sans MS" pitchFamily="66" charset="0"/>
              </a:rPr>
              <a:t> işlemlerini hedef almaktadır .</a:t>
            </a:r>
          </a:p>
          <a:p>
            <a:r>
              <a:rPr lang="tr-TR" sz="2000" dirty="0" smtClean="0">
                <a:latin typeface="Comic Sans MS" pitchFamily="66" charset="0"/>
              </a:rPr>
              <a:t>Büyük ölçekteki işlemleri ve hesaplamaları hedefler (VLDB)- (</a:t>
            </a:r>
            <a:r>
              <a:rPr lang="tr-TR" sz="2000" dirty="0" err="1" smtClean="0">
                <a:latin typeface="Comic Sans MS" pitchFamily="66" charset="0"/>
              </a:rPr>
              <a:t>Very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Large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tr-TR" sz="2000" dirty="0" err="1" smtClean="0">
                <a:latin typeface="Comic Sans MS" pitchFamily="66" charset="0"/>
              </a:rPr>
              <a:t>DataBase</a:t>
            </a:r>
            <a:r>
              <a:rPr lang="tr-TR" sz="2000" dirty="0" smtClean="0">
                <a:latin typeface="Comic Sans MS" pitchFamily="66" charset="0"/>
              </a:rPr>
              <a:t>)</a:t>
            </a:r>
          </a:p>
          <a:p>
            <a:r>
              <a:rPr lang="tr-TR" sz="2000" dirty="0" smtClean="0">
                <a:latin typeface="Comic Sans MS" pitchFamily="66" charset="0"/>
              </a:rPr>
              <a:t>Büyük veri (</a:t>
            </a:r>
            <a:r>
              <a:rPr lang="tr-TR" sz="2000" dirty="0" err="1" smtClean="0">
                <a:latin typeface="Comic Sans MS" pitchFamily="66" charset="0"/>
              </a:rPr>
              <a:t>Big</a:t>
            </a:r>
            <a:r>
              <a:rPr lang="tr-TR" sz="2000" dirty="0" smtClean="0">
                <a:latin typeface="Comic Sans MS" pitchFamily="66" charset="0"/>
              </a:rPr>
              <a:t> Data ) dünyasında düşük maliyetli ve verimli çözümler üretir.</a:t>
            </a:r>
            <a:br>
              <a:rPr lang="tr-TR" sz="2000" dirty="0" smtClean="0">
                <a:latin typeface="Comic Sans MS" pitchFamily="66" charset="0"/>
              </a:rPr>
            </a:br>
            <a:endParaRPr lang="tr-TR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accent2"/>
                </a:solidFill>
                <a:latin typeface="Comic Sans MS" pitchFamily="66" charset="0"/>
              </a:rPr>
              <a:t>Çıkış Amacı </a:t>
            </a:r>
            <a:r>
              <a:rPr lang="tr-TR" sz="2400" dirty="0" smtClean="0">
                <a:latin typeface="Comic Sans MS" pitchFamily="66" charset="0"/>
              </a:rPr>
              <a:t>: </a:t>
            </a:r>
            <a:br>
              <a:rPr lang="tr-TR" sz="2400" dirty="0" smtClean="0">
                <a:latin typeface="Comic Sans MS" pitchFamily="66" charset="0"/>
              </a:rPr>
            </a:br>
            <a:r>
              <a:rPr lang="tr-TR" sz="2400" dirty="0" smtClean="0">
                <a:solidFill>
                  <a:schemeClr val="tx2"/>
                </a:solidFill>
                <a:latin typeface="Comic Sans MS" pitchFamily="66" charset="0"/>
              </a:rPr>
              <a:t>Kabul edilebilir zaman ve maliyetle nasıl büyük veri üzerinde işlem yapılabilir ?</a:t>
            </a:r>
            <a:r>
              <a:rPr lang="tr-TR" sz="2400" dirty="0" smtClean="0">
                <a:latin typeface="Comic Sans MS" pitchFamily="66" charset="0"/>
              </a:rPr>
              <a:t> Sorusunu cevap bulmaktır.</a:t>
            </a:r>
            <a:br>
              <a:rPr lang="tr-TR" sz="2400" dirty="0" smtClean="0">
                <a:latin typeface="Comic Sans MS" pitchFamily="66" charset="0"/>
              </a:rPr>
            </a:br>
            <a:endParaRPr lang="tr-TR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2"/>
                </a:solidFill>
              </a:rPr>
              <a:t>Neden </a:t>
            </a:r>
            <a:r>
              <a:rPr lang="tr-TR" dirty="0" err="1" smtClean="0">
                <a:solidFill>
                  <a:schemeClr val="accent2"/>
                </a:solidFill>
              </a:rPr>
              <a:t>hadoop</a:t>
            </a:r>
            <a:r>
              <a:rPr lang="tr-TR" dirty="0" smtClean="0">
                <a:solidFill>
                  <a:schemeClr val="accent2"/>
                </a:solidFill>
              </a:rPr>
              <a:t> ?</a:t>
            </a: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ÖLCEKLENEBİLİR</a:t>
            </a:r>
            <a:b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ihtiyaç duyulduğunda , verinin kendisini , formatını , yerini değiştirmeden ,çalışan işlerin ve uygulamaların nasıl yazıldığını dikkate almadan yeni düğüm noktası eklenebilir.</a:t>
            </a:r>
            <a:br>
              <a:rPr lang="tr-TR" dirty="0" smtClean="0">
                <a:latin typeface="Comic Sans MS" pitchFamily="66" charset="0"/>
              </a:rPr>
            </a:br>
            <a:endParaRPr lang="tr-TR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HESAPLI</a:t>
            </a:r>
            <a:r>
              <a:rPr lang="tr-TR" dirty="0" smtClean="0">
                <a:latin typeface="Comic Sans MS" pitchFamily="66" charset="0"/>
              </a:rPr>
              <a:t> 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Yüksek hacimli verinin fazla CPU gücü ile işlenmesini gerektiren paralel çözüm ihtiyaçlarını  , daha ucuz ve hesaplı bilgisayar alt yapısı ile gerçekleştirilmesini sağlar.</a:t>
            </a:r>
            <a:br>
              <a:rPr lang="tr-TR" dirty="0" smtClean="0">
                <a:latin typeface="Comic Sans MS" pitchFamily="66" charset="0"/>
              </a:rPr>
            </a:br>
            <a:endParaRPr lang="tr-TR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ESNEK</a:t>
            </a:r>
            <a:r>
              <a:rPr lang="tr-TR" dirty="0" smtClean="0">
                <a:latin typeface="Comic Sans MS" pitchFamily="66" charset="0"/>
              </a:rPr>
              <a:t> </a:t>
            </a:r>
            <a:br>
              <a:rPr lang="tr-TR" dirty="0" smtClean="0">
                <a:latin typeface="Comic Sans MS" pitchFamily="66" charset="0"/>
              </a:rPr>
            </a:br>
            <a:r>
              <a:rPr lang="tr-TR" dirty="0" smtClean="0">
                <a:latin typeface="Comic Sans MS" pitchFamily="66" charset="0"/>
              </a:rPr>
              <a:t>Farklı kaynaklardan gelen , farklı veri tipleri birbirleriyle birleştirilip , özetlenebilir ve işlenebilir.</a:t>
            </a:r>
            <a:br>
              <a:rPr lang="tr-TR" dirty="0" smtClean="0">
                <a:latin typeface="Comic Sans MS" pitchFamily="66" charset="0"/>
              </a:rPr>
            </a:br>
            <a:endParaRPr lang="tr-TR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GÜVENİLİR</a:t>
            </a:r>
          </a:p>
          <a:p>
            <a:pPr marL="0" indent="0"/>
            <a:r>
              <a:rPr lang="tr-TR" dirty="0" smtClean="0">
                <a:latin typeface="Comic Sans MS" pitchFamily="66" charset="0"/>
              </a:rPr>
              <a:t>    Veri noktalarından biri ulaşılamaz </a:t>
            </a:r>
            <a:r>
              <a:rPr lang="tr-TR" dirty="0" err="1" smtClean="0">
                <a:latin typeface="Comic Sans MS" pitchFamily="66" charset="0"/>
              </a:rPr>
              <a:t>olduğunda,sistem</a:t>
            </a:r>
            <a:r>
              <a:rPr lang="tr-TR" dirty="0" smtClean="0">
                <a:latin typeface="Comic Sans MS" pitchFamily="66" charset="0"/>
              </a:rPr>
              <a:t> gelen yükü  diğer veri</a:t>
            </a:r>
          </a:p>
          <a:p>
            <a:pPr marL="0" indent="0"/>
            <a:r>
              <a:rPr lang="tr-TR" dirty="0">
                <a:latin typeface="Comic Sans MS" pitchFamily="66" charset="0"/>
              </a:rPr>
              <a:t> </a:t>
            </a:r>
            <a:r>
              <a:rPr lang="tr-TR" dirty="0" smtClean="0">
                <a:latin typeface="Comic Sans MS" pitchFamily="66" charset="0"/>
              </a:rPr>
              <a:t>    </a:t>
            </a:r>
            <a:r>
              <a:rPr lang="tr-TR" dirty="0">
                <a:latin typeface="Comic Sans MS" pitchFamily="66" charset="0"/>
              </a:rPr>
              <a:t>noktalarına paylaştırarak kesintisiz hizmete devam eder.</a:t>
            </a:r>
          </a:p>
          <a:p>
            <a:pPr marL="0" indent="0"/>
            <a:endParaRPr lang="tr-TR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2"/>
                </a:solidFill>
              </a:rPr>
              <a:t>HEDEFLER</a:t>
            </a: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 </a:t>
            </a:r>
            <a:r>
              <a:rPr lang="tr-TR" sz="2000" dirty="0" smtClean="0">
                <a:latin typeface="Comic Sans MS" pitchFamily="66" charset="0"/>
              </a:rPr>
              <a:t>Büyük ve hızlı büyüyen veri tabanları için </a:t>
            </a:r>
          </a:p>
          <a:p>
            <a:pPr marL="0" indent="0">
              <a:buNone/>
            </a:pPr>
            <a:r>
              <a:rPr lang="tr-TR" sz="2000" dirty="0" smtClean="0">
                <a:latin typeface="Comic Sans MS" pitchFamily="66" charset="0"/>
              </a:rPr>
              <a:t>       .  Yapısal ve yapısal olmayan veriler için</a:t>
            </a:r>
          </a:p>
          <a:p>
            <a:pPr marL="0" indent="0">
              <a:buNone/>
            </a:pPr>
            <a:r>
              <a:rPr lang="tr-TR" sz="2000" dirty="0">
                <a:latin typeface="Comic Sans MS" pitchFamily="66" charset="0"/>
              </a:rPr>
              <a:t> </a:t>
            </a:r>
            <a:r>
              <a:rPr lang="tr-TR" sz="2000" dirty="0" smtClean="0">
                <a:latin typeface="Comic Sans MS" pitchFamily="66" charset="0"/>
              </a:rPr>
              <a:t>      .  Basit </a:t>
            </a:r>
            <a:r>
              <a:rPr lang="tr-TR" sz="2000" dirty="0">
                <a:latin typeface="Comic Sans MS" pitchFamily="66" charset="0"/>
              </a:rPr>
              <a:t>programlama </a:t>
            </a:r>
            <a:r>
              <a:rPr lang="tr-TR" sz="2000" dirty="0" smtClean="0">
                <a:latin typeface="Comic Sans MS" pitchFamily="66" charset="0"/>
              </a:rPr>
              <a:t>modelleri</a:t>
            </a:r>
            <a:br>
              <a:rPr lang="tr-TR" sz="2000" dirty="0" smtClean="0">
                <a:latin typeface="Comic Sans MS" pitchFamily="66" charset="0"/>
              </a:rPr>
            </a:br>
            <a:r>
              <a:rPr lang="tr-TR" sz="2000" dirty="0" smtClean="0">
                <a:latin typeface="Comic Sans MS" pitchFamily="66" charset="0"/>
              </a:rPr>
              <a:t>       . 4v: Volume , </a:t>
            </a:r>
            <a:r>
              <a:rPr lang="tr-TR" sz="2000" dirty="0" err="1" smtClean="0">
                <a:latin typeface="Comic Sans MS" pitchFamily="66" charset="0"/>
              </a:rPr>
              <a:t>Velocity</a:t>
            </a:r>
            <a:r>
              <a:rPr lang="tr-TR" sz="2000" dirty="0" smtClean="0">
                <a:latin typeface="Comic Sans MS" pitchFamily="66" charset="0"/>
              </a:rPr>
              <a:t> , </a:t>
            </a:r>
            <a:r>
              <a:rPr lang="tr-TR" sz="2000" dirty="0" err="1" smtClean="0">
                <a:latin typeface="Comic Sans MS" pitchFamily="66" charset="0"/>
              </a:rPr>
              <a:t>Variety</a:t>
            </a:r>
            <a:r>
              <a:rPr lang="tr-TR" sz="2000" dirty="0" smtClean="0">
                <a:latin typeface="Comic Sans MS" pitchFamily="66" charset="0"/>
              </a:rPr>
              <a:t> ,</a:t>
            </a:r>
            <a:r>
              <a:rPr lang="tr-TR" sz="2000" dirty="0" err="1" smtClean="0">
                <a:latin typeface="Comic Sans MS" pitchFamily="66" charset="0"/>
              </a:rPr>
              <a:t>Veracity</a:t>
            </a:r>
            <a:endParaRPr lang="tr-TR" sz="20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Comic Sans MS" pitchFamily="66" charset="0"/>
              </a:rPr>
              <a:t> Yüksek ölçeklenebilirlik 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Comic Sans MS" pitchFamily="66" charset="0"/>
              </a:rPr>
              <a:t>Az kaynak israfı ve düşük maliyetli donanım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Comic Sans MS" pitchFamily="66" charset="0"/>
              </a:rPr>
              <a:t>Hata toleransı </a:t>
            </a:r>
          </a:p>
          <a:p>
            <a:pPr>
              <a:buFont typeface="Wingdings" pitchFamily="2" charset="2"/>
              <a:buChar char="ü"/>
            </a:pPr>
            <a:r>
              <a:rPr lang="tr-TR" sz="2000" dirty="0" smtClean="0">
                <a:latin typeface="Comic Sans MS" pitchFamily="66" charset="0"/>
              </a:rPr>
              <a:t>Veriyi taşımak yerine işlemi taşımak</a:t>
            </a:r>
            <a:br>
              <a:rPr lang="tr-TR" sz="2000" dirty="0" smtClean="0">
                <a:latin typeface="Comic Sans MS" pitchFamily="66" charset="0"/>
              </a:rPr>
            </a:br>
            <a:endParaRPr lang="tr-TR" sz="2000" dirty="0" smtClean="0">
              <a:latin typeface="Comic Sans MS" pitchFamily="66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37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HADOOP BİLEŞENLER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sz="4000" dirty="0" smtClean="0">
                <a:latin typeface="Comic Sans MS" pitchFamily="66" charset="0"/>
              </a:rPr>
              <a:t>HDFS(</a:t>
            </a:r>
            <a:r>
              <a:rPr lang="tr-TR" sz="4000" dirty="0" err="1" smtClean="0">
                <a:latin typeface="Comic Sans MS" pitchFamily="66" charset="0"/>
              </a:rPr>
              <a:t>Hadoop</a:t>
            </a:r>
            <a:r>
              <a:rPr lang="tr-TR" sz="4000" dirty="0" smtClean="0">
                <a:latin typeface="Comic Sans MS" pitchFamily="66" charset="0"/>
              </a:rPr>
              <a:t> Distributed File </a:t>
            </a:r>
            <a:r>
              <a:rPr lang="tr-TR" sz="4000" dirty="0" err="1" smtClean="0">
                <a:latin typeface="Comic Sans MS" pitchFamily="66" charset="0"/>
              </a:rPr>
              <a:t>System</a:t>
            </a:r>
            <a:r>
              <a:rPr lang="tr-TR" sz="4000" dirty="0" smtClean="0">
                <a:latin typeface="Comic Sans MS" pitchFamily="66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tr-TR" sz="4000" dirty="0" err="1" smtClean="0">
                <a:latin typeface="Comic Sans MS" pitchFamily="66" charset="0"/>
              </a:rPr>
              <a:t>Map</a:t>
            </a:r>
            <a:r>
              <a:rPr lang="tr-TR" sz="4000" dirty="0" smtClean="0">
                <a:latin typeface="Comic Sans MS" pitchFamily="66" charset="0"/>
              </a:rPr>
              <a:t>- </a:t>
            </a:r>
            <a:r>
              <a:rPr lang="tr-TR" sz="4000" dirty="0" err="1">
                <a:latin typeface="Comic Sans MS" pitchFamily="66" charset="0"/>
              </a:rPr>
              <a:t>Reduce</a:t>
            </a:r>
            <a:r>
              <a:rPr lang="tr-TR" sz="4000" dirty="0">
                <a:latin typeface="Comic Sans MS" pitchFamily="66" charset="0"/>
              </a:rPr>
              <a:t/>
            </a:r>
            <a:br>
              <a:rPr lang="tr-TR" sz="4000" dirty="0">
                <a:latin typeface="Comic Sans MS" pitchFamily="66" charset="0"/>
              </a:rPr>
            </a:br>
            <a:endParaRPr lang="tr-TR" sz="4000" dirty="0" smtClean="0">
              <a:latin typeface="Comic Sans MS" pitchFamily="66" charset="0"/>
            </a:endParaRPr>
          </a:p>
          <a:p>
            <a:r>
              <a:rPr lang="tr-TR" sz="2400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6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        </a:t>
            </a:r>
            <a:r>
              <a:rPr lang="tr-TR" dirty="0" smtClean="0">
                <a:solidFill>
                  <a:schemeClr val="accent2"/>
                </a:solidFill>
              </a:rPr>
              <a:t>HDFS</a:t>
            </a: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Google File </a:t>
            </a:r>
            <a:r>
              <a:rPr lang="tr-TR" sz="2400" dirty="0" err="1" smtClean="0">
                <a:latin typeface="Comic Sans MS" pitchFamily="66" charset="0"/>
              </a:rPr>
              <a:t>System</a:t>
            </a:r>
            <a:r>
              <a:rPr lang="tr-TR" sz="2400" dirty="0" smtClean="0">
                <a:latin typeface="Comic Sans MS" pitchFamily="66" charset="0"/>
              </a:rPr>
              <a:t> temel alınmıştır.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Verinin saklanmasından sorumludur.</a:t>
            </a:r>
            <a:endParaRPr lang="tr-TR" sz="2400" dirty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Dağıtık bir dosya sistemidir.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Birden çok düğümün disklerini birleştirir.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Pahalı donanım gerektirmez.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Veriyi bloklar halinde saklar.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Bloklar var sayılan 64 MB veya 128 MB boyutlarında olabilir.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Comic Sans MS" pitchFamily="66" charset="0"/>
              </a:rPr>
              <a:t>Her blok varsayılan 3 kopya olarak tutulur</a:t>
            </a:r>
          </a:p>
          <a:p>
            <a:pPr>
              <a:buFont typeface="Wingdings" pitchFamily="2" charset="2"/>
              <a:buChar char="ü"/>
            </a:pPr>
            <a:endParaRPr lang="tr-TR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çılar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</TotalTime>
  <Words>183</Words>
  <Application>Microsoft Office PowerPoint</Application>
  <PresentationFormat>Ekran Gösterisi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Açılar</vt:lpstr>
      <vt:lpstr>HADOOP VE MAPREDUCE</vt:lpstr>
      <vt:lpstr>KONULAR</vt:lpstr>
      <vt:lpstr>HADOOP NEDİR ?</vt:lpstr>
      <vt:lpstr>PowerPoint Sunusu</vt:lpstr>
      <vt:lpstr>PowerPoint Sunusu</vt:lpstr>
      <vt:lpstr>Neden hadoop ?</vt:lpstr>
      <vt:lpstr>HEDEFLER</vt:lpstr>
      <vt:lpstr>HADOOP BİLEŞENLER</vt:lpstr>
      <vt:lpstr>                               HDFS</vt:lpstr>
      <vt:lpstr>PowerPoint Sunusu</vt:lpstr>
      <vt:lpstr>PowerPoint Sunusu</vt:lpstr>
      <vt:lpstr>PowerPoint Sunusu</vt:lpstr>
      <vt:lpstr>     HDFS SÜREÇLER</vt:lpstr>
      <vt:lpstr>Datanode</vt:lpstr>
      <vt:lpstr>PowerPoint Sunusu</vt:lpstr>
      <vt:lpstr>HADOOP FRAMEWORK ARAÇLARI</vt:lpstr>
      <vt:lpstr>Hadoop nerelerde kullanilir ?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VE MAPREDUCE</dc:title>
  <dc:creator>Asus</dc:creator>
  <cp:lastModifiedBy>Asus</cp:lastModifiedBy>
  <cp:revision>15</cp:revision>
  <dcterms:created xsi:type="dcterms:W3CDTF">2016-12-01T11:39:06Z</dcterms:created>
  <dcterms:modified xsi:type="dcterms:W3CDTF">2016-12-21T10:56:05Z</dcterms:modified>
</cp:coreProperties>
</file>