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6" r:id="rId3"/>
    <p:sldId id="265" r:id="rId4"/>
    <p:sldId id="267" r:id="rId5"/>
    <p:sldId id="268" r:id="rId6"/>
    <p:sldId id="264" r:id="rId7"/>
    <p:sldId id="257" r:id="rId8"/>
    <p:sldId id="258" r:id="rId9"/>
    <p:sldId id="259" r:id="rId10"/>
    <p:sldId id="260" r:id="rId11"/>
    <p:sldId id="269"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20" name="19 Altbilgi Yer Tutucusu"/>
          <p:cNvSpPr>
            <a:spLocks noGrp="1"/>
          </p:cNvSpPr>
          <p:nvPr>
            <p:ph type="ftr" sz="quarter" idx="11"/>
          </p:nvPr>
        </p:nvSpPr>
        <p:spPr/>
        <p:txBody>
          <a:bodyPr/>
          <a:lstStyle>
            <a:extLst/>
          </a:lstStyle>
          <a:p>
            <a:endParaRPr lang="tr-TR"/>
          </a:p>
        </p:txBody>
      </p:sp>
      <p:sp>
        <p:nvSpPr>
          <p:cNvPr id="10" name="9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fld id="{13AE9E32-A021-4AC1-898E-848E51CEEDC0}" type="datetimeFigureOut">
              <a:rPr lang="tr-TR" smtClean="0"/>
              <a:pPr/>
              <a:t>3.11.2016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E75D0796-E0D4-4855-B4B0-7CF400F64926}"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3AE9E32-A021-4AC1-898E-848E51CEEDC0}" type="datetimeFigureOut">
              <a:rPr lang="tr-TR" smtClean="0"/>
              <a:pPr/>
              <a:t>3.11.2016</a:t>
            </a:fld>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75D0796-E0D4-4855-B4B0-7CF400F64926}"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51520" y="2636912"/>
            <a:ext cx="8458200" cy="1222375"/>
          </a:xfrm>
          <a:solidFill>
            <a:srgbClr val="0070C0"/>
          </a:solidFill>
          <a:ln>
            <a:solidFill>
              <a:srgbClr val="FF0000"/>
            </a:solidFill>
          </a:ln>
        </p:spPr>
        <p:txBody>
          <a:bodyPr>
            <a:normAutofit fontScale="90000"/>
          </a:bodyPr>
          <a:lstStyle/>
          <a:p>
            <a:r>
              <a:rPr lang="tr-TR" dirty="0" smtClean="0">
                <a:solidFill>
                  <a:schemeClr val="accent1">
                    <a:lumMod val="60000"/>
                    <a:lumOff val="40000"/>
                  </a:schemeClr>
                </a:solidFill>
                <a:latin typeface="Berlin Sans FB Demi" pitchFamily="34" charset="0"/>
              </a:rPr>
              <a:t>ISA/FOREFRONT TMG SERVER</a:t>
            </a:r>
            <a:r>
              <a:rPr lang="tr-TR" dirty="0" smtClean="0"/>
              <a:t/>
            </a:r>
            <a:br>
              <a:rPr lang="tr-TR" dirty="0" smtClean="0"/>
            </a:b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TMG Kullanma Nedenleri Nelerdir?</a:t>
            </a:r>
            <a:br>
              <a:rPr lang="tr-TR" b="1" dirty="0" smtClean="0"/>
            </a:br>
            <a:endParaRPr lang="tr-TR" dirty="0"/>
          </a:p>
        </p:txBody>
      </p:sp>
      <p:sp>
        <p:nvSpPr>
          <p:cNvPr id="3" name="2 İçerik Yer Tutucusu"/>
          <p:cNvSpPr>
            <a:spLocks noGrp="1"/>
          </p:cNvSpPr>
          <p:nvPr>
            <p:ph idx="1"/>
          </p:nvPr>
        </p:nvSpPr>
        <p:spPr/>
        <p:txBody>
          <a:bodyPr>
            <a:normAutofit fontScale="70000" lnSpcReduction="20000"/>
          </a:bodyPr>
          <a:lstStyle/>
          <a:p>
            <a:pPr fontAlgn="base"/>
            <a:r>
              <a:rPr lang="tr-TR" dirty="0" smtClean="0"/>
              <a:t>Organizasyonunuz içerisindeki mail serverlar </a:t>
            </a:r>
            <a:r>
              <a:rPr lang="tr-TR" dirty="0" err="1" smtClean="0"/>
              <a:t>ın</a:t>
            </a:r>
            <a:r>
              <a:rPr lang="tr-TR" dirty="0" smtClean="0"/>
              <a:t> </a:t>
            </a:r>
            <a:r>
              <a:rPr lang="tr-TR" dirty="0" err="1" smtClean="0"/>
              <a:t>spam</a:t>
            </a:r>
            <a:r>
              <a:rPr lang="tr-TR" dirty="0" smtClean="0"/>
              <a:t> ve virüs korumasını sağlar.</a:t>
            </a:r>
          </a:p>
          <a:p>
            <a:pPr fontAlgn="base"/>
            <a:r>
              <a:rPr lang="tr-TR" dirty="0" smtClean="0"/>
              <a:t>Organizasyonunuzu istemci ve sunucu bazlı virüs, </a:t>
            </a:r>
            <a:r>
              <a:rPr lang="tr-TR" dirty="0" err="1" smtClean="0"/>
              <a:t>spyware</a:t>
            </a:r>
            <a:r>
              <a:rPr lang="tr-TR" dirty="0" smtClean="0"/>
              <a:t> vb </a:t>
            </a:r>
            <a:r>
              <a:rPr lang="tr-TR" dirty="0" err="1" smtClean="0"/>
              <a:t>malware</a:t>
            </a:r>
            <a:r>
              <a:rPr lang="tr-TR" dirty="0" smtClean="0"/>
              <a:t> </a:t>
            </a:r>
            <a:r>
              <a:rPr lang="tr-TR" dirty="0" err="1" smtClean="0"/>
              <a:t>lere</a:t>
            </a:r>
            <a:r>
              <a:rPr lang="tr-TR" dirty="0" smtClean="0"/>
              <a:t> karşı korur.</a:t>
            </a:r>
          </a:p>
          <a:p>
            <a:pPr fontAlgn="base"/>
            <a:r>
              <a:rPr lang="tr-TR" dirty="0" smtClean="0"/>
              <a:t>Ve </a:t>
            </a:r>
            <a:r>
              <a:rPr lang="tr-TR" dirty="0" smtClean="0"/>
              <a:t>son olarak bu bütün özelliklerin merkezi bir yönetimini bize sunar.</a:t>
            </a:r>
          </a:p>
          <a:p>
            <a:pPr fontAlgn="base"/>
            <a:r>
              <a:rPr lang="tr-TR" dirty="0" smtClean="0"/>
              <a:t>Organizasyon içerisinde sahip olduğunuz Sharepoint ürünü için virüs koruması ve doküman filtrelemesi sağlar.</a:t>
            </a:r>
          </a:p>
          <a:p>
            <a:pPr fontAlgn="base"/>
            <a:r>
              <a:rPr lang="tr-TR" dirty="0" smtClean="0"/>
              <a:t>Organizasyonuz için internet erişimi sınırlama, içerik filtreleme, uygulama ve protokol bazlı sınırlamalar sunar.</a:t>
            </a:r>
          </a:p>
          <a:p>
            <a:pPr fontAlgn="base"/>
            <a:r>
              <a:rPr lang="tr-TR" dirty="0" smtClean="0"/>
              <a:t>Organizasyonunuza VPN </a:t>
            </a:r>
            <a:r>
              <a:rPr lang="tr-TR" dirty="0" err="1" smtClean="0"/>
              <a:t>gateway</a:t>
            </a:r>
            <a:r>
              <a:rPr lang="tr-TR" dirty="0" smtClean="0"/>
              <a:t> desteği sağlayarak uzak çalışanların güvenli bir şekilde şirket verilerine ulaşmalarını sağlar.</a:t>
            </a:r>
          </a:p>
          <a:p>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564904"/>
            <a:ext cx="8686800" cy="4525963"/>
          </a:xfrm>
        </p:spPr>
        <p:txBody>
          <a:bodyPr/>
          <a:lstStyle/>
          <a:p>
            <a:r>
              <a:rPr lang="tr-TR" dirty="0" smtClean="0"/>
              <a:t> </a:t>
            </a:r>
            <a:r>
              <a:rPr lang="tr-TR" sz="3800" dirty="0" smtClean="0">
                <a:solidFill>
                  <a:srgbClr val="7030A0"/>
                </a:solidFill>
                <a:latin typeface="Lucida Calligraphy" pitchFamily="66" charset="0"/>
              </a:rPr>
              <a:t>Dinlediğiniz için teşekkürler..</a:t>
            </a:r>
            <a:endParaRPr lang="tr-TR" sz="3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ISA SERVER NEDİR?</a:t>
            </a:r>
            <a:endParaRPr lang="tr-TR" dirty="0"/>
          </a:p>
        </p:txBody>
      </p:sp>
      <p:sp>
        <p:nvSpPr>
          <p:cNvPr id="3" name="2 İçerik Yer Tutucusu"/>
          <p:cNvSpPr>
            <a:spLocks noGrp="1"/>
          </p:cNvSpPr>
          <p:nvPr>
            <p:ph idx="1"/>
          </p:nvPr>
        </p:nvSpPr>
        <p:spPr/>
        <p:txBody>
          <a:bodyPr>
            <a:normAutofit fontScale="25000" lnSpcReduction="20000"/>
          </a:bodyPr>
          <a:lstStyle/>
          <a:p>
            <a:pPr>
              <a:buNone/>
            </a:pPr>
            <a:r>
              <a:rPr lang="tr-TR" b="1" dirty="0" smtClean="0"/>
              <a:t>           </a:t>
            </a:r>
            <a:r>
              <a:rPr lang="tr-TR" sz="9600" b="1" dirty="0" err="1" smtClean="0"/>
              <a:t>Network’ün</a:t>
            </a:r>
            <a:r>
              <a:rPr lang="tr-TR" sz="9600" b="1" dirty="0" smtClean="0"/>
              <a:t> temel unsurlarından birisi olan güvenlik günümüzde gerek ev kullanıcıları gerekse şirketler için büyük bir önem arz etmektedir. Şirketler için güvenlik önlemlerinin en etkili olanlarından birisi ISA ( Internet </a:t>
            </a:r>
            <a:r>
              <a:rPr lang="tr-TR" sz="9600" b="1" dirty="0" err="1" smtClean="0"/>
              <a:t>Security</a:t>
            </a:r>
            <a:r>
              <a:rPr lang="tr-TR" sz="9600" b="1" dirty="0" smtClean="0"/>
              <a:t> </a:t>
            </a:r>
            <a:r>
              <a:rPr lang="tr-TR" sz="9600" b="1" dirty="0" err="1" smtClean="0"/>
              <a:t>and</a:t>
            </a:r>
            <a:r>
              <a:rPr lang="tr-TR" sz="9600" b="1" dirty="0" smtClean="0"/>
              <a:t> </a:t>
            </a:r>
            <a:r>
              <a:rPr lang="tr-TR" sz="9600" b="1" dirty="0" err="1" smtClean="0"/>
              <a:t>Acceleration</a:t>
            </a:r>
            <a:r>
              <a:rPr lang="tr-TR" sz="9600" b="1" dirty="0" smtClean="0"/>
              <a:t> ) Server’dır. Bilgi Teknolojileri ortamlarını Internet tabanlı tehditlere karşı korurken aynı zamanda kullanıcıların uygulama ve verilere hızla ve güvenli bir şekilde erişmelerine olanak sağlayan entegre uç güvenliği ağ geçididir. ISA Server, genel olarak </a:t>
            </a:r>
            <a:r>
              <a:rPr lang="tr-TR" sz="9600" b="1" dirty="0" err="1" smtClean="0"/>
              <a:t>network’ünüzü</a:t>
            </a:r>
            <a:r>
              <a:rPr lang="tr-TR" sz="9600" b="1" dirty="0" smtClean="0"/>
              <a:t> her türlü iç ve dış </a:t>
            </a:r>
            <a:r>
              <a:rPr lang="tr-TR" sz="9600" b="1" dirty="0" err="1" smtClean="0"/>
              <a:t>tehtidlerden</a:t>
            </a:r>
            <a:r>
              <a:rPr lang="tr-TR" sz="9600" b="1" dirty="0" smtClean="0"/>
              <a:t> korur ve şirket veri güvenliğinizi üst düzeyde tutar. Bunun dışında </a:t>
            </a:r>
            <a:r>
              <a:rPr lang="tr-TR" sz="9600" b="1" dirty="0" err="1" smtClean="0"/>
              <a:t>extra</a:t>
            </a:r>
            <a:r>
              <a:rPr lang="tr-TR" sz="9600" b="1" dirty="0" smtClean="0"/>
              <a:t> olarak şirketin network kaynaklarını, network dışından gelecek yetkilendirilmemiş kullanıcılara karşı korumak için firewall görevi de üstlenir.</a:t>
            </a:r>
            <a:br>
              <a:rPr lang="tr-TR" sz="9600" b="1" dirty="0" smtClean="0"/>
            </a:br>
            <a:endParaRPr lang="tr-TR"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ISA Server kullanımı bize neler sağlar?</a:t>
            </a:r>
            <a:endParaRPr lang="tr-TR" dirty="0"/>
          </a:p>
        </p:txBody>
      </p:sp>
      <p:sp>
        <p:nvSpPr>
          <p:cNvPr id="3" name="2 İçerik Yer Tutucusu"/>
          <p:cNvSpPr>
            <a:spLocks noGrp="1"/>
          </p:cNvSpPr>
          <p:nvPr>
            <p:ph idx="1"/>
          </p:nvPr>
        </p:nvSpPr>
        <p:spPr>
          <a:solidFill>
            <a:schemeClr val="bg1"/>
          </a:solidFill>
          <a:ln>
            <a:solidFill>
              <a:schemeClr val="bg1"/>
            </a:solidFill>
          </a:ln>
        </p:spPr>
        <p:txBody>
          <a:bodyPr>
            <a:normAutofit fontScale="77500" lnSpcReduction="20000"/>
          </a:bodyPr>
          <a:lstStyle/>
          <a:p>
            <a:r>
              <a:rPr lang="tr-TR" b="1" dirty="0" smtClean="0"/>
              <a:t/>
            </a:r>
            <a:br>
              <a:rPr lang="tr-TR" b="1" dirty="0" smtClean="0"/>
            </a:br>
            <a:r>
              <a:rPr lang="tr-TR" b="1" dirty="0" smtClean="0"/>
              <a:t/>
            </a:r>
            <a:br>
              <a:rPr lang="tr-TR" b="1" dirty="0" smtClean="0"/>
            </a:br>
            <a:r>
              <a:rPr lang="tr-TR" sz="3100" b="1" dirty="0" smtClean="0">
                <a:solidFill>
                  <a:srgbClr val="FF0000"/>
                </a:solidFill>
              </a:rPr>
              <a:t>1- Gelişmiş koruma özelliği;</a:t>
            </a:r>
            <a:r>
              <a:rPr lang="tr-TR" b="1" dirty="0" smtClean="0"/>
              <a:t/>
            </a:r>
            <a:br>
              <a:rPr lang="tr-TR" b="1" dirty="0" smtClean="0"/>
            </a:br>
            <a:r>
              <a:rPr lang="tr-TR" b="1" dirty="0" smtClean="0"/>
              <a:t>*Firewall ve VPN özelliği desteklemektedir.</a:t>
            </a:r>
            <a:br>
              <a:rPr lang="tr-TR" b="1" dirty="0" smtClean="0"/>
            </a:br>
            <a:r>
              <a:rPr lang="tr-TR" b="1" dirty="0" smtClean="0"/>
              <a:t>*</a:t>
            </a:r>
            <a:r>
              <a:rPr lang="tr-TR" b="1" dirty="0" err="1" smtClean="0"/>
              <a:t>Multi</a:t>
            </a:r>
            <a:r>
              <a:rPr lang="tr-TR" b="1" dirty="0" smtClean="0"/>
              <a:t> Network desteği vardır.</a:t>
            </a:r>
            <a:br>
              <a:rPr lang="tr-TR" b="1" dirty="0" smtClean="0"/>
            </a:br>
            <a:r>
              <a:rPr lang="tr-TR" b="1" dirty="0" smtClean="0"/>
              <a:t>*Birden çok Network kontrolü yapılabilmektedir</a:t>
            </a:r>
            <a:br>
              <a:rPr lang="tr-TR" b="1" dirty="0" smtClean="0"/>
            </a:br>
            <a:r>
              <a:rPr lang="tr-TR" b="1" dirty="0" smtClean="0"/>
              <a:t>*Uygulama katmanı filtresi bulunmaktadır.</a:t>
            </a:r>
            <a:br>
              <a:rPr lang="tr-TR" b="1" dirty="0" smtClean="0"/>
            </a:br>
            <a:r>
              <a:rPr lang="tr-TR" b="1" dirty="0" smtClean="0"/>
              <a:t/>
            </a:r>
            <a:br>
              <a:rPr lang="tr-TR" b="1" dirty="0" smtClean="0"/>
            </a:br>
            <a:r>
              <a:rPr lang="tr-TR" b="1" dirty="0" smtClean="0">
                <a:solidFill>
                  <a:srgbClr val="FF0000"/>
                </a:solidFill>
              </a:rPr>
              <a:t>2- Kullanım kolaylığı;</a:t>
            </a:r>
            <a:r>
              <a:rPr lang="tr-TR" b="1" dirty="0" smtClean="0"/>
              <a:t/>
            </a:r>
            <a:br>
              <a:rPr lang="tr-TR" b="1" dirty="0" smtClean="0"/>
            </a:br>
            <a:r>
              <a:rPr lang="tr-TR" b="1" dirty="0" smtClean="0"/>
              <a:t>*Güzel ve gelişmiş yönetim sağlamaktadır.</a:t>
            </a:r>
            <a:br>
              <a:rPr lang="tr-TR" b="1" dirty="0" smtClean="0"/>
            </a:br>
            <a:r>
              <a:rPr lang="tr-TR" b="1" dirty="0" smtClean="0"/>
              <a:t>*Kolay erişilebilir network teması bulunmaktadır.</a:t>
            </a:r>
            <a:br>
              <a:rPr lang="tr-TR" b="1" dirty="0" smtClean="0"/>
            </a:br>
            <a:r>
              <a:rPr lang="tr-TR" b="1" dirty="0" smtClean="0"/>
              <a:t/>
            </a:r>
            <a:br>
              <a:rPr lang="tr-TR" b="1" dirty="0" smtClean="0"/>
            </a:b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600" b="1" dirty="0" smtClean="0">
                <a:solidFill>
                  <a:srgbClr val="FF0000"/>
                </a:solidFill>
              </a:rPr>
              <a:t>3- Gelişmiş Performans;</a:t>
            </a:r>
            <a:r>
              <a:rPr lang="tr-TR" sz="2600" b="1" dirty="0" smtClean="0"/>
              <a:t/>
            </a:r>
            <a:br>
              <a:rPr lang="tr-TR" sz="2600" b="1" dirty="0" smtClean="0"/>
            </a:br>
            <a:r>
              <a:rPr lang="tr-TR" sz="2600" b="1" dirty="0" smtClean="0"/>
              <a:t>*Hızlı performans</a:t>
            </a:r>
            <a:br>
              <a:rPr lang="tr-TR" sz="2600" b="1" dirty="0" smtClean="0"/>
            </a:br>
            <a:r>
              <a:rPr lang="tr-TR" sz="2600" b="1" dirty="0" smtClean="0"/>
              <a:t>*İşlevsellik</a:t>
            </a:r>
            <a:br>
              <a:rPr lang="tr-TR" sz="2600" b="1" dirty="0" smtClean="0"/>
            </a:br>
            <a:r>
              <a:rPr lang="tr-TR" sz="2600" b="1" dirty="0" smtClean="0"/>
              <a:t>*Ölçeklenebilirlik</a:t>
            </a:r>
            <a:br>
              <a:rPr lang="tr-TR" sz="2600" b="1" dirty="0" smtClean="0"/>
            </a:br>
            <a:r>
              <a:rPr lang="tr-TR" sz="2600" b="1" dirty="0" smtClean="0"/>
              <a:t>*Web </a:t>
            </a:r>
            <a:r>
              <a:rPr lang="tr-TR" sz="2600" b="1" dirty="0" err="1" smtClean="0"/>
              <a:t>Caching</a:t>
            </a:r>
            <a:r>
              <a:rPr lang="tr-TR" sz="2600" b="1" dirty="0" smtClean="0"/>
              <a:t> ( Web sayfalarını ön belleğe alma )</a:t>
            </a:r>
            <a:br>
              <a:rPr lang="tr-TR" sz="2600" b="1" dirty="0" smtClean="0"/>
            </a:br>
            <a:r>
              <a:rPr lang="tr-TR" sz="2600" b="1" dirty="0" smtClean="0"/>
              <a:t/>
            </a:r>
            <a:br>
              <a:rPr lang="tr-TR" sz="2600" b="1" dirty="0" smtClean="0"/>
            </a:br>
            <a:r>
              <a:rPr lang="tr-TR" sz="2600" b="1" dirty="0" smtClean="0">
                <a:solidFill>
                  <a:srgbClr val="FF0000"/>
                </a:solidFill>
              </a:rPr>
              <a:t>4- Hızlı Network Kullanımı</a:t>
            </a:r>
            <a:r>
              <a:rPr lang="tr-TR" sz="2600" b="1" dirty="0" smtClean="0"/>
              <a:t/>
            </a:r>
            <a:br>
              <a:rPr lang="tr-TR" sz="2600" b="1" dirty="0" smtClean="0"/>
            </a:br>
            <a:r>
              <a:rPr lang="tr-TR" sz="2600" b="1" dirty="0" smtClean="0"/>
              <a:t>*Network trafiğinizi yavaşlatmaz</a:t>
            </a:r>
            <a:br>
              <a:rPr lang="tr-TR" sz="2600" b="1" dirty="0" smtClean="0"/>
            </a:br>
            <a:r>
              <a:rPr lang="tr-TR" sz="2600" b="1" dirty="0" smtClean="0"/>
              <a:t>*Web </a:t>
            </a:r>
            <a:r>
              <a:rPr lang="tr-TR" sz="2600" b="1" dirty="0" err="1" smtClean="0"/>
              <a:t>Caching</a:t>
            </a:r>
            <a:r>
              <a:rPr lang="tr-TR" sz="2600" b="1" dirty="0" smtClean="0"/>
              <a:t> sayesinde hızlı web erişimi</a:t>
            </a:r>
            <a:br>
              <a:rPr lang="tr-TR" sz="2600" b="1" dirty="0" smtClean="0"/>
            </a:br>
            <a:r>
              <a:rPr lang="tr-TR" sz="2600" b="1" dirty="0" smtClean="0"/>
              <a:t>*Hızlı iç network kolaylığı</a:t>
            </a:r>
            <a:endParaRPr lang="tr-TR" sz="2600" dirty="0" smtClean="0"/>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isa.jpg"/>
          <p:cNvPicPr>
            <a:picLocks noGrp="1" noChangeAspect="1"/>
          </p:cNvPicPr>
          <p:nvPr>
            <p:ph idx="1"/>
          </p:nvPr>
        </p:nvPicPr>
        <p:blipFill>
          <a:blip r:embed="rId2" cstate="print"/>
          <a:stretch>
            <a:fillRect/>
          </a:stretch>
        </p:blipFill>
        <p:spPr>
          <a:xfrm>
            <a:off x="899592" y="1196752"/>
            <a:ext cx="7548708" cy="460851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endParaRPr lang="tr-TR" sz="4000" b="1" dirty="0" smtClean="0">
              <a:solidFill>
                <a:srgbClr val="FF0000"/>
              </a:solidFill>
            </a:endParaRPr>
          </a:p>
          <a:p>
            <a:pPr>
              <a:buNone/>
            </a:pPr>
            <a:r>
              <a:rPr lang="tr-TR" sz="4000" b="1" dirty="0" smtClean="0">
                <a:solidFill>
                  <a:srgbClr val="FF0000"/>
                </a:solidFill>
              </a:rPr>
              <a:t>   ISA Server'ın adı 2006 sürümünden sonra </a:t>
            </a:r>
            <a:r>
              <a:rPr lang="tr-TR" sz="4000" b="1" dirty="0" err="1" smtClean="0">
                <a:solidFill>
                  <a:srgbClr val="FF0000"/>
                </a:solidFill>
              </a:rPr>
              <a:t>Forefront</a:t>
            </a:r>
            <a:r>
              <a:rPr lang="tr-TR" sz="4000" b="1" dirty="0" smtClean="0">
                <a:solidFill>
                  <a:srgbClr val="FF0000"/>
                </a:solidFill>
              </a:rPr>
              <a:t> TMG 2010 olarak değiştirilmiştir</a:t>
            </a:r>
            <a:endParaRPr lang="tr-TR" sz="40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TMG Nedir ?</a:t>
            </a:r>
            <a:br>
              <a:rPr lang="tr-TR" b="1" dirty="0" smtClean="0"/>
            </a:br>
            <a:endParaRPr lang="tr-TR" dirty="0"/>
          </a:p>
        </p:txBody>
      </p:sp>
      <p:sp>
        <p:nvSpPr>
          <p:cNvPr id="3" name="2 İçerik Yer Tutucusu"/>
          <p:cNvSpPr>
            <a:spLocks noGrp="1"/>
          </p:cNvSpPr>
          <p:nvPr>
            <p:ph idx="1"/>
          </p:nvPr>
        </p:nvSpPr>
        <p:spPr/>
        <p:txBody>
          <a:bodyPr>
            <a:normAutofit fontScale="77500" lnSpcReduction="20000"/>
          </a:bodyPr>
          <a:lstStyle/>
          <a:p>
            <a:pPr fontAlgn="base"/>
            <a:r>
              <a:rPr lang="tr-TR" dirty="0" smtClean="0"/>
              <a:t>Microsoft </a:t>
            </a:r>
            <a:r>
              <a:rPr lang="tr-TR" dirty="0" err="1"/>
              <a:t>Forefront</a:t>
            </a:r>
            <a:r>
              <a:rPr lang="tr-TR" dirty="0"/>
              <a:t> TMG (</a:t>
            </a:r>
            <a:r>
              <a:rPr lang="tr-TR" dirty="0" err="1"/>
              <a:t>Threat</a:t>
            </a:r>
            <a:r>
              <a:rPr lang="tr-TR" dirty="0"/>
              <a:t> </a:t>
            </a:r>
            <a:r>
              <a:rPr lang="tr-TR" dirty="0" err="1"/>
              <a:t>Management</a:t>
            </a:r>
            <a:r>
              <a:rPr lang="tr-TR" dirty="0"/>
              <a:t> </a:t>
            </a:r>
            <a:r>
              <a:rPr lang="tr-TR" dirty="0" err="1"/>
              <a:t>Gateway</a:t>
            </a:r>
            <a:r>
              <a:rPr lang="tr-TR" dirty="0"/>
              <a:t>) eski adıyla </a:t>
            </a:r>
            <a:r>
              <a:rPr lang="tr-TR" b="1" dirty="0"/>
              <a:t>ISA Server</a:t>
            </a:r>
            <a:r>
              <a:rPr lang="tr-TR" dirty="0"/>
              <a:t> (Internet </a:t>
            </a:r>
            <a:r>
              <a:rPr lang="tr-TR" dirty="0" err="1"/>
              <a:t>Security</a:t>
            </a:r>
            <a:r>
              <a:rPr lang="tr-TR" dirty="0"/>
              <a:t> </a:t>
            </a:r>
            <a:r>
              <a:rPr lang="tr-TR" dirty="0" err="1"/>
              <a:t>and</a:t>
            </a:r>
            <a:r>
              <a:rPr lang="tr-TR" dirty="0"/>
              <a:t> </a:t>
            </a:r>
            <a:r>
              <a:rPr lang="tr-TR" dirty="0" err="1"/>
              <a:t>Acceleration</a:t>
            </a:r>
            <a:r>
              <a:rPr lang="tr-TR" dirty="0"/>
              <a:t>) Microsoft tarafından geliştirilmiş yazılımsal bir güvenlik duvarıdır. Şirketleri dışarıdan gelebilecek </a:t>
            </a:r>
            <a:r>
              <a:rPr lang="tr-TR" dirty="0" smtClean="0"/>
              <a:t>saldırılara </a:t>
            </a:r>
            <a:r>
              <a:rPr lang="tr-TR" dirty="0"/>
              <a:t>karşı koruyabilen ve şirket kullanıcılarına internette erişim sınırı getirebilen bir sunucu rolüdür.</a:t>
            </a:r>
          </a:p>
          <a:p>
            <a:pPr fontAlgn="base"/>
            <a:r>
              <a:rPr lang="tr-TR" dirty="0" err="1"/>
              <a:t>Forefront</a:t>
            </a:r>
            <a:r>
              <a:rPr lang="tr-TR" dirty="0"/>
              <a:t> Ürün Ailesinin uç nokta korumasından sorumlu ürünüdür. ISA Server </a:t>
            </a:r>
            <a:r>
              <a:rPr lang="tr-TR" dirty="0" err="1"/>
              <a:t>ın</a:t>
            </a:r>
            <a:r>
              <a:rPr lang="tr-TR" dirty="0"/>
              <a:t> yeni versiyonu olarak nitelendirilebilir. Tümleşik güvenlik, güvenli internet ve güvenli uzaktan erişim yeteneğine sahiptir</a:t>
            </a:r>
            <a:r>
              <a:rPr lang="tr-TR" dirty="0" smtClean="0"/>
              <a:t>.</a:t>
            </a:r>
            <a:br>
              <a:rPr lang="tr-TR" dirty="0" smtClean="0"/>
            </a:b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TMG Ne İşe Yarar?</a:t>
            </a:r>
            <a:br>
              <a:rPr lang="tr-TR" b="1" dirty="0" smtClean="0"/>
            </a:br>
            <a:endParaRPr lang="tr-TR" dirty="0"/>
          </a:p>
        </p:txBody>
      </p:sp>
      <p:sp>
        <p:nvSpPr>
          <p:cNvPr id="3" name="2 İçerik Yer Tutucusu"/>
          <p:cNvSpPr>
            <a:spLocks noGrp="1"/>
          </p:cNvSpPr>
          <p:nvPr>
            <p:ph idx="1"/>
          </p:nvPr>
        </p:nvSpPr>
        <p:spPr/>
        <p:txBody>
          <a:bodyPr>
            <a:normAutofit fontScale="85000" lnSpcReduction="10000"/>
          </a:bodyPr>
          <a:lstStyle/>
          <a:p>
            <a:pPr fontAlgn="base"/>
            <a:r>
              <a:rPr lang="tr-TR" dirty="0" err="1" smtClean="0"/>
              <a:t>Forefront</a:t>
            </a:r>
            <a:r>
              <a:rPr lang="tr-TR" dirty="0" smtClean="0"/>
              <a:t> </a:t>
            </a:r>
            <a:r>
              <a:rPr lang="tr-TR" dirty="0" err="1"/>
              <a:t>Threat</a:t>
            </a:r>
            <a:r>
              <a:rPr lang="tr-TR" dirty="0"/>
              <a:t> </a:t>
            </a:r>
            <a:r>
              <a:rPr lang="tr-TR" dirty="0" err="1"/>
              <a:t>Management</a:t>
            </a:r>
            <a:r>
              <a:rPr lang="tr-TR" dirty="0"/>
              <a:t> </a:t>
            </a:r>
            <a:r>
              <a:rPr lang="tr-TR" dirty="0" err="1"/>
              <a:t>Gateway</a:t>
            </a:r>
            <a:r>
              <a:rPr lang="tr-TR" dirty="0"/>
              <a:t> 2010 (TMG), çalışanların zararlı yazılım ve diğer tehditler konusunda endişelenmeden Internet’i iş için güvenli ve verimli kullanmasını sağlayarak işletmelere yardımcı olur. URL filtreleme, zararlı yazılım önleme denetleme, yetkisiz giriş önleme, uygulama </a:t>
            </a:r>
            <a:r>
              <a:rPr lang="tr-TR" dirty="0" err="1"/>
              <a:t>proxy</a:t>
            </a:r>
            <a:r>
              <a:rPr lang="tr-TR" dirty="0"/>
              <a:t> ve HTTP/HTTPS denetleme dahil, birleşik, yönetmesi kolay bir ağ geçidinde entegre edilmiş birden fazla sürekli güncellenen koruma katmanı sağlar ve Web güvenliği maliyeti ve karmaşıklığını azaltır. </a:t>
            </a: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r>
              <a:rPr lang="tr-TR" dirty="0" err="1" smtClean="0"/>
              <a:t>Forefront</a:t>
            </a:r>
            <a:r>
              <a:rPr lang="tr-TR" dirty="0" smtClean="0"/>
              <a:t> TMG, kuruluşların birden fazla Web güvenliği satıcısından gelen saygınlık bilgilerine ve Internet Explorer 8 kullanıcılarını zararlı yazılım ve kimlik avcılığı sitelerine karşı koruyan teknolojiye dayanarak tehlikeli sitelere erişimi engelleyerek yüksek düzeyde hassas Web güvenliği uygulamasını sağlar.</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TotalTime>
  <Words>353</Words>
  <Application>Microsoft Office PowerPoint</Application>
  <PresentationFormat>Ekran Gösterisi (4:3)</PresentationFormat>
  <Paragraphs>22</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Gündönümü</vt:lpstr>
      <vt:lpstr>ISA/FOREFRONT TMG SERVER </vt:lpstr>
      <vt:lpstr>ISA SERVER NEDİR?</vt:lpstr>
      <vt:lpstr>ISA Server kullanımı bize neler sağlar?</vt:lpstr>
      <vt:lpstr>Slayt 4</vt:lpstr>
      <vt:lpstr>Slayt 5</vt:lpstr>
      <vt:lpstr>Slayt 6</vt:lpstr>
      <vt:lpstr>TMG Nedir ? </vt:lpstr>
      <vt:lpstr>TMG Ne İşe Yarar? </vt:lpstr>
      <vt:lpstr>Slayt 9</vt:lpstr>
      <vt:lpstr>TMG Kullanma Nedenleri Nelerdir? </vt:lpstr>
      <vt:lpstr>Slayt 11</vt:lpstr>
    </vt:vector>
  </TitlesOfParts>
  <Company>TncTR MoTuN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ISA/FOREFRONT TMG SERVER </dc:title>
  <dc:creator>Toshiba</dc:creator>
  <cp:lastModifiedBy>Toshiba</cp:lastModifiedBy>
  <cp:revision>7</cp:revision>
  <dcterms:created xsi:type="dcterms:W3CDTF">2016-11-01T12:19:48Z</dcterms:created>
  <dcterms:modified xsi:type="dcterms:W3CDTF">2016-11-03T11:25:53Z</dcterms:modified>
</cp:coreProperties>
</file>