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80" r:id="rId1"/>
  </p:sldMasterIdLst>
  <p:sldIdLst>
    <p:sldId id="256" r:id="rId2"/>
    <p:sldId id="257" r:id="rId3"/>
    <p:sldId id="258" r:id="rId4"/>
    <p:sldId id="259" r:id="rId5"/>
    <p:sldId id="260" r:id="rId6"/>
    <p:sldId id="269" r:id="rId7"/>
    <p:sldId id="270" r:id="rId8"/>
    <p:sldId id="271" r:id="rId9"/>
    <p:sldId id="272" r:id="rId10"/>
    <p:sldId id="261" r:id="rId11"/>
    <p:sldId id="262" r:id="rId12"/>
    <p:sldId id="263" r:id="rId13"/>
    <p:sldId id="265" r:id="rId14"/>
    <p:sldId id="266" r:id="rId15"/>
    <p:sldId id="267" r:id="rId16"/>
    <p:sldId id="274" r:id="rId17"/>
    <p:sldId id="268" r:id="rId18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02.12.2016</a:t>
            </a:fld>
            <a:endParaRPr lang="tr-T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02.12.2016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02.12.2016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02.12.2016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02.12.2016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02.12.2016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02.12.2016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02.12.2016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02.12.2016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02.12.2016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02.12.2016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tr-TR" smtClean="0"/>
              <a:t>Resim eklemek için simgeyi tıklatın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23720DD-5B6D-40BF-8493-A6B52D484E6B}" type="datetimeFigureOut">
              <a:rPr lang="tr-TR" smtClean="0"/>
              <a:t>02.12.2016</a:t>
            </a:fld>
            <a:endParaRPr lang="tr-T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1" r:id="rId1"/>
    <p:sldLayoutId id="2147484082" r:id="rId2"/>
    <p:sldLayoutId id="2147484083" r:id="rId3"/>
    <p:sldLayoutId id="2147484084" r:id="rId4"/>
    <p:sldLayoutId id="2147484085" r:id="rId5"/>
    <p:sldLayoutId id="2147484086" r:id="rId6"/>
    <p:sldLayoutId id="2147484087" r:id="rId7"/>
    <p:sldLayoutId id="2147484088" r:id="rId8"/>
    <p:sldLayoutId id="2147484089" r:id="rId9"/>
    <p:sldLayoutId id="2147484090" r:id="rId10"/>
    <p:sldLayoutId id="214748409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755576" y="1988840"/>
            <a:ext cx="7315200" cy="3528392"/>
          </a:xfrm>
        </p:spPr>
        <p:txBody>
          <a:bodyPr/>
          <a:lstStyle/>
          <a:p>
            <a:r>
              <a:rPr lang="tr-TR" sz="8000" dirty="0" smtClean="0"/>
              <a:t>MAPREDUCE</a:t>
            </a:r>
            <a:endParaRPr lang="tr-TR" sz="8000" dirty="0"/>
          </a:p>
        </p:txBody>
      </p:sp>
    </p:spTree>
    <p:extLst>
      <p:ext uri="{BB962C8B-B14F-4D97-AF65-F5344CB8AC3E}">
        <p14:creationId xmlns:p14="http://schemas.microsoft.com/office/powerpoint/2010/main" val="150231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MAPREDUCE ÖRNEK ?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>
                <a:latin typeface="Comic Sans MS" pitchFamily="66" charset="0"/>
              </a:rPr>
              <a:t>Elimizde bir dosya var , bu dosyada her satırda bir ürün ismi ve o ürün satın alındığında  ne kadar para ödendiği yazılı olsun. Her ürün için ne kadar para harcadığını bulmak istiyoruz.</a:t>
            </a:r>
            <a:endParaRPr lang="tr-TR" dirty="0">
              <a:latin typeface="Comic Sans MS" pitchFamily="66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31440"/>
            <a:ext cx="9144000" cy="7389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1556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260632" cy="6741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5709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915"/>
            <a:ext cx="9144000" cy="6489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994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MAP REDUCE SÜREÇLER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>
                <a:latin typeface="Comic Sans MS" pitchFamily="66" charset="0"/>
              </a:rPr>
              <a:t>MapReduce</a:t>
            </a:r>
            <a:r>
              <a:rPr lang="tr-TR" dirty="0" smtClean="0">
                <a:latin typeface="Comic Sans MS" pitchFamily="66" charset="0"/>
              </a:rPr>
              <a:t>  </a:t>
            </a:r>
            <a:r>
              <a:rPr lang="tr-TR" dirty="0" smtClean="0">
                <a:latin typeface="Comic Sans MS" pitchFamily="66" charset="0"/>
              </a:rPr>
              <a:t>; </a:t>
            </a:r>
          </a:p>
          <a:p>
            <a:r>
              <a:rPr lang="tr-TR" dirty="0" err="1" smtClean="0">
                <a:latin typeface="Comic Sans MS" pitchFamily="66" charset="0"/>
              </a:rPr>
              <a:t>JobTracker</a:t>
            </a:r>
            <a:r>
              <a:rPr lang="tr-TR" dirty="0" smtClean="0">
                <a:latin typeface="Comic Sans MS" pitchFamily="66" charset="0"/>
              </a:rPr>
              <a:t> </a:t>
            </a:r>
            <a:r>
              <a:rPr lang="tr-TR" dirty="0" smtClean="0">
                <a:latin typeface="Comic Sans MS" pitchFamily="66" charset="0"/>
              </a:rPr>
              <a:t>ve </a:t>
            </a:r>
            <a:r>
              <a:rPr lang="tr-TR" dirty="0" err="1" smtClean="0">
                <a:latin typeface="Comic Sans MS" pitchFamily="66" charset="0"/>
              </a:rPr>
              <a:t>TaskTracker</a:t>
            </a:r>
            <a:r>
              <a:rPr lang="tr-TR" dirty="0" smtClean="0">
                <a:latin typeface="Comic Sans MS" pitchFamily="66" charset="0"/>
              </a:rPr>
              <a:t> süreçlerinden oluşur.</a:t>
            </a:r>
            <a:endParaRPr lang="tr-TR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0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JOB TRACKER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>
                <a:latin typeface="Comic Sans MS" pitchFamily="66" charset="0"/>
              </a:rPr>
              <a:t>Jop</a:t>
            </a:r>
            <a:r>
              <a:rPr lang="tr-TR" dirty="0" smtClean="0">
                <a:latin typeface="Comic Sans MS" pitchFamily="66" charset="0"/>
              </a:rPr>
              <a:t> </a:t>
            </a:r>
            <a:r>
              <a:rPr lang="tr-TR" dirty="0" err="1" smtClean="0">
                <a:latin typeface="Comic Sans MS" pitchFamily="66" charset="0"/>
              </a:rPr>
              <a:t>Tracker</a:t>
            </a:r>
            <a:r>
              <a:rPr lang="tr-TR" dirty="0" smtClean="0">
                <a:latin typeface="Comic Sans MS" pitchFamily="66" charset="0"/>
              </a:rPr>
              <a:t> : </a:t>
            </a:r>
            <a:r>
              <a:rPr lang="tr-TR" dirty="0" err="1" smtClean="0">
                <a:latin typeface="Comic Sans MS" pitchFamily="66" charset="0"/>
              </a:rPr>
              <a:t>Map</a:t>
            </a:r>
            <a:r>
              <a:rPr lang="tr-TR" dirty="0" smtClean="0">
                <a:latin typeface="Comic Sans MS" pitchFamily="66" charset="0"/>
              </a:rPr>
              <a:t> </a:t>
            </a:r>
            <a:r>
              <a:rPr lang="tr-TR" dirty="0" err="1" smtClean="0">
                <a:latin typeface="Comic Sans MS" pitchFamily="66" charset="0"/>
              </a:rPr>
              <a:t>Reduce</a:t>
            </a:r>
            <a:r>
              <a:rPr lang="tr-TR" dirty="0" smtClean="0">
                <a:latin typeface="Comic Sans MS" pitchFamily="66" charset="0"/>
              </a:rPr>
              <a:t> işlerinin küme üzerinde dağıtılıp çalıştırılmasından sorumludur. İstemciler tarafından </a:t>
            </a:r>
            <a:r>
              <a:rPr lang="tr-TR" dirty="0" err="1" smtClean="0">
                <a:latin typeface="Comic Sans MS" pitchFamily="66" charset="0"/>
              </a:rPr>
              <a:t>mapreduce</a:t>
            </a:r>
            <a:r>
              <a:rPr lang="tr-TR" dirty="0" smtClean="0">
                <a:latin typeface="Comic Sans MS" pitchFamily="66" charset="0"/>
              </a:rPr>
              <a:t> işleri </a:t>
            </a:r>
            <a:r>
              <a:rPr lang="tr-TR" dirty="0" err="1" smtClean="0">
                <a:latin typeface="Comic Sans MS" pitchFamily="66" charset="0"/>
              </a:rPr>
              <a:t>job</a:t>
            </a:r>
            <a:r>
              <a:rPr lang="tr-TR" dirty="0" smtClean="0">
                <a:latin typeface="Comic Sans MS" pitchFamily="66" charset="0"/>
              </a:rPr>
              <a:t> </a:t>
            </a:r>
            <a:r>
              <a:rPr lang="tr-TR" dirty="0" err="1" smtClean="0">
                <a:latin typeface="Comic Sans MS" pitchFamily="66" charset="0"/>
              </a:rPr>
              <a:t>Tracker</a:t>
            </a:r>
            <a:r>
              <a:rPr lang="tr-TR" dirty="0" smtClean="0">
                <a:latin typeface="Comic Sans MS" pitchFamily="66" charset="0"/>
              </a:rPr>
              <a:t> a gönderilir.</a:t>
            </a:r>
            <a:endParaRPr lang="tr-TR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484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539552" y="404664"/>
            <a:ext cx="8229600" cy="1143000"/>
          </a:xfrm>
        </p:spPr>
        <p:txBody>
          <a:bodyPr/>
          <a:lstStyle/>
          <a:p>
            <a:r>
              <a:rPr lang="tr-TR" dirty="0" smtClean="0"/>
              <a:t>TASKTRACKER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err="1" smtClean="0">
                <a:latin typeface="Comic Sans MS" pitchFamily="66" charset="0"/>
              </a:rPr>
              <a:t>DataNodelerin</a:t>
            </a:r>
            <a:r>
              <a:rPr lang="tr-TR" dirty="0" smtClean="0">
                <a:latin typeface="Comic Sans MS" pitchFamily="66" charset="0"/>
              </a:rPr>
              <a:t> bulunduğu sunucularda çalışmaktadır.</a:t>
            </a:r>
            <a:br>
              <a:rPr lang="tr-TR" dirty="0" smtClean="0">
                <a:latin typeface="Comic Sans MS" pitchFamily="66" charset="0"/>
              </a:rPr>
            </a:br>
            <a:endParaRPr lang="tr-TR" dirty="0" smtClean="0">
              <a:latin typeface="Comic Sans MS" pitchFamily="66" charset="0"/>
            </a:endParaRPr>
          </a:p>
          <a:p>
            <a:r>
              <a:rPr lang="tr-TR" dirty="0" err="1" smtClean="0">
                <a:latin typeface="Comic Sans MS" pitchFamily="66" charset="0"/>
              </a:rPr>
              <a:t>Task</a:t>
            </a:r>
            <a:r>
              <a:rPr lang="tr-TR" dirty="0" smtClean="0">
                <a:latin typeface="Comic Sans MS" pitchFamily="66" charset="0"/>
              </a:rPr>
              <a:t> </a:t>
            </a:r>
            <a:r>
              <a:rPr lang="tr-TR" dirty="0" err="1" smtClean="0">
                <a:latin typeface="Comic Sans MS" pitchFamily="66" charset="0"/>
              </a:rPr>
              <a:t>Tracker</a:t>
            </a:r>
            <a:r>
              <a:rPr lang="tr-TR" dirty="0" smtClean="0">
                <a:latin typeface="Comic Sans MS" pitchFamily="66" charset="0"/>
              </a:rPr>
              <a:t> , </a:t>
            </a:r>
            <a:r>
              <a:rPr lang="tr-TR" dirty="0" err="1" smtClean="0">
                <a:latin typeface="Comic Sans MS" pitchFamily="66" charset="0"/>
              </a:rPr>
              <a:t>Job</a:t>
            </a:r>
            <a:r>
              <a:rPr lang="tr-TR" dirty="0" smtClean="0">
                <a:latin typeface="Comic Sans MS" pitchFamily="66" charset="0"/>
              </a:rPr>
              <a:t> </a:t>
            </a:r>
            <a:r>
              <a:rPr lang="tr-TR" dirty="0" err="1" smtClean="0">
                <a:latin typeface="Comic Sans MS" pitchFamily="66" charset="0"/>
              </a:rPr>
              <a:t>Trackerdan</a:t>
            </a:r>
            <a:r>
              <a:rPr lang="tr-TR" dirty="0" smtClean="0">
                <a:latin typeface="Comic Sans MS" pitchFamily="66" charset="0"/>
              </a:rPr>
              <a:t> iş parçacığı talep </a:t>
            </a:r>
            <a:r>
              <a:rPr lang="tr-TR" dirty="0" err="1" smtClean="0">
                <a:latin typeface="Comic Sans MS" pitchFamily="66" charset="0"/>
              </a:rPr>
              <a:t>eder.Job</a:t>
            </a:r>
            <a:r>
              <a:rPr lang="tr-TR" dirty="0" smtClean="0">
                <a:latin typeface="Comic Sans MS" pitchFamily="66" charset="0"/>
              </a:rPr>
              <a:t> </a:t>
            </a:r>
            <a:r>
              <a:rPr lang="tr-TR" dirty="0" err="1" smtClean="0">
                <a:latin typeface="Comic Sans MS" pitchFamily="66" charset="0"/>
              </a:rPr>
              <a:t>Tracker</a:t>
            </a:r>
            <a:r>
              <a:rPr lang="tr-TR" dirty="0" smtClean="0">
                <a:latin typeface="Comic Sans MS" pitchFamily="66" charset="0"/>
              </a:rPr>
              <a:t> </a:t>
            </a:r>
            <a:r>
              <a:rPr lang="tr-TR" dirty="0" err="1" smtClean="0">
                <a:latin typeface="Comic Sans MS" pitchFamily="66" charset="0"/>
              </a:rPr>
              <a:t>namenode</a:t>
            </a:r>
            <a:r>
              <a:rPr lang="tr-TR" dirty="0" smtClean="0">
                <a:latin typeface="Comic Sans MS" pitchFamily="66" charset="0"/>
              </a:rPr>
              <a:t> ile iletişim kurarak verinin </a:t>
            </a:r>
            <a:r>
              <a:rPr lang="tr-TR" dirty="0" err="1" smtClean="0">
                <a:latin typeface="Comic Sans MS" pitchFamily="66" charset="0"/>
              </a:rPr>
              <a:t>lokasyonunu</a:t>
            </a:r>
            <a:r>
              <a:rPr lang="tr-TR" dirty="0" smtClean="0">
                <a:latin typeface="Comic Sans MS" pitchFamily="66" charset="0"/>
              </a:rPr>
              <a:t> öğrenir.</a:t>
            </a:r>
          </a:p>
          <a:p>
            <a:endParaRPr lang="tr-TR" dirty="0">
              <a:latin typeface="Comic Sans MS" pitchFamily="66" charset="0"/>
            </a:endParaRPr>
          </a:p>
          <a:p>
            <a:r>
              <a:rPr lang="tr-TR" dirty="0" err="1" smtClean="0">
                <a:latin typeface="Comic Sans MS" pitchFamily="66" charset="0"/>
              </a:rPr>
              <a:t>Task</a:t>
            </a:r>
            <a:r>
              <a:rPr lang="tr-TR" dirty="0" smtClean="0">
                <a:latin typeface="Comic Sans MS" pitchFamily="66" charset="0"/>
              </a:rPr>
              <a:t> </a:t>
            </a:r>
            <a:r>
              <a:rPr lang="tr-TR" dirty="0" err="1" smtClean="0">
                <a:latin typeface="Comic Sans MS" pitchFamily="66" charset="0"/>
              </a:rPr>
              <a:t>Tracker</a:t>
            </a:r>
            <a:r>
              <a:rPr lang="tr-TR" dirty="0" smtClean="0">
                <a:latin typeface="Comic Sans MS" pitchFamily="66" charset="0"/>
              </a:rPr>
              <a:t> iş parçacıklarını tamamladıktan sonra sonucu </a:t>
            </a:r>
            <a:r>
              <a:rPr lang="tr-TR" dirty="0" err="1" smtClean="0">
                <a:latin typeface="Comic Sans MS" pitchFamily="66" charset="0"/>
              </a:rPr>
              <a:t>job</a:t>
            </a:r>
            <a:r>
              <a:rPr lang="tr-TR" dirty="0" smtClean="0">
                <a:latin typeface="Comic Sans MS" pitchFamily="66" charset="0"/>
              </a:rPr>
              <a:t> </a:t>
            </a:r>
            <a:r>
              <a:rPr lang="tr-TR" dirty="0" err="1" smtClean="0">
                <a:latin typeface="Comic Sans MS" pitchFamily="66" charset="0"/>
              </a:rPr>
              <a:t>Trackera</a:t>
            </a:r>
            <a:r>
              <a:rPr lang="tr-TR" dirty="0" smtClean="0">
                <a:latin typeface="Comic Sans MS" pitchFamily="66" charset="0"/>
              </a:rPr>
              <a:t> iletir.</a:t>
            </a:r>
            <a:br>
              <a:rPr lang="tr-TR" dirty="0" smtClean="0">
                <a:latin typeface="Comic Sans MS" pitchFamily="66" charset="0"/>
              </a:rPr>
            </a:br>
            <a:endParaRPr lang="tr-TR" dirty="0" smtClean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577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ÖZETLE;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dirty="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</a:rPr>
              <a:t>Çok büyük bir veriyi işleyebilmek için çok yüksek donanıma sahip sunucular kullanmak yerine ; sıradan sunuculardan oluşan bir küme üzerinde «</a:t>
            </a:r>
            <a:r>
              <a:rPr lang="tr-TR" dirty="0" err="1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</a:rPr>
              <a:t>MapReduce</a:t>
            </a:r>
            <a:r>
              <a:rPr lang="tr-TR" dirty="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</a:rPr>
              <a:t>» yardımıyla aynı işlem çok daha etkin bir şekilde gerçekleştirilir</a:t>
            </a:r>
            <a:r>
              <a:rPr lang="tr-TR" dirty="0"/>
              <a:t>. </a:t>
            </a:r>
          </a:p>
          <a:p>
            <a:endParaRPr lang="tr-TR" dirty="0"/>
          </a:p>
          <a:p>
            <a:r>
              <a:rPr lang="tr-TR" dirty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Google’ın diğer arama motorları arasında fark yaratmasını sağlayan temel teknolojilerden birisi işte bu </a:t>
            </a:r>
            <a:r>
              <a:rPr lang="tr-TR" dirty="0" err="1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MapReduce</a:t>
            </a:r>
            <a:r>
              <a:rPr lang="tr-TR" dirty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 teknolojisidir.</a:t>
            </a:r>
          </a:p>
          <a:p>
            <a:endParaRPr lang="tr-TR" dirty="0">
              <a:solidFill>
                <a:schemeClr val="accent5">
                  <a:lumMod val="50000"/>
                </a:schemeClr>
              </a:solidFill>
              <a:latin typeface="Comic Sans MS" pitchFamily="66" charset="0"/>
            </a:endParaRPr>
          </a:p>
          <a:p>
            <a:r>
              <a:rPr lang="tr-TR" dirty="0">
                <a:latin typeface="Comic Sans MS" pitchFamily="66" charset="0"/>
              </a:rPr>
              <a:t>Sadece Google değil, Facebook, </a:t>
            </a:r>
            <a:r>
              <a:rPr lang="tr-TR" dirty="0" err="1">
                <a:latin typeface="Comic Sans MS" pitchFamily="66" charset="0"/>
              </a:rPr>
              <a:t>Linkedin</a:t>
            </a:r>
            <a:r>
              <a:rPr lang="tr-TR" dirty="0">
                <a:latin typeface="Comic Sans MS" pitchFamily="66" charset="0"/>
              </a:rPr>
              <a:t>, </a:t>
            </a:r>
            <a:r>
              <a:rPr lang="tr-TR" dirty="0" err="1">
                <a:latin typeface="Comic Sans MS" pitchFamily="66" charset="0"/>
              </a:rPr>
              <a:t>Twitter</a:t>
            </a:r>
            <a:r>
              <a:rPr lang="tr-TR" dirty="0">
                <a:latin typeface="Comic Sans MS" pitchFamily="66" charset="0"/>
              </a:rPr>
              <a:t> gibi çok fazla veri toplayan şirketler de bu sistemi kullanmaktadır. </a:t>
            </a:r>
          </a:p>
        </p:txBody>
      </p:sp>
    </p:spTree>
    <p:extLst>
      <p:ext uri="{BB962C8B-B14F-4D97-AF65-F5344CB8AC3E}">
        <p14:creationId xmlns:p14="http://schemas.microsoft.com/office/powerpoint/2010/main" val="65183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 smtClean="0">
              <a:solidFill>
                <a:schemeClr val="tx2">
                  <a:lumMod val="50000"/>
                </a:schemeClr>
              </a:solidFill>
              <a:latin typeface="Comic Sans MS" pitchFamily="66" charset="0"/>
            </a:endParaRPr>
          </a:p>
          <a:p>
            <a:endParaRPr lang="tr-TR" dirty="0">
              <a:solidFill>
                <a:schemeClr val="tx2">
                  <a:lumMod val="50000"/>
                </a:schemeClr>
              </a:solidFill>
              <a:latin typeface="Comic Sans MS" pitchFamily="66" charset="0"/>
            </a:endParaRPr>
          </a:p>
          <a:p>
            <a:endParaRPr lang="tr-TR" dirty="0" smtClean="0">
              <a:solidFill>
                <a:schemeClr val="tx2">
                  <a:lumMod val="50000"/>
                </a:schemeClr>
              </a:solidFill>
              <a:latin typeface="Comic Sans MS" pitchFamily="66" charset="0"/>
            </a:endParaRPr>
          </a:p>
          <a:p>
            <a:r>
              <a:rPr lang="tr-TR" dirty="0" smtClean="0">
                <a:solidFill>
                  <a:schemeClr val="tx2">
                    <a:lumMod val="50000"/>
                  </a:schemeClr>
                </a:solidFill>
                <a:latin typeface="Comic Sans MS" pitchFamily="66" charset="0"/>
              </a:rPr>
              <a:t>                        EDA AYCAN POLAT</a:t>
            </a:r>
            <a:br>
              <a:rPr lang="tr-TR" dirty="0" smtClean="0">
                <a:solidFill>
                  <a:schemeClr val="tx2">
                    <a:lumMod val="50000"/>
                  </a:schemeClr>
                </a:solidFill>
                <a:latin typeface="Comic Sans MS" pitchFamily="66" charset="0"/>
              </a:rPr>
            </a:br>
            <a:r>
              <a:rPr lang="tr-TR" dirty="0" smtClean="0">
                <a:solidFill>
                  <a:schemeClr val="tx2">
                    <a:lumMod val="50000"/>
                  </a:schemeClr>
                </a:solidFill>
                <a:latin typeface="Comic Sans MS" pitchFamily="66" charset="0"/>
              </a:rPr>
              <a:t>                        ŞEYDA CANPOLAT</a:t>
            </a:r>
            <a:endParaRPr lang="tr-TR" dirty="0">
              <a:solidFill>
                <a:schemeClr val="tx2">
                  <a:lumMod val="50000"/>
                </a:schemeClr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2401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259632" y="548680"/>
            <a:ext cx="6512511" cy="1143000"/>
          </a:xfrm>
        </p:spPr>
        <p:txBody>
          <a:bodyPr/>
          <a:lstStyle/>
          <a:p>
            <a:r>
              <a:rPr lang="tr-TR" dirty="0" smtClean="0"/>
              <a:t> KONULAR 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755576" y="2420888"/>
            <a:ext cx="6400800" cy="347472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tr-TR" sz="2800" dirty="0" smtClean="0">
                <a:latin typeface="Comic Sans MS" pitchFamily="66" charset="0"/>
              </a:rPr>
              <a:t>1.MAP REDUCE TARİHÇESİ</a:t>
            </a:r>
          </a:p>
          <a:p>
            <a:pPr marL="0" indent="0">
              <a:buNone/>
            </a:pPr>
            <a:r>
              <a:rPr lang="tr-TR" sz="2800" dirty="0">
                <a:latin typeface="Comic Sans MS" pitchFamily="66" charset="0"/>
              </a:rPr>
              <a:t/>
            </a:r>
            <a:br>
              <a:rPr lang="tr-TR" sz="2800" dirty="0">
                <a:latin typeface="Comic Sans MS" pitchFamily="66" charset="0"/>
              </a:rPr>
            </a:br>
            <a:r>
              <a:rPr lang="tr-TR" sz="2800" dirty="0" smtClean="0">
                <a:latin typeface="Comic Sans MS" pitchFamily="66" charset="0"/>
              </a:rPr>
              <a:t>2.MAP VE REDUCE NEDİR </a:t>
            </a:r>
            <a:r>
              <a:rPr lang="tr-TR" sz="2800" dirty="0">
                <a:latin typeface="Comic Sans MS" pitchFamily="66" charset="0"/>
              </a:rPr>
              <a:t>?</a:t>
            </a:r>
            <a:br>
              <a:rPr lang="tr-TR" sz="2800" dirty="0">
                <a:latin typeface="Comic Sans MS" pitchFamily="66" charset="0"/>
              </a:rPr>
            </a:br>
            <a:r>
              <a:rPr lang="tr-TR" sz="2800" dirty="0">
                <a:latin typeface="Comic Sans MS" pitchFamily="66" charset="0"/>
              </a:rPr>
              <a:t/>
            </a:r>
            <a:br>
              <a:rPr lang="tr-TR" sz="2800" dirty="0">
                <a:latin typeface="Comic Sans MS" pitchFamily="66" charset="0"/>
              </a:rPr>
            </a:br>
            <a:r>
              <a:rPr lang="tr-TR" sz="2800" dirty="0" smtClean="0">
                <a:latin typeface="Comic Sans MS" pitchFamily="66" charset="0"/>
              </a:rPr>
              <a:t>3.MAP </a:t>
            </a:r>
            <a:r>
              <a:rPr lang="tr-TR" sz="2800" dirty="0">
                <a:latin typeface="Comic Sans MS" pitchFamily="66" charset="0"/>
              </a:rPr>
              <a:t>REDUCE </a:t>
            </a:r>
            <a:r>
              <a:rPr lang="tr-TR" sz="2800" dirty="0" smtClean="0">
                <a:latin typeface="Comic Sans MS" pitchFamily="66" charset="0"/>
              </a:rPr>
              <a:t>ÖRNEK</a:t>
            </a:r>
            <a:r>
              <a:rPr lang="tr-TR" sz="2800" dirty="0">
                <a:latin typeface="Comic Sans MS" pitchFamily="66" charset="0"/>
              </a:rPr>
              <a:t/>
            </a:r>
            <a:br>
              <a:rPr lang="tr-TR" sz="2800" dirty="0">
                <a:latin typeface="Comic Sans MS" pitchFamily="66" charset="0"/>
              </a:rPr>
            </a:br>
            <a:r>
              <a:rPr lang="tr-TR" sz="2800" dirty="0">
                <a:latin typeface="Comic Sans MS" pitchFamily="66" charset="0"/>
              </a:rPr>
              <a:t> </a:t>
            </a:r>
            <a:br>
              <a:rPr lang="tr-TR" sz="2800" dirty="0">
                <a:latin typeface="Comic Sans MS" pitchFamily="66" charset="0"/>
              </a:rPr>
            </a:br>
            <a:r>
              <a:rPr lang="tr-TR" sz="2800" dirty="0" smtClean="0">
                <a:latin typeface="Comic Sans MS" pitchFamily="66" charset="0"/>
              </a:rPr>
              <a:t>4.</a:t>
            </a:r>
            <a:r>
              <a:rPr lang="tr-TR" sz="2800" dirty="0">
                <a:latin typeface="Comic Sans MS" pitchFamily="66" charset="0"/>
              </a:rPr>
              <a:t> </a:t>
            </a:r>
            <a:r>
              <a:rPr lang="tr-TR" sz="2800" dirty="0" smtClean="0">
                <a:latin typeface="Comic Sans MS" pitchFamily="66" charset="0"/>
              </a:rPr>
              <a:t>MAP </a:t>
            </a:r>
            <a:r>
              <a:rPr lang="tr-TR" sz="2800" dirty="0">
                <a:latin typeface="Comic Sans MS" pitchFamily="66" charset="0"/>
              </a:rPr>
              <a:t>REDUCE  </a:t>
            </a:r>
            <a:r>
              <a:rPr lang="tr-TR" sz="2800" dirty="0" smtClean="0">
                <a:latin typeface="Comic Sans MS" pitchFamily="66" charset="0"/>
              </a:rPr>
              <a:t>SÜREÇLERİ</a:t>
            </a:r>
            <a:r>
              <a:rPr lang="tr-TR" sz="2800" dirty="0">
                <a:latin typeface="Comic Sans MS" pitchFamily="66" charset="0"/>
              </a:rPr>
              <a:t/>
            </a:r>
            <a:br>
              <a:rPr lang="tr-TR" sz="2800" dirty="0">
                <a:latin typeface="Comic Sans MS" pitchFamily="66" charset="0"/>
              </a:rPr>
            </a:br>
            <a:r>
              <a:rPr lang="tr-TR" sz="2800" dirty="0">
                <a:latin typeface="Comic Sans MS" pitchFamily="66" charset="0"/>
              </a:rPr>
              <a:t/>
            </a:r>
            <a:br>
              <a:rPr lang="tr-TR" sz="2800" dirty="0">
                <a:latin typeface="Comic Sans MS" pitchFamily="66" charset="0"/>
              </a:rPr>
            </a:br>
            <a:r>
              <a:rPr lang="tr-TR" sz="2800" dirty="0">
                <a:latin typeface="Comic Sans MS" pitchFamily="66" charset="0"/>
              </a:rPr>
              <a:t/>
            </a:r>
            <a:br>
              <a:rPr lang="tr-TR" sz="2800" dirty="0">
                <a:latin typeface="Comic Sans MS" pitchFamily="66" charset="0"/>
              </a:rPr>
            </a:br>
            <a:endParaRPr lang="tr-TR" sz="2800" dirty="0">
              <a:latin typeface="Comic Sans MS" pitchFamily="66" charset="0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1590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55576" y="404664"/>
            <a:ext cx="8229600" cy="1143000"/>
          </a:xfrm>
        </p:spPr>
        <p:txBody>
          <a:bodyPr/>
          <a:lstStyle/>
          <a:p>
            <a:r>
              <a:rPr lang="tr-TR" dirty="0" smtClean="0"/>
              <a:t>MAPREDUCE TARİHÇESİ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dirty="0" smtClean="0">
                <a:latin typeface="Comic Sans MS" pitchFamily="66" charset="0"/>
              </a:rPr>
              <a:t>Teknolojinin çıkış noktası : Google </a:t>
            </a:r>
            <a:br>
              <a:rPr lang="tr-TR" dirty="0" smtClean="0">
                <a:latin typeface="Comic Sans MS" pitchFamily="66" charset="0"/>
              </a:rPr>
            </a:br>
            <a:endParaRPr lang="tr-TR" dirty="0" smtClean="0">
              <a:latin typeface="Comic Sans MS" pitchFamily="66" charset="0"/>
            </a:endParaRPr>
          </a:p>
          <a:p>
            <a:r>
              <a:rPr lang="tr-TR" dirty="0" smtClean="0">
                <a:latin typeface="Comic Sans MS" pitchFamily="66" charset="0"/>
              </a:rPr>
              <a:t>Yüksek miktarda veri üzerinde hızlı bir şekilde işlem yapmanın </a:t>
            </a:r>
            <a:r>
              <a:rPr lang="tr-TR" dirty="0" err="1" smtClean="0">
                <a:latin typeface="Comic Sans MS" pitchFamily="66" charset="0"/>
              </a:rPr>
              <a:t>yolu,işleri</a:t>
            </a:r>
            <a:r>
              <a:rPr lang="tr-TR" dirty="0" smtClean="0">
                <a:latin typeface="Comic Sans MS" pitchFamily="66" charset="0"/>
              </a:rPr>
              <a:t> birden çok bilgisayara dağıtmaktan  geçmektedir.</a:t>
            </a:r>
          </a:p>
          <a:p>
            <a:pPr marL="0" indent="0">
              <a:buNone/>
            </a:pPr>
            <a:endParaRPr lang="tr-TR" dirty="0" smtClean="0">
              <a:latin typeface="Comic Sans MS" pitchFamily="66" charset="0"/>
            </a:endParaRPr>
          </a:p>
          <a:p>
            <a:r>
              <a:rPr lang="tr-TR" dirty="0" smtClean="0">
                <a:latin typeface="Comic Sans MS" pitchFamily="66" charset="0"/>
              </a:rPr>
              <a:t>Google bilgisayar üzerindeki iş dağılımını kendi geliştirdiği </a:t>
            </a:r>
            <a:r>
              <a:rPr lang="tr-TR" dirty="0" err="1" smtClean="0">
                <a:latin typeface="Comic Sans MS" pitchFamily="66" charset="0"/>
              </a:rPr>
              <a:t>Map</a:t>
            </a:r>
            <a:r>
              <a:rPr lang="tr-TR" dirty="0" smtClean="0">
                <a:latin typeface="Comic Sans MS" pitchFamily="66" charset="0"/>
              </a:rPr>
              <a:t> </a:t>
            </a:r>
            <a:r>
              <a:rPr lang="tr-TR" dirty="0" err="1" smtClean="0">
                <a:latin typeface="Comic Sans MS" pitchFamily="66" charset="0"/>
              </a:rPr>
              <a:t>Reduce</a:t>
            </a:r>
            <a:r>
              <a:rPr lang="tr-TR" dirty="0" smtClean="0">
                <a:latin typeface="Comic Sans MS" pitchFamily="66" charset="0"/>
              </a:rPr>
              <a:t> teknolojisiyle yapmaktadır.</a:t>
            </a:r>
          </a:p>
          <a:p>
            <a:endParaRPr lang="tr-TR" dirty="0">
              <a:latin typeface="Comic Sans MS" pitchFamily="66" charset="0"/>
            </a:endParaRPr>
          </a:p>
          <a:p>
            <a:r>
              <a:rPr lang="tr-TR" dirty="0" err="1" smtClean="0">
                <a:latin typeface="Comic Sans MS" pitchFamily="66" charset="0"/>
              </a:rPr>
              <a:t>Hadoop</a:t>
            </a:r>
            <a:r>
              <a:rPr lang="tr-TR" dirty="0" smtClean="0">
                <a:latin typeface="Comic Sans MS" pitchFamily="66" charset="0"/>
              </a:rPr>
              <a:t> geliştirilirken de </a:t>
            </a:r>
            <a:r>
              <a:rPr lang="tr-TR" dirty="0" err="1" smtClean="0">
                <a:latin typeface="Comic Sans MS" pitchFamily="66" charset="0"/>
              </a:rPr>
              <a:t>google</a:t>
            </a:r>
            <a:r>
              <a:rPr lang="tr-TR" dirty="0" smtClean="0">
                <a:latin typeface="Comic Sans MS" pitchFamily="66" charset="0"/>
              </a:rPr>
              <a:t> </a:t>
            </a:r>
            <a:r>
              <a:rPr lang="tr-TR" dirty="0" err="1" smtClean="0">
                <a:latin typeface="Comic Sans MS" pitchFamily="66" charset="0"/>
              </a:rPr>
              <a:t>Map</a:t>
            </a:r>
            <a:r>
              <a:rPr lang="tr-TR" dirty="0">
                <a:latin typeface="Comic Sans MS" pitchFamily="66" charset="0"/>
              </a:rPr>
              <a:t> </a:t>
            </a:r>
            <a:r>
              <a:rPr lang="tr-TR" dirty="0" err="1" smtClean="0">
                <a:latin typeface="Comic Sans MS" pitchFamily="66" charset="0"/>
              </a:rPr>
              <a:t>reduce</a:t>
            </a:r>
            <a:r>
              <a:rPr lang="tr-TR" dirty="0" smtClean="0">
                <a:latin typeface="Comic Sans MS" pitchFamily="66" charset="0"/>
              </a:rPr>
              <a:t> teknolojisinden esinlenilmiştir.</a:t>
            </a:r>
          </a:p>
          <a:p>
            <a:endParaRPr lang="tr-TR" dirty="0">
              <a:latin typeface="Comic Sans MS" pitchFamily="66" charset="0"/>
            </a:endParaRPr>
          </a:p>
          <a:p>
            <a:pPr marL="0" indent="0">
              <a:buNone/>
            </a:pPr>
            <a:endParaRPr lang="tr-TR" dirty="0" smtClean="0">
              <a:latin typeface="Comic Sans MS" pitchFamily="66" charset="0"/>
            </a:endParaRPr>
          </a:p>
          <a:p>
            <a:pPr marL="0" indent="0">
              <a:buNone/>
            </a:pPr>
            <a:endParaRPr lang="tr-TR" dirty="0">
              <a:latin typeface="Comic Sans MS" pitchFamily="66" charset="0"/>
            </a:endParaRPr>
          </a:p>
          <a:p>
            <a:pPr marL="0" indent="0">
              <a:buNone/>
            </a:pPr>
            <a:endParaRPr lang="tr-TR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594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MAPREDUCE NEDİR ?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>
                <a:latin typeface="Comic Sans MS" pitchFamily="66" charset="0"/>
              </a:rPr>
              <a:t>MAPREDUCE bir programlama modelidir.</a:t>
            </a:r>
          </a:p>
          <a:p>
            <a:endParaRPr lang="tr-TR" dirty="0">
              <a:latin typeface="Comic Sans MS" pitchFamily="66" charset="0"/>
            </a:endParaRPr>
          </a:p>
          <a:p>
            <a:r>
              <a:rPr lang="tr-TR" dirty="0" smtClean="0">
                <a:latin typeface="Comic Sans MS" pitchFamily="66" charset="0"/>
              </a:rPr>
              <a:t/>
            </a:r>
            <a:br>
              <a:rPr lang="tr-TR" dirty="0" smtClean="0">
                <a:latin typeface="Comic Sans MS" pitchFamily="66" charset="0"/>
              </a:rPr>
            </a:br>
            <a:r>
              <a:rPr lang="tr-TR" dirty="0" smtClean="0">
                <a:latin typeface="Comic Sans MS" pitchFamily="66" charset="0"/>
              </a:rPr>
              <a:t>  . Platform ve dil bağımsızdır.</a:t>
            </a:r>
            <a:br>
              <a:rPr lang="tr-TR" dirty="0" smtClean="0">
                <a:latin typeface="Comic Sans MS" pitchFamily="66" charset="0"/>
              </a:rPr>
            </a:br>
            <a:r>
              <a:rPr lang="tr-TR" dirty="0" smtClean="0">
                <a:latin typeface="Comic Sans MS" pitchFamily="66" charset="0"/>
              </a:rPr>
              <a:t>  . Kayıt tabanlı veri işleme yöntemidir.</a:t>
            </a:r>
            <a:br>
              <a:rPr lang="tr-TR" dirty="0" smtClean="0">
                <a:latin typeface="Comic Sans MS" pitchFamily="66" charset="0"/>
              </a:rPr>
            </a:br>
            <a:r>
              <a:rPr lang="tr-TR" dirty="0" smtClean="0">
                <a:latin typeface="Comic Sans MS" pitchFamily="66" charset="0"/>
              </a:rPr>
              <a:t>  . Anahtar- değer ikilisi üzerinden çalışır.</a:t>
            </a:r>
            <a:br>
              <a:rPr lang="tr-TR" dirty="0" smtClean="0">
                <a:latin typeface="Comic Sans MS" pitchFamily="66" charset="0"/>
              </a:rPr>
            </a:br>
            <a:r>
              <a:rPr lang="tr-TR" dirty="0" smtClean="0">
                <a:latin typeface="Comic Sans MS" pitchFamily="66" charset="0"/>
              </a:rPr>
              <a:t>  . Görevlerin düğümler üzerine dağıtılmasını sağlar 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4694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980728"/>
            <a:ext cx="8604448" cy="5616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083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MAP AŞAMASI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>
                <a:latin typeface="Comic Sans MS" pitchFamily="66" charset="0"/>
              </a:rPr>
              <a:t>Map</a:t>
            </a:r>
            <a:r>
              <a:rPr lang="tr-TR" dirty="0">
                <a:latin typeface="Comic Sans MS" pitchFamily="66" charset="0"/>
              </a:rPr>
              <a:t> aşamasında ana düğüm verileri alıp daha ufak parçalara ayırarak işçi düğümlere dağıtır.</a:t>
            </a:r>
          </a:p>
          <a:p>
            <a:endParaRPr lang="tr-TR" dirty="0">
              <a:latin typeface="Comic Sans MS" pitchFamily="66" charset="0"/>
            </a:endParaRPr>
          </a:p>
          <a:p>
            <a:r>
              <a:rPr lang="tr-TR" dirty="0">
                <a:latin typeface="Comic Sans MS" pitchFamily="66" charset="0"/>
              </a:rPr>
              <a:t> İşçi düğümler bu işleri tamamladıkça sonucunu ana düğüme geri gönderir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83462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2400" dirty="0" err="1">
                <a:latin typeface="Comic Sans MS" pitchFamily="66" charset="0"/>
              </a:rPr>
              <a:t>Map</a:t>
            </a:r>
            <a:r>
              <a:rPr lang="tr-TR" sz="2400" dirty="0">
                <a:latin typeface="Comic Sans MS" pitchFamily="66" charset="0"/>
              </a:rPr>
              <a:t> aşamasındaki işlemler birbirinden bağımsız olarak gerçekleşebildiği için paralel olarak çalışabilir. Bu sayede büyük miktardaki veri , küme  içerisindeki düğümler tarafından hızlı bir şekilde okunabilir. Yani küme içerisinde ne kadar çok düğüm var ise işlem hızlanır.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8398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REDUCE AŞAMASI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>
                <a:latin typeface="Comic Sans MS" pitchFamily="66" charset="0"/>
              </a:rPr>
              <a:t>Reduce</a:t>
            </a:r>
            <a:r>
              <a:rPr lang="tr-TR" dirty="0">
                <a:latin typeface="Comic Sans MS" pitchFamily="66" charset="0"/>
              </a:rPr>
              <a:t> aşamasında ise tamamlanan işler işin mantığına göre </a:t>
            </a:r>
            <a:r>
              <a:rPr lang="tr-TR" dirty="0" smtClean="0">
                <a:latin typeface="Comic Sans MS" pitchFamily="66" charset="0"/>
              </a:rPr>
              <a:t>birleştirilerek </a:t>
            </a:r>
            <a:r>
              <a:rPr lang="tr-TR" dirty="0">
                <a:latin typeface="Comic Sans MS" pitchFamily="66" charset="0"/>
              </a:rPr>
              <a:t>sonuç elde edilir. </a:t>
            </a:r>
            <a:r>
              <a:rPr lang="tr-TR" dirty="0" smtClean="0">
                <a:latin typeface="Comic Sans MS" pitchFamily="66" charset="0"/>
              </a:rPr>
              <a:t/>
            </a:r>
            <a:br>
              <a:rPr lang="tr-TR" dirty="0" smtClean="0">
                <a:latin typeface="Comic Sans MS" pitchFamily="66" charset="0"/>
              </a:rPr>
            </a:br>
            <a:r>
              <a:rPr lang="tr-TR" dirty="0" err="1">
                <a:latin typeface="Comic Sans MS" pitchFamily="66" charset="0"/>
              </a:rPr>
              <a:t>Reduce</a:t>
            </a:r>
            <a:r>
              <a:rPr lang="tr-TR" dirty="0">
                <a:latin typeface="Comic Sans MS" pitchFamily="66" charset="0"/>
              </a:rPr>
              <a:t> aşamasında </a:t>
            </a:r>
            <a:r>
              <a:rPr lang="tr-TR" dirty="0" smtClean="0">
                <a:latin typeface="Comic Sans MS" pitchFamily="66" charset="0"/>
              </a:rPr>
              <a:t>aynı </a:t>
            </a:r>
            <a:r>
              <a:rPr lang="tr-TR" dirty="0">
                <a:latin typeface="Comic Sans MS" pitchFamily="66" charset="0"/>
              </a:rPr>
              <a:t>anahtara (</a:t>
            </a:r>
            <a:r>
              <a:rPr lang="tr-TR" dirty="0" err="1">
                <a:latin typeface="Comic Sans MS" pitchFamily="66" charset="0"/>
              </a:rPr>
              <a:t>key</a:t>
            </a:r>
            <a:r>
              <a:rPr lang="tr-TR" dirty="0">
                <a:latin typeface="Comic Sans MS" pitchFamily="66" charset="0"/>
              </a:rPr>
              <a:t>) sahip veriler paralel olarak işlenebilir.</a:t>
            </a:r>
          </a:p>
          <a:p>
            <a:r>
              <a:rPr lang="tr-TR" dirty="0">
                <a:latin typeface="Comic Sans MS" pitchFamily="66" charset="0"/>
              </a:rPr>
              <a:t>Yani ; </a:t>
            </a:r>
            <a:r>
              <a:rPr lang="tr-TR" dirty="0" err="1">
                <a:latin typeface="Comic Sans MS" pitchFamily="66" charset="0"/>
              </a:rPr>
              <a:t>Map</a:t>
            </a:r>
            <a:r>
              <a:rPr lang="tr-TR" dirty="0">
                <a:latin typeface="Comic Sans MS" pitchFamily="66" charset="0"/>
              </a:rPr>
              <a:t> ve </a:t>
            </a:r>
            <a:r>
              <a:rPr lang="tr-TR" dirty="0" err="1">
                <a:latin typeface="Comic Sans MS" pitchFamily="66" charset="0"/>
              </a:rPr>
              <a:t>Reduce</a:t>
            </a:r>
            <a:r>
              <a:rPr lang="tr-TR" dirty="0">
                <a:latin typeface="Comic Sans MS" pitchFamily="66" charset="0"/>
              </a:rPr>
              <a:t> işlemleri paralel olarak </a:t>
            </a:r>
            <a:r>
              <a:rPr lang="tr-TR" dirty="0" smtClean="0">
                <a:latin typeface="Comic Sans MS" pitchFamily="66" charset="0"/>
              </a:rPr>
              <a:t>aynı </a:t>
            </a:r>
            <a:r>
              <a:rPr lang="tr-TR" dirty="0">
                <a:latin typeface="Comic Sans MS" pitchFamily="66" charset="0"/>
              </a:rPr>
              <a:t>anda birden çok </a:t>
            </a:r>
            <a:r>
              <a:rPr lang="tr-TR" dirty="0" err="1">
                <a:latin typeface="Comic Sans MS" pitchFamily="66" charset="0"/>
              </a:rPr>
              <a:t>map</a:t>
            </a:r>
            <a:r>
              <a:rPr lang="tr-TR" dirty="0">
                <a:latin typeface="Comic Sans MS" pitchFamily="66" charset="0"/>
              </a:rPr>
              <a:t> ya da </a:t>
            </a:r>
            <a:r>
              <a:rPr lang="tr-TR" dirty="0" err="1">
                <a:latin typeface="Comic Sans MS" pitchFamily="66" charset="0"/>
              </a:rPr>
              <a:t>reduce</a:t>
            </a:r>
            <a:r>
              <a:rPr lang="tr-TR" dirty="0">
                <a:latin typeface="Comic Sans MS" pitchFamily="66" charset="0"/>
              </a:rPr>
              <a:t> işlemi yapan </a:t>
            </a:r>
            <a:r>
              <a:rPr lang="tr-TR" dirty="0" err="1">
                <a:latin typeface="Comic Sans MS" pitchFamily="66" charset="0"/>
              </a:rPr>
              <a:t>process</a:t>
            </a:r>
            <a:r>
              <a:rPr lang="tr-TR" dirty="0">
                <a:latin typeface="Comic Sans MS" pitchFamily="66" charset="0"/>
              </a:rPr>
              <a:t> çalışabilir. </a:t>
            </a:r>
          </a:p>
          <a:p>
            <a:pPr marL="0" indent="0">
              <a:buNone/>
            </a:pPr>
            <a:endParaRPr lang="tr-TR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393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>
                <a:latin typeface="Comic Sans MS" pitchFamily="66" charset="0"/>
              </a:rPr>
              <a:t>ÖZET </a:t>
            </a:r>
            <a:r>
              <a:rPr lang="tr-TR" dirty="0">
                <a:latin typeface="Comic Sans MS" pitchFamily="66" charset="0"/>
              </a:rPr>
              <a:t>OLARAK ;</a:t>
            </a:r>
            <a:br>
              <a:rPr lang="tr-TR" dirty="0">
                <a:latin typeface="Comic Sans MS" pitchFamily="66" charset="0"/>
              </a:rPr>
            </a:br>
            <a:r>
              <a:rPr lang="tr-TR" dirty="0">
                <a:latin typeface="Comic Sans MS" pitchFamily="66" charset="0"/>
              </a:rPr>
              <a:t>Daha basite indirgersek, </a:t>
            </a:r>
            <a:r>
              <a:rPr lang="tr-TR" dirty="0" err="1">
                <a:latin typeface="Comic Sans MS" pitchFamily="66" charset="0"/>
              </a:rPr>
              <a:t>Map</a:t>
            </a:r>
            <a:r>
              <a:rPr lang="tr-TR" dirty="0">
                <a:latin typeface="Comic Sans MS" pitchFamily="66" charset="0"/>
              </a:rPr>
              <a:t> aşamasında; analiz edilen veri içerisinden almak istediğimiz veriler çekilir, </a:t>
            </a:r>
            <a:r>
              <a:rPr lang="tr-TR" dirty="0" err="1">
                <a:latin typeface="Comic Sans MS" pitchFamily="66" charset="0"/>
              </a:rPr>
              <a:t>Reduce</a:t>
            </a:r>
            <a:r>
              <a:rPr lang="tr-TR" dirty="0">
                <a:latin typeface="Comic Sans MS" pitchFamily="66" charset="0"/>
              </a:rPr>
              <a:t> aşamasında ise bu çektiğimiz veri üzerinde istediğimiz analiz gerçekleşir</a:t>
            </a:r>
            <a:r>
              <a:rPr lang="tr-TR" dirty="0" smtClean="0">
                <a:latin typeface="Comic Sans MS" pitchFamily="66" charset="0"/>
              </a:rPr>
              <a:t>.</a:t>
            </a:r>
            <a:br>
              <a:rPr lang="tr-TR" dirty="0" smtClean="0">
                <a:latin typeface="Comic Sans MS" pitchFamily="66" charset="0"/>
              </a:rPr>
            </a:br>
            <a:r>
              <a:rPr lang="tr-TR" dirty="0" smtClean="0">
                <a:latin typeface="Comic Sans MS" pitchFamily="66" charset="0"/>
              </a:rPr>
              <a:t/>
            </a:r>
            <a:br>
              <a:rPr lang="tr-TR" dirty="0" smtClean="0">
                <a:latin typeface="Comic Sans MS" pitchFamily="66" charset="0"/>
              </a:rPr>
            </a:br>
            <a:endParaRPr lang="tr-TR" dirty="0">
              <a:latin typeface="Comic Sans MS" pitchFamily="66" charset="0"/>
            </a:endParaRPr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9866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kış">
  <a:themeElements>
    <a:clrScheme name="Akış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Akış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kış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408</TotalTime>
  <Words>257</Words>
  <Application>Microsoft Office PowerPoint</Application>
  <PresentationFormat>Ekran Gösterisi (4:3)</PresentationFormat>
  <Paragraphs>48</Paragraphs>
  <Slides>17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17</vt:i4>
      </vt:variant>
    </vt:vector>
  </HeadingPairs>
  <TitlesOfParts>
    <vt:vector size="18" baseType="lpstr">
      <vt:lpstr>Akış</vt:lpstr>
      <vt:lpstr>MAPREDUCE</vt:lpstr>
      <vt:lpstr> KONULAR </vt:lpstr>
      <vt:lpstr>MAPREDUCE TARİHÇESİ</vt:lpstr>
      <vt:lpstr>MAPREDUCE NEDİR ?</vt:lpstr>
      <vt:lpstr>PowerPoint Sunusu</vt:lpstr>
      <vt:lpstr>MAP AŞAMASI</vt:lpstr>
      <vt:lpstr>PowerPoint Sunusu</vt:lpstr>
      <vt:lpstr>REDUCE AŞAMASI</vt:lpstr>
      <vt:lpstr>PowerPoint Sunusu</vt:lpstr>
      <vt:lpstr>MAPREDUCE ÖRNEK ?</vt:lpstr>
      <vt:lpstr>PowerPoint Sunusu</vt:lpstr>
      <vt:lpstr>PowerPoint Sunusu</vt:lpstr>
      <vt:lpstr>MAP REDUCE SÜREÇLER</vt:lpstr>
      <vt:lpstr>JOB TRACKER</vt:lpstr>
      <vt:lpstr>TASKTRACKER</vt:lpstr>
      <vt:lpstr>ÖZETLE;</vt:lpstr>
      <vt:lpstr>PowerPoint Sunusu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MAPREDUCE</dc:title>
  <dc:creator>Asus</dc:creator>
  <cp:lastModifiedBy>Asus</cp:lastModifiedBy>
  <cp:revision>15</cp:revision>
  <dcterms:created xsi:type="dcterms:W3CDTF">2016-12-01T13:22:43Z</dcterms:created>
  <dcterms:modified xsi:type="dcterms:W3CDTF">2016-12-02T13:20:20Z</dcterms:modified>
</cp:coreProperties>
</file>