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8" r:id="rId31"/>
    <p:sldId id="289" r:id="rId3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D917CD5-6399-47AD-A361-8F56F088B8DE}">
          <p14:sldIdLst>
            <p14:sldId id="256"/>
            <p14:sldId id="257"/>
            <p14:sldId id="258"/>
            <p14:sldId id="259"/>
            <p14:sldId id="260"/>
            <p14:sldId id="261"/>
            <p14:sldId id="262"/>
            <p14:sldId id="263"/>
            <p14:sldId id="264"/>
            <p14:sldId id="265"/>
            <p14:sldId id="266"/>
            <p14:sldId id="267"/>
            <p14:sldId id="268"/>
            <p14:sldId id="270"/>
            <p14:sldId id="271"/>
            <p14:sldId id="272"/>
            <p14:sldId id="273"/>
            <p14:sldId id="274"/>
            <p14:sldId id="275"/>
            <p14:sldId id="276"/>
            <p14:sldId id="277"/>
            <p14:sldId id="278"/>
            <p14:sldId id="279"/>
            <p14:sldId id="280"/>
            <p14:sldId id="281"/>
            <p14:sldId id="282"/>
            <p14:sldId id="283"/>
            <p14:sldId id="284"/>
            <p14:sldId id="286"/>
            <p14:sldId id="288"/>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2" autoAdjust="0"/>
    <p:restoredTop sz="94660"/>
  </p:normalViewPr>
  <p:slideViewPr>
    <p:cSldViewPr>
      <p:cViewPr varScale="1">
        <p:scale>
          <a:sx n="81" d="100"/>
          <a:sy n="81" d="100"/>
        </p:scale>
        <p:origin x="-152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21366B-7C16-4047-9E49-3591B885DFE3}" type="datetimeFigureOut">
              <a:rPr lang="tr-TR" smtClean="0"/>
              <a:t>3.11.2016</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B071-6A7E-4342-AC02-9583292A44CE}" type="slidenum">
              <a:rPr lang="tr-TR" smtClean="0"/>
              <a:t>‹#›</a:t>
            </a:fld>
            <a:endParaRPr lang="tr-TR"/>
          </a:p>
        </p:txBody>
      </p:sp>
    </p:spTree>
    <p:extLst>
      <p:ext uri="{BB962C8B-B14F-4D97-AF65-F5344CB8AC3E}">
        <p14:creationId xmlns:p14="http://schemas.microsoft.com/office/powerpoint/2010/main" val="3586443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5064B071-6A7E-4342-AC02-9583292A44CE}" type="slidenum">
              <a:rPr lang="tr-TR" smtClean="0"/>
              <a:t>29</a:t>
            </a:fld>
            <a:endParaRPr lang="tr-TR"/>
          </a:p>
        </p:txBody>
      </p:sp>
    </p:spTree>
    <p:extLst>
      <p:ext uri="{BB962C8B-B14F-4D97-AF65-F5344CB8AC3E}">
        <p14:creationId xmlns:p14="http://schemas.microsoft.com/office/powerpoint/2010/main" val="958045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Date Placeholder 29"/>
          <p:cNvSpPr>
            <a:spLocks noGrp="1"/>
          </p:cNvSpPr>
          <p:nvPr>
            <p:ph type="dt" sz="half" idx="10"/>
          </p:nvPr>
        </p:nvSpPr>
        <p:spPr/>
        <p:txBody>
          <a:bodyPr/>
          <a:lstStyle/>
          <a:p>
            <a:fld id="{E2E29046-40D8-4948-97BD-F104682A0D58}" type="datetime1">
              <a:rPr lang="tr-TR" smtClean="0"/>
              <a:t>3.11.2016</a:t>
            </a:fld>
            <a:endParaRPr lang="tr-TR"/>
          </a:p>
        </p:txBody>
      </p:sp>
      <p:sp>
        <p:nvSpPr>
          <p:cNvPr id="19" name="Footer Placeholder 18"/>
          <p:cNvSpPr>
            <a:spLocks noGrp="1"/>
          </p:cNvSpPr>
          <p:nvPr>
            <p:ph type="ftr" sz="quarter" idx="11"/>
          </p:nvPr>
        </p:nvSpPr>
        <p:spPr/>
        <p:txBody>
          <a:bodyPr/>
          <a:lstStyle/>
          <a:p>
            <a:endParaRPr lang="tr-TR"/>
          </a:p>
        </p:txBody>
      </p:sp>
      <p:sp>
        <p:nvSpPr>
          <p:cNvPr id="27" name="Slide Number Placeholder 26"/>
          <p:cNvSpPr>
            <a:spLocks noGrp="1"/>
          </p:cNvSpPr>
          <p:nvPr>
            <p:ph type="sldNum" sz="quarter" idx="12"/>
          </p:nvPr>
        </p:nvSpPr>
        <p:spPr/>
        <p:txBody>
          <a:body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3D9D5665-E85C-4BD7-A0A9-42808D62D1EE}" type="datetime1">
              <a:rPr lang="tr-TR" smtClean="0"/>
              <a:t>3.11.2016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2A8E7DA1-9C2F-4418-A076-A66894C278C2}" type="datetime1">
              <a:rPr lang="tr-TR" smtClean="0"/>
              <a:t>3.11.2016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529DD9E1-D474-4C85-8255-A5CDB1F68D26}" type="datetime1">
              <a:rPr lang="tr-TR" smtClean="0"/>
              <a:t>3.11.2016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Date Placeholder 3"/>
          <p:cNvSpPr>
            <a:spLocks noGrp="1"/>
          </p:cNvSpPr>
          <p:nvPr>
            <p:ph type="dt" sz="half" idx="10"/>
          </p:nvPr>
        </p:nvSpPr>
        <p:spPr/>
        <p:txBody>
          <a:bodyPr/>
          <a:lstStyle/>
          <a:p>
            <a:fld id="{77674E38-8C4B-4E05-B5B9-1442541575B0}" type="datetime1">
              <a:rPr lang="tr-TR" smtClean="0"/>
              <a:t>3.11.2016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325EFA83-D087-4CC4-918F-C292D23D8217}" type="datetime1">
              <a:rPr lang="tr-TR" smtClean="0"/>
              <a:t>3.11.2016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Date Placeholder 6"/>
          <p:cNvSpPr>
            <a:spLocks noGrp="1"/>
          </p:cNvSpPr>
          <p:nvPr>
            <p:ph type="dt" sz="half" idx="10"/>
          </p:nvPr>
        </p:nvSpPr>
        <p:spPr/>
        <p:txBody>
          <a:bodyPr/>
          <a:lstStyle/>
          <a:p>
            <a:fld id="{9A79EEC0-9EB6-4133-BEA7-3836ECEDEAF3}" type="datetime1">
              <a:rPr lang="tr-TR" smtClean="0"/>
              <a:t>3.11.2016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Date Placeholder 2"/>
          <p:cNvSpPr>
            <a:spLocks noGrp="1"/>
          </p:cNvSpPr>
          <p:nvPr>
            <p:ph type="dt" sz="half" idx="10"/>
          </p:nvPr>
        </p:nvSpPr>
        <p:spPr/>
        <p:txBody>
          <a:bodyPr/>
          <a:lstStyle/>
          <a:p>
            <a:fld id="{92A176F9-7229-483E-8E1B-26ACDC062A0C}" type="datetime1">
              <a:rPr lang="tr-TR" smtClean="0"/>
              <a:t>3.11.2016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F771-5259-484A-A2B6-85E6C1010656}" type="datetime1">
              <a:rPr lang="tr-TR" smtClean="0"/>
              <a:t>3.11.2016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7F58A3ED-14A3-45D3-A64C-246106A97DB3}" type="datetime1">
              <a:rPr lang="tr-TR" smtClean="0"/>
              <a:t>3.11.2016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Date Placeholder 4"/>
          <p:cNvSpPr>
            <a:spLocks noGrp="1"/>
          </p:cNvSpPr>
          <p:nvPr>
            <p:ph type="dt" sz="half" idx="10"/>
          </p:nvPr>
        </p:nvSpPr>
        <p:spPr/>
        <p:txBody>
          <a:bodyPr/>
          <a:lstStyle/>
          <a:p>
            <a:fld id="{C002E969-C671-424D-AA58-E52CC1B7789E}" type="datetime1">
              <a:rPr lang="tr-TR" smtClean="0"/>
              <a:t>3.11.2016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F302176B-0E47-46AC-8F43-DAB4B8A37D06}" type="slidenum">
              <a:rPr lang="tr-TR" smtClean="0"/>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DF6DD7-83D4-4B15-BEDC-9080B7305A16}" type="datetime1">
              <a:rPr lang="tr-TR" smtClean="0"/>
              <a:t>3.11.2016</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302176B-0E47-46AC-8F43-DAB4B8A37D06}" type="slidenum">
              <a:rPr lang="tr-TR" smtClean="0"/>
              <a:t>‹#›</a:t>
            </a:fld>
            <a:endParaRPr lang="tr-T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fld id="{F302176B-0E47-46AC-8F43-DAB4B8A37D06}" type="slidenum">
              <a:rPr lang="tr-TR" smtClean="0"/>
              <a:t>1</a:t>
            </a:fld>
            <a:endParaRPr lang="tr-TR"/>
          </a:p>
        </p:txBody>
      </p:sp>
      <p:sp>
        <p:nvSpPr>
          <p:cNvPr id="4" name="Dikdörtgen 3"/>
          <p:cNvSpPr/>
          <p:nvPr/>
        </p:nvSpPr>
        <p:spPr>
          <a:xfrm rot="20678924">
            <a:off x="1045670" y="1350135"/>
            <a:ext cx="7494687" cy="3046988"/>
          </a:xfrm>
          <a:prstGeom prst="rect">
            <a:avLst/>
          </a:prstGeom>
          <a:noFill/>
        </p:spPr>
        <p:txBody>
          <a:bodyPr wrap="square" lIns="91440" tIns="45720" rIns="91440" bIns="45720">
            <a:spAutoFit/>
          </a:bodyPr>
          <a:lstStyle/>
          <a:p>
            <a:pPr algn="ctr"/>
            <a:r>
              <a:rPr lang="tr-TR" sz="9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Media                   Server</a:t>
            </a:r>
            <a:endParaRPr lang="tr-TR" sz="9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388006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Tabi ki yayın hizmeti sağladığınız kullanıcıların bant genişliği ve </a:t>
            </a:r>
            <a:r>
              <a:rPr lang="tr-TR" dirty="0" smtClean="0"/>
              <a:t>bir de sizin. </a:t>
            </a:r>
            <a:r>
              <a:rPr lang="tr-TR" dirty="0"/>
              <a:t>Dinleyicilerinizin kullanabildiği bant genişliğinin miktarı, sağladığınız içeriğin türünü ve kalitesini belirlemede anahtar rol oynar, bir müzik yayını ile bir video yayınında kullanılan bant genişliğinin bir olmadığı gibi, sonuç olarak herkesin internete erişim değerleri farklı 20mb ile çıkanda var 1mb ve 100 </a:t>
            </a:r>
            <a:r>
              <a:rPr lang="tr-TR" dirty="0" err="1"/>
              <a:t>mb</a:t>
            </a:r>
            <a:r>
              <a:rPr lang="tr-TR" dirty="0"/>
              <a:t> ile peki </a:t>
            </a:r>
            <a:r>
              <a:rPr lang="tr-TR" dirty="0" err="1"/>
              <a:t>hd</a:t>
            </a:r>
            <a:r>
              <a:rPr lang="tr-TR" dirty="0"/>
              <a:t> video </a:t>
            </a:r>
            <a:r>
              <a:rPr lang="tr-TR" dirty="0" smtClean="0"/>
              <a:t>yayımladınız</a:t>
            </a:r>
            <a:endParaRPr lang="tr-TR" dirty="0"/>
          </a:p>
          <a:p>
            <a:pPr marL="0" indent="0">
              <a:buNone/>
            </a:pP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10</a:t>
            </a:fld>
            <a:endParaRPr lang="tr-TR"/>
          </a:p>
        </p:txBody>
      </p:sp>
    </p:spTree>
    <p:extLst>
      <p:ext uri="{BB962C8B-B14F-4D97-AF65-F5344CB8AC3E}">
        <p14:creationId xmlns:p14="http://schemas.microsoft.com/office/powerpoint/2010/main" val="429277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sz="4800" dirty="0" smtClean="0"/>
              <a:t>Bu</a:t>
            </a:r>
          </a:p>
          <a:p>
            <a:pPr lvl="3"/>
            <a:r>
              <a:rPr lang="tr-TR" sz="4400" dirty="0" smtClean="0"/>
              <a:t>İş</a:t>
            </a:r>
          </a:p>
          <a:p>
            <a:pPr lvl="6"/>
            <a:r>
              <a:rPr lang="tr-TR" sz="4300" dirty="0" smtClean="0"/>
              <a:t>NASIL</a:t>
            </a:r>
          </a:p>
          <a:p>
            <a:pPr lvl="8"/>
            <a:r>
              <a:rPr lang="tr-TR" sz="4200" dirty="0" smtClean="0"/>
              <a:t>Olacak </a:t>
            </a:r>
          </a:p>
          <a:p>
            <a:pPr marL="2286000" lvl="8" indent="0">
              <a:buNone/>
            </a:pPr>
            <a:r>
              <a:rPr lang="tr-TR" sz="4200" dirty="0" smtClean="0"/>
              <a:t>               ???</a:t>
            </a:r>
            <a:endParaRPr lang="tr-TR" sz="4200"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11</a:t>
            </a:fld>
            <a:endParaRPr lang="tr-TR"/>
          </a:p>
        </p:txBody>
      </p:sp>
    </p:spTree>
    <p:extLst>
      <p:ext uri="{BB962C8B-B14F-4D97-AF65-F5344CB8AC3E}">
        <p14:creationId xmlns:p14="http://schemas.microsoft.com/office/powerpoint/2010/main" val="134335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5445224"/>
            <a:ext cx="8305800" cy="1143000"/>
          </a:xfrm>
        </p:spPr>
        <p:txBody>
          <a:bodyPr>
            <a:normAutofit/>
          </a:bodyPr>
          <a:lstStyle/>
          <a:p>
            <a:r>
              <a:rPr lang="tr-TR" sz="2400" dirty="0" smtClean="0"/>
              <a:t>*</a:t>
            </a:r>
            <a:r>
              <a:rPr lang="tr-TR" sz="2400" dirty="0" err="1" smtClean="0"/>
              <a:t>Smooth</a:t>
            </a:r>
            <a:r>
              <a:rPr lang="tr-TR" sz="2400" dirty="0" smtClean="0"/>
              <a:t> </a:t>
            </a:r>
            <a:r>
              <a:rPr lang="tr-TR" sz="2400" dirty="0" err="1"/>
              <a:t>Stream</a:t>
            </a:r>
            <a:r>
              <a:rPr lang="tr-TR" sz="2400" dirty="0"/>
              <a:t> teknolojisi Microsoft tarafından </a:t>
            </a:r>
            <a:r>
              <a:rPr lang="tr-TR" sz="2400" dirty="0" err="1"/>
              <a:t>geliştirilen,standard</a:t>
            </a:r>
            <a:r>
              <a:rPr lang="tr-TR" sz="2400" dirty="0"/>
              <a:t> http ile web tabanlı medya dağıtım şeklidir</a:t>
            </a:r>
          </a:p>
        </p:txBody>
      </p:sp>
      <p:sp>
        <p:nvSpPr>
          <p:cNvPr id="4" name="Slayt Numarası Yer Tutucusu 3"/>
          <p:cNvSpPr>
            <a:spLocks noGrp="1"/>
          </p:cNvSpPr>
          <p:nvPr>
            <p:ph type="sldNum" sz="quarter" idx="12"/>
          </p:nvPr>
        </p:nvSpPr>
        <p:spPr/>
        <p:txBody>
          <a:bodyPr/>
          <a:lstStyle/>
          <a:p>
            <a:fld id="{F302176B-0E47-46AC-8F43-DAB4B8A37D06}" type="slidenum">
              <a:rPr lang="tr-TR" smtClean="0"/>
              <a:t>12</a:t>
            </a:fld>
            <a:endParaRPr lang="tr-TR"/>
          </a:p>
        </p:txBody>
      </p:sp>
      <p:sp>
        <p:nvSpPr>
          <p:cNvPr id="3" name="İçerik Yer Tutucusu 2"/>
          <p:cNvSpPr>
            <a:spLocks noGrp="1"/>
          </p:cNvSpPr>
          <p:nvPr>
            <p:ph idx="4294967295"/>
          </p:nvPr>
        </p:nvSpPr>
        <p:spPr>
          <a:xfrm>
            <a:off x="0" y="1268413"/>
            <a:ext cx="8229600" cy="4389437"/>
          </a:xfrm>
        </p:spPr>
        <p:txBody>
          <a:bodyPr>
            <a:normAutofit fontScale="92500" lnSpcReduction="10000"/>
          </a:bodyPr>
          <a:lstStyle/>
          <a:p>
            <a:r>
              <a:rPr lang="tr-TR" dirty="0"/>
              <a:t>Bunun için </a:t>
            </a:r>
            <a:r>
              <a:rPr lang="tr-TR" dirty="0" smtClean="0"/>
              <a:t>*</a:t>
            </a:r>
            <a:r>
              <a:rPr lang="tr-TR" dirty="0" err="1" smtClean="0"/>
              <a:t>Smooth</a:t>
            </a:r>
            <a:r>
              <a:rPr lang="tr-TR" dirty="0" smtClean="0"/>
              <a:t> </a:t>
            </a:r>
            <a:r>
              <a:rPr lang="tr-TR" dirty="0" err="1"/>
              <a:t>Streaming</a:t>
            </a:r>
            <a:r>
              <a:rPr lang="tr-TR" dirty="0"/>
              <a:t> özelliğini kullanabilirsiniz bu özellik farklı bant genişliğine sahip kullanıcılar için kullanılır kısaca örneklendirmek gerekirse, HD bir video yayımlıyorsunuz 3 adet kullanıcı var biri 20mb 2.si 5mb diğer kullanıcı ise 1 </a:t>
            </a:r>
            <a:r>
              <a:rPr lang="tr-TR" dirty="0" err="1"/>
              <a:t>mb</a:t>
            </a:r>
            <a:r>
              <a:rPr lang="tr-TR" dirty="0"/>
              <a:t> ile çıkış yapmakta böyle bir ortamda 20mb hıza sahip kullanıcı video da sıkıntı yaşamazken diğer kullanıcılar videoyu neredeyse izleyemez duruma gelecekler. Dolayısı ile biz videoyu nasıl yayımlayacağımız konusunda kararsız kalacağız</a:t>
            </a:r>
            <a:r>
              <a:rPr lang="tr-TR" dirty="0" smtClean="0"/>
              <a:t>,</a:t>
            </a:r>
            <a:r>
              <a:rPr lang="tr-TR" dirty="0"/>
              <a:t> çünkü </a:t>
            </a:r>
            <a:r>
              <a:rPr lang="tr-TR" dirty="0" err="1"/>
              <a:t>hd</a:t>
            </a:r>
            <a:r>
              <a:rPr lang="tr-TR" dirty="0"/>
              <a:t> bir video ve görüntüde problem olmaması gerekmekte ayrıca farklı hızlara sahip internet kullanıcılarının da bu videoyu izlemesi </a:t>
            </a:r>
            <a:r>
              <a:rPr lang="tr-TR" dirty="0" smtClean="0"/>
              <a:t>gerekmekte</a:t>
            </a:r>
            <a:endParaRPr lang="tr-TR" dirty="0"/>
          </a:p>
        </p:txBody>
      </p:sp>
    </p:spTree>
    <p:extLst>
      <p:ext uri="{BB962C8B-B14F-4D97-AF65-F5344CB8AC3E}">
        <p14:creationId xmlns:p14="http://schemas.microsoft.com/office/powerpoint/2010/main" val="13354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Bu </a:t>
            </a:r>
            <a:r>
              <a:rPr lang="tr-TR" dirty="0"/>
              <a:t>durumda </a:t>
            </a:r>
            <a:r>
              <a:rPr lang="tr-TR" dirty="0" err="1" smtClean="0"/>
              <a:t>video’yu</a:t>
            </a:r>
            <a:r>
              <a:rPr lang="tr-TR" dirty="0" smtClean="0"/>
              <a:t> </a:t>
            </a:r>
          </a:p>
          <a:p>
            <a:pPr marL="0" indent="0">
              <a:buNone/>
            </a:pPr>
            <a:r>
              <a:rPr lang="tr-TR" dirty="0" smtClean="0"/>
              <a:t>			20mb </a:t>
            </a:r>
          </a:p>
          <a:p>
            <a:pPr marL="0" indent="0">
              <a:buNone/>
            </a:pPr>
            <a:r>
              <a:rPr lang="tr-TR" dirty="0" smtClean="0"/>
              <a:t>				 genişliğe </a:t>
            </a:r>
            <a:r>
              <a:rPr lang="tr-TR" dirty="0"/>
              <a:t>sahip kullanıcılar </a:t>
            </a:r>
            <a:r>
              <a:rPr lang="tr-TR" dirty="0" smtClean="0"/>
              <a:t>			için </a:t>
            </a:r>
            <a:r>
              <a:rPr lang="tr-TR" dirty="0"/>
              <a:t>mi yoksa </a:t>
            </a:r>
          </a:p>
          <a:p>
            <a:pPr marL="0" indent="0">
              <a:buNone/>
            </a:pPr>
            <a:r>
              <a:rPr lang="tr-TR" dirty="0" smtClean="0"/>
              <a:t>	1mb </a:t>
            </a:r>
            <a:r>
              <a:rPr lang="tr-TR" dirty="0"/>
              <a:t>bant genişliğine sahip kullanıcılar için mi </a:t>
            </a:r>
            <a:r>
              <a:rPr lang="tr-TR" dirty="0" smtClean="0"/>
              <a:t>yayımlayacağız</a:t>
            </a:r>
            <a:r>
              <a:rPr lang="tr-TR" dirty="0"/>
              <a:t>?</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13</a:t>
            </a:fld>
            <a:endParaRPr lang="tr-TR"/>
          </a:p>
        </p:txBody>
      </p:sp>
    </p:spTree>
    <p:extLst>
      <p:ext uri="{BB962C8B-B14F-4D97-AF65-F5344CB8AC3E}">
        <p14:creationId xmlns:p14="http://schemas.microsoft.com/office/powerpoint/2010/main" val="257589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 </a:t>
            </a:r>
            <a:r>
              <a:rPr lang="tr-TR" dirty="0"/>
              <a:t>Bunun çözümü </a:t>
            </a:r>
            <a:r>
              <a:rPr lang="tr-TR" dirty="0" err="1"/>
              <a:t>Smooth</a:t>
            </a:r>
            <a:r>
              <a:rPr lang="tr-TR" dirty="0"/>
              <a:t> </a:t>
            </a:r>
            <a:r>
              <a:rPr lang="tr-TR" dirty="0" err="1"/>
              <a:t>Streaming</a:t>
            </a:r>
            <a:r>
              <a:rPr lang="tr-TR" dirty="0"/>
              <a:t> yapılandırmak olacak kısaca farklı bant genişliğine sahip kullanıcıların yayımlanan </a:t>
            </a:r>
            <a:r>
              <a:rPr lang="tr-TR" dirty="0" err="1"/>
              <a:t>video’yu</a:t>
            </a:r>
            <a:r>
              <a:rPr lang="tr-TR" dirty="0"/>
              <a:t> kesintisiz olarak internet hızına göre izlemesi olarak açıklayabiliriz. Tabi bunu yaparken videoyu farklı bant genişliklerine sahip kullanıcılara göre </a:t>
            </a:r>
            <a:r>
              <a:rPr lang="tr-TR" dirty="0" err="1"/>
              <a:t>encoder</a:t>
            </a:r>
            <a:r>
              <a:rPr lang="tr-TR" dirty="0"/>
              <a:t> etmek gerekir tabi konumuz şuan </a:t>
            </a:r>
            <a:r>
              <a:rPr lang="tr-TR" dirty="0" err="1"/>
              <a:t>Smooth</a:t>
            </a:r>
            <a:r>
              <a:rPr lang="tr-TR" dirty="0"/>
              <a:t> </a:t>
            </a:r>
            <a:r>
              <a:rPr lang="tr-TR" dirty="0" err="1"/>
              <a:t>Streaming</a:t>
            </a:r>
            <a:r>
              <a:rPr lang="tr-TR" dirty="0"/>
              <a:t> değil ama ola ki böyle </a:t>
            </a:r>
            <a:r>
              <a:rPr lang="tr-TR" dirty="0" err="1"/>
              <a:t>birşey</a:t>
            </a:r>
            <a:r>
              <a:rPr lang="tr-TR" dirty="0"/>
              <a:t> ile karşılaşırsanız beynimizin sol </a:t>
            </a:r>
            <a:r>
              <a:rPr lang="tr-TR" dirty="0" err="1"/>
              <a:t>lob’unda</a:t>
            </a:r>
            <a:r>
              <a:rPr lang="tr-TR" dirty="0"/>
              <a:t> </a:t>
            </a:r>
            <a:r>
              <a:rPr lang="tr-TR" dirty="0" err="1"/>
              <a:t>notepad’e</a:t>
            </a:r>
            <a:r>
              <a:rPr lang="tr-TR" dirty="0"/>
              <a:t> yazalım.</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14</a:t>
            </a:fld>
            <a:endParaRPr lang="tr-TR"/>
          </a:p>
        </p:txBody>
      </p:sp>
    </p:spTree>
    <p:extLst>
      <p:ext uri="{BB962C8B-B14F-4D97-AF65-F5344CB8AC3E}">
        <p14:creationId xmlns:p14="http://schemas.microsoft.com/office/powerpoint/2010/main" val="362351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15</a:t>
            </a:fld>
            <a:endParaRPr lang="tr-TR"/>
          </a:p>
        </p:txBody>
      </p:sp>
      <p:sp>
        <p:nvSpPr>
          <p:cNvPr id="6" name="Dikdörtgen 5"/>
          <p:cNvSpPr/>
          <p:nvPr/>
        </p:nvSpPr>
        <p:spPr>
          <a:xfrm rot="20345722">
            <a:off x="792721" y="1829850"/>
            <a:ext cx="7743275" cy="3046988"/>
          </a:xfrm>
          <a:prstGeom prst="rect">
            <a:avLst/>
          </a:prstGeom>
          <a:noFill/>
        </p:spPr>
        <p:txBody>
          <a:bodyPr wrap="none" lIns="91440" tIns="45720" rIns="91440" bIns="45720">
            <a:spAutoFit/>
          </a:bodyPr>
          <a:lstStyle/>
          <a:p>
            <a:pPr algn="ctr"/>
            <a:r>
              <a:rPr lang="tr-TR" sz="96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Wowza</a:t>
            </a:r>
            <a:r>
              <a:rPr lang="tr-TR" sz="9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 </a:t>
            </a:r>
          </a:p>
          <a:p>
            <a:pPr algn="ctr"/>
            <a:r>
              <a:rPr lang="tr-TR" sz="9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Media Server</a:t>
            </a:r>
            <a:endParaRPr lang="tr-TR" sz="9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3571089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pPr fontAlgn="base"/>
            <a:r>
              <a:rPr lang="tr-TR" dirty="0" err="1"/>
              <a:t>Wowza</a:t>
            </a:r>
            <a:r>
              <a:rPr lang="tr-TR" dirty="0"/>
              <a:t> Media Server , canlı yayınları ve kayıtlı videoları </a:t>
            </a:r>
            <a:r>
              <a:rPr lang="tr-TR" dirty="0" err="1"/>
              <a:t>youtube</a:t>
            </a:r>
            <a:r>
              <a:rPr lang="tr-TR" dirty="0"/>
              <a:t> , </a:t>
            </a:r>
            <a:r>
              <a:rPr lang="tr-TR" dirty="0" err="1"/>
              <a:t>vimeo</a:t>
            </a:r>
            <a:r>
              <a:rPr lang="tr-TR" dirty="0"/>
              <a:t> gibi yüzlerce kullanıcıya ulaştırmak için geliştirilen bir </a:t>
            </a:r>
            <a:r>
              <a:rPr lang="tr-TR" dirty="0" err="1"/>
              <a:t>yazılımdıır</a:t>
            </a:r>
            <a:r>
              <a:rPr lang="tr-TR" dirty="0"/>
              <a:t>. </a:t>
            </a:r>
            <a:r>
              <a:rPr lang="tr-TR" dirty="0" err="1"/>
              <a:t>Vlc</a:t>
            </a:r>
            <a:r>
              <a:rPr lang="tr-TR" dirty="0"/>
              <a:t> den farkı , yük dengelemesi ve farklı kanal seçenekleri olmasıdır . Rakipleri Red5 Media Server ve </a:t>
            </a:r>
            <a:r>
              <a:rPr lang="tr-TR" dirty="0" err="1"/>
              <a:t>Adobe</a:t>
            </a:r>
            <a:r>
              <a:rPr lang="tr-TR" dirty="0"/>
              <a:t> Flash Media Serverdır. </a:t>
            </a:r>
            <a:r>
              <a:rPr lang="tr-TR" dirty="0" err="1"/>
              <a:t>Wowza</a:t>
            </a:r>
            <a:r>
              <a:rPr lang="tr-TR" dirty="0"/>
              <a:t> 3 ile atağa kalkan </a:t>
            </a:r>
            <a:r>
              <a:rPr lang="tr-TR" b="1" dirty="0" err="1"/>
              <a:t>Wowza</a:t>
            </a:r>
            <a:r>
              <a:rPr lang="tr-TR" b="1" dirty="0"/>
              <a:t> Media Server</a:t>
            </a:r>
            <a:r>
              <a:rPr lang="tr-TR" dirty="0"/>
              <a:t> ,  </a:t>
            </a:r>
            <a:r>
              <a:rPr lang="tr-TR" i="1" dirty="0" err="1"/>
              <a:t>Wowza</a:t>
            </a:r>
            <a:r>
              <a:rPr lang="tr-TR" i="1" dirty="0"/>
              <a:t> </a:t>
            </a:r>
            <a:r>
              <a:rPr lang="tr-TR" i="1" dirty="0" err="1"/>
              <a:t>Streaming</a:t>
            </a:r>
            <a:r>
              <a:rPr lang="tr-TR" i="1" dirty="0"/>
              <a:t> Engine</a:t>
            </a:r>
            <a:r>
              <a:rPr lang="tr-TR" dirty="0"/>
              <a:t> ile dengeleri alt üst etmiş ve hem kullanıcı </a:t>
            </a:r>
            <a:r>
              <a:rPr lang="tr-TR" dirty="0" err="1"/>
              <a:t>arayüzü</a:t>
            </a:r>
            <a:r>
              <a:rPr lang="tr-TR" dirty="0"/>
              <a:t> bakımından hem işlevsellik bakımından rakiplerinin çok önüne geçmiştir.</a:t>
            </a:r>
          </a:p>
          <a:p>
            <a:pPr fontAlgn="base"/>
            <a:r>
              <a:rPr lang="tr-TR" dirty="0"/>
              <a:t>Kısaca </a:t>
            </a:r>
            <a:r>
              <a:rPr lang="tr-TR" dirty="0" err="1"/>
              <a:t>wowza</a:t>
            </a:r>
            <a:r>
              <a:rPr lang="tr-TR" dirty="0"/>
              <a:t> </a:t>
            </a:r>
            <a:r>
              <a:rPr lang="tr-TR" dirty="0" err="1"/>
              <a:t>stream</a:t>
            </a:r>
            <a:r>
              <a:rPr lang="tr-TR" dirty="0"/>
              <a:t> engine  ya da eski adıyla </a:t>
            </a:r>
            <a:r>
              <a:rPr lang="tr-TR" dirty="0" err="1"/>
              <a:t>Wowza</a:t>
            </a:r>
            <a:r>
              <a:rPr lang="tr-TR" dirty="0"/>
              <a:t> Media Server ile neler yapabileceğimize göz atalım</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16</a:t>
            </a:fld>
            <a:endParaRPr lang="tr-TR"/>
          </a:p>
        </p:txBody>
      </p:sp>
    </p:spTree>
    <p:extLst>
      <p:ext uri="{BB962C8B-B14F-4D97-AF65-F5344CB8AC3E}">
        <p14:creationId xmlns:p14="http://schemas.microsoft.com/office/powerpoint/2010/main" val="1764008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sz="5400" dirty="0" err="1"/>
              <a:t>Wowza</a:t>
            </a:r>
            <a:r>
              <a:rPr lang="tr-TR" sz="5400" dirty="0"/>
              <a:t> Media Server </a:t>
            </a:r>
            <a:r>
              <a:rPr lang="tr-TR" sz="5400" dirty="0" smtClean="0"/>
              <a:t>3-3.6.4</a:t>
            </a:r>
          </a:p>
          <a:p>
            <a:r>
              <a:rPr lang="tr-TR" sz="5400" dirty="0" smtClean="0"/>
              <a:t> ve</a:t>
            </a:r>
          </a:p>
          <a:p>
            <a:r>
              <a:rPr lang="tr-TR" sz="5400" dirty="0" smtClean="0"/>
              <a:t> </a:t>
            </a:r>
            <a:r>
              <a:rPr lang="tr-TR" sz="5400" dirty="0" err="1"/>
              <a:t>Wowza</a:t>
            </a:r>
            <a:r>
              <a:rPr lang="tr-TR" sz="5400" dirty="0"/>
              <a:t> </a:t>
            </a:r>
            <a:r>
              <a:rPr lang="tr-TR" sz="5400" dirty="0" err="1"/>
              <a:t>Stream</a:t>
            </a:r>
            <a:r>
              <a:rPr lang="tr-TR" sz="5400" dirty="0"/>
              <a:t> Engine 4- 4.0.4 özellikleri</a:t>
            </a:r>
            <a:endParaRPr lang="tr-TR" sz="5400" b="1" dirty="0"/>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17</a:t>
            </a:fld>
            <a:endParaRPr lang="tr-TR"/>
          </a:p>
        </p:txBody>
      </p:sp>
    </p:spTree>
    <p:extLst>
      <p:ext uri="{BB962C8B-B14F-4D97-AF65-F5344CB8AC3E}">
        <p14:creationId xmlns:p14="http://schemas.microsoft.com/office/powerpoint/2010/main" val="1922772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5373216"/>
            <a:ext cx="8229600" cy="1143000"/>
          </a:xfrm>
        </p:spPr>
        <p:txBody>
          <a:bodyPr>
            <a:noAutofit/>
          </a:bodyPr>
          <a:lstStyle/>
          <a:p>
            <a:r>
              <a:rPr lang="tr-TR" sz="2000" b="1" dirty="0" err="1"/>
              <a:t>The</a:t>
            </a:r>
            <a:r>
              <a:rPr lang="tr-TR" sz="2000" b="1" dirty="0"/>
              <a:t> Real Time </a:t>
            </a:r>
            <a:r>
              <a:rPr lang="tr-TR" sz="2000" b="1" dirty="0" err="1"/>
              <a:t>Streaming</a:t>
            </a:r>
            <a:r>
              <a:rPr lang="tr-TR" sz="2000" b="1" dirty="0"/>
              <a:t> Protocol (RTSP)</a:t>
            </a:r>
            <a:r>
              <a:rPr lang="tr-TR" sz="2000" dirty="0"/>
              <a:t> eğlence ve iletişim sistemlerinde medya serverlarında ki verilerin akışını kontrol etmek için tasarlanan bir ağ denetim </a:t>
            </a:r>
            <a:r>
              <a:rPr lang="tr-TR" sz="2000" dirty="0" smtClean="0"/>
              <a:t>protokolüdür. </a:t>
            </a:r>
            <a:r>
              <a:rPr lang="tr-TR" sz="2000" dirty="0"/>
              <a:t>Bu protokol bitiş noktaları arasındaki medya bağlantılarının kurulması ve kontrol edilmesinde kullanılır.</a:t>
            </a:r>
          </a:p>
        </p:txBody>
      </p:sp>
      <p:sp>
        <p:nvSpPr>
          <p:cNvPr id="3" name="İçerik Yer Tutucusu 2"/>
          <p:cNvSpPr>
            <a:spLocks noGrp="1"/>
          </p:cNvSpPr>
          <p:nvPr>
            <p:ph idx="1"/>
          </p:nvPr>
        </p:nvSpPr>
        <p:spPr/>
        <p:txBody>
          <a:bodyPr/>
          <a:lstStyle/>
          <a:p>
            <a:pPr lvl="0"/>
            <a:r>
              <a:rPr lang="tr-TR" dirty="0" err="1"/>
              <a:t>Ip</a:t>
            </a:r>
            <a:r>
              <a:rPr lang="tr-TR" dirty="0"/>
              <a:t> Kamera </a:t>
            </a:r>
            <a:r>
              <a:rPr lang="tr-TR" dirty="0" smtClean="0"/>
              <a:t>Yayını </a:t>
            </a:r>
            <a:r>
              <a:rPr lang="tr-TR" dirty="0" err="1" smtClean="0"/>
              <a:t>Rtsp</a:t>
            </a:r>
            <a:r>
              <a:rPr lang="tr-TR" dirty="0" smtClean="0"/>
              <a:t> </a:t>
            </a:r>
            <a:r>
              <a:rPr lang="tr-TR" dirty="0"/>
              <a:t>çıktısı veren ip kameraları direk yayınlayabiliyoruz , bazı kameralar ise </a:t>
            </a:r>
            <a:r>
              <a:rPr lang="tr-TR" dirty="0" smtClean="0"/>
              <a:t>*</a:t>
            </a:r>
            <a:r>
              <a:rPr lang="tr-TR" dirty="0" err="1" smtClean="0"/>
              <a:t>rtsp</a:t>
            </a:r>
            <a:r>
              <a:rPr lang="tr-TR" dirty="0" smtClean="0"/>
              <a:t> </a:t>
            </a:r>
            <a:r>
              <a:rPr lang="tr-TR" dirty="0"/>
              <a:t>ye destek vermesine rağmen </a:t>
            </a:r>
            <a:r>
              <a:rPr lang="tr-TR" dirty="0" err="1"/>
              <a:t>wowza</a:t>
            </a:r>
            <a:r>
              <a:rPr lang="tr-TR" dirty="0"/>
              <a:t> tarafından çevrilemiyor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18</a:t>
            </a:fld>
            <a:endParaRPr lang="tr-TR"/>
          </a:p>
        </p:txBody>
      </p:sp>
    </p:spTree>
    <p:extLst>
      <p:ext uri="{BB962C8B-B14F-4D97-AF65-F5344CB8AC3E}">
        <p14:creationId xmlns:p14="http://schemas.microsoft.com/office/powerpoint/2010/main" val="690276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373216"/>
            <a:ext cx="8229600" cy="1143000"/>
          </a:xfrm>
        </p:spPr>
        <p:txBody>
          <a:bodyPr>
            <a:normAutofit fontScale="90000"/>
          </a:bodyPr>
          <a:lstStyle/>
          <a:p>
            <a:r>
              <a:rPr lang="tr-TR" sz="2000" b="1" dirty="0" smtClean="0"/>
              <a:t>*UDP </a:t>
            </a:r>
            <a:r>
              <a:rPr lang="tr-TR" sz="2000" b="1" dirty="0"/>
              <a:t>(User </a:t>
            </a:r>
            <a:r>
              <a:rPr lang="tr-TR" sz="2000" b="1" dirty="0" err="1"/>
              <a:t>Datagram</a:t>
            </a:r>
            <a:r>
              <a:rPr lang="tr-TR" sz="2000" b="1" dirty="0"/>
              <a:t> Protocol - Kullanıcı </a:t>
            </a:r>
            <a:r>
              <a:rPr lang="tr-TR" sz="2000" b="1" dirty="0" err="1"/>
              <a:t>Veribloğu</a:t>
            </a:r>
            <a:r>
              <a:rPr lang="tr-TR" sz="2000" b="1" dirty="0"/>
              <a:t> İletişim Kuralları)</a:t>
            </a:r>
            <a:r>
              <a:rPr lang="tr-TR" sz="2000" dirty="0"/>
              <a:t>, TCP/IP protokol takımının iki aktarım katmanı protokolünden birisidir. Verileri bağlantı </a:t>
            </a:r>
            <a:r>
              <a:rPr lang="tr-TR" sz="2000" dirty="0" smtClean="0"/>
              <a:t>kurmadan yollar.</a:t>
            </a:r>
            <a:br>
              <a:rPr lang="tr-TR" sz="2000" dirty="0" smtClean="0"/>
            </a:br>
            <a:r>
              <a:rPr lang="tr-TR" sz="2000" dirty="0" smtClean="0"/>
              <a:t>*</a:t>
            </a:r>
            <a:r>
              <a:rPr lang="tr-TR" sz="1800" dirty="0" smtClean="0"/>
              <a:t>RTMP</a:t>
            </a:r>
            <a:r>
              <a:rPr lang="tr-TR" sz="1800" dirty="0"/>
              <a:t>, Real Time Messaging Protocol yani Gerçek Zamanlı Mesajlaşma Protokolü anlamına gelir, video sitelerinde sıklıkla karşılaşılan formattır. RTMP Macromedia‘nın, internet üzerinden; Flash </a:t>
            </a:r>
            <a:r>
              <a:rPr lang="tr-TR" sz="1800" dirty="0" err="1"/>
              <a:t>player</a:t>
            </a:r>
            <a:r>
              <a:rPr lang="tr-TR" sz="1800" dirty="0"/>
              <a:t> ve sunucu arasında ses, görüntü ve veri akışını gerçekleştirmek için geliştirdiği özel bir protokoldür</a:t>
            </a:r>
            <a:r>
              <a:rPr lang="tr-TR" sz="1800" dirty="0" smtClean="0"/>
              <a:t>.</a:t>
            </a:r>
            <a:br>
              <a:rPr lang="tr-TR" sz="1800" dirty="0" smtClean="0"/>
            </a:br>
            <a:r>
              <a:rPr lang="tr-TR" sz="1800" dirty="0" smtClean="0"/>
              <a:t>*</a:t>
            </a:r>
            <a:r>
              <a:rPr lang="tr-TR" sz="1800" b="1" dirty="0" smtClean="0"/>
              <a:t>RTP</a:t>
            </a:r>
            <a:r>
              <a:rPr lang="tr-TR" sz="1800" dirty="0"/>
              <a:t> (Real-time Transport Protocol), gerçek zamanlı ses, görüntü ya da simülasyon verilerinin uçtan uca taşınmasını sağlayan protokoldür.</a:t>
            </a:r>
            <a:endParaRPr lang="tr-TR" sz="2000" dirty="0"/>
          </a:p>
        </p:txBody>
      </p:sp>
      <p:sp>
        <p:nvSpPr>
          <p:cNvPr id="3" name="İçerik Yer Tutucusu 2"/>
          <p:cNvSpPr>
            <a:spLocks noGrp="1"/>
          </p:cNvSpPr>
          <p:nvPr>
            <p:ph idx="1"/>
          </p:nvPr>
        </p:nvSpPr>
        <p:spPr/>
        <p:txBody>
          <a:bodyPr/>
          <a:lstStyle/>
          <a:p>
            <a:pPr lvl="0"/>
            <a:r>
              <a:rPr lang="tr-TR" dirty="0" err="1"/>
              <a:t>Tv</a:t>
            </a:r>
            <a:r>
              <a:rPr lang="tr-TR" dirty="0"/>
              <a:t> Kanalları </a:t>
            </a:r>
            <a:r>
              <a:rPr lang="tr-TR" dirty="0" smtClean="0"/>
              <a:t>Yayını Herhangi </a:t>
            </a:r>
            <a:r>
              <a:rPr lang="tr-TR" dirty="0"/>
              <a:t>bir </a:t>
            </a:r>
            <a:r>
              <a:rPr lang="tr-TR" dirty="0" err="1"/>
              <a:t>dreambox</a:t>
            </a:r>
            <a:r>
              <a:rPr lang="tr-TR" dirty="0"/>
              <a:t> cihazından çıkan ya da farklı şekillerde elinizde bulunan </a:t>
            </a:r>
            <a:r>
              <a:rPr lang="tr-TR" dirty="0" smtClean="0"/>
              <a:t>*</a:t>
            </a:r>
            <a:r>
              <a:rPr lang="tr-TR" dirty="0" err="1" smtClean="0"/>
              <a:t>udp</a:t>
            </a:r>
            <a:r>
              <a:rPr lang="tr-TR" dirty="0" smtClean="0"/>
              <a:t> </a:t>
            </a:r>
            <a:r>
              <a:rPr lang="tr-TR" dirty="0"/>
              <a:t>, </a:t>
            </a:r>
            <a:r>
              <a:rPr lang="tr-TR" dirty="0" err="1"/>
              <a:t>rtsp</a:t>
            </a:r>
            <a:r>
              <a:rPr lang="tr-TR" dirty="0"/>
              <a:t> </a:t>
            </a:r>
            <a:r>
              <a:rPr lang="tr-TR" dirty="0" smtClean="0"/>
              <a:t>*</a:t>
            </a:r>
            <a:r>
              <a:rPr lang="tr-TR" dirty="0" err="1" smtClean="0"/>
              <a:t>rtmp</a:t>
            </a:r>
            <a:r>
              <a:rPr lang="tr-TR" dirty="0" smtClean="0"/>
              <a:t> </a:t>
            </a:r>
            <a:r>
              <a:rPr lang="tr-TR" dirty="0"/>
              <a:t>, </a:t>
            </a:r>
            <a:r>
              <a:rPr lang="tr-TR" dirty="0" smtClean="0"/>
              <a:t>*</a:t>
            </a:r>
            <a:r>
              <a:rPr lang="tr-TR" dirty="0" err="1" smtClean="0"/>
              <a:t>rtp</a:t>
            </a:r>
            <a:r>
              <a:rPr lang="tr-TR" dirty="0" smtClean="0"/>
              <a:t> </a:t>
            </a:r>
            <a:r>
              <a:rPr lang="tr-TR" dirty="0"/>
              <a:t>gibi </a:t>
            </a:r>
            <a:r>
              <a:rPr lang="tr-TR" dirty="0" err="1"/>
              <a:t>tv</a:t>
            </a:r>
            <a:r>
              <a:rPr lang="tr-TR" dirty="0"/>
              <a:t> yayınlarını </a:t>
            </a:r>
            <a:r>
              <a:rPr lang="tr-TR" dirty="0" err="1"/>
              <a:t>wowzada</a:t>
            </a:r>
            <a:r>
              <a:rPr lang="tr-TR" dirty="0"/>
              <a:t> yayınlamanız mümkün.</a:t>
            </a:r>
          </a:p>
          <a:p>
            <a:pPr marL="0" indent="0">
              <a:buNone/>
            </a:pP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19</a:t>
            </a:fld>
            <a:endParaRPr lang="tr-TR"/>
          </a:p>
        </p:txBody>
      </p:sp>
    </p:spTree>
    <p:extLst>
      <p:ext uri="{BB962C8B-B14F-4D97-AF65-F5344CB8AC3E}">
        <p14:creationId xmlns:p14="http://schemas.microsoft.com/office/powerpoint/2010/main" val="2638850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92696"/>
            <a:ext cx="8229600" cy="5433467"/>
          </a:xfrm>
        </p:spPr>
        <p:txBody>
          <a:bodyPr>
            <a:normAutofit/>
          </a:bodyPr>
          <a:lstStyle/>
          <a:p>
            <a:r>
              <a:rPr lang="tr-TR" dirty="0"/>
              <a:t>Şöyle bir yapı düşünün bir genel müdürlük ve bu müdürlüğe bağlı 40 şubeniz var biraz daha açalım, şirketiniz bir marka, bu markanın adı </a:t>
            </a:r>
            <a:r>
              <a:rPr lang="tr-TR" dirty="0" smtClean="0"/>
              <a:t>MUKA, MUKA </a:t>
            </a:r>
            <a:r>
              <a:rPr lang="tr-TR" dirty="0"/>
              <a:t>genel müdürlüğü IT departmanın da görev almaktasınız ve sizden istenilen </a:t>
            </a:r>
            <a:r>
              <a:rPr lang="tr-TR" dirty="0" err="1" smtClean="0"/>
              <a:t>MUKA’ya</a:t>
            </a:r>
            <a:r>
              <a:rPr lang="tr-TR" dirty="0" smtClean="0"/>
              <a:t> </a:t>
            </a:r>
            <a:r>
              <a:rPr lang="tr-TR" dirty="0"/>
              <a:t>ait 40 mağazada aynı anda aynı müzik veya görüntü yayını yapılması, istenildiğinde çalan müziklerin veya görüntülerin tek merkezi yerden değiştirilmesi ve var olan kampanyaların ayni anda tüm mağazalarda yayımlanması. </a:t>
            </a:r>
          </a:p>
        </p:txBody>
      </p:sp>
      <p:sp>
        <p:nvSpPr>
          <p:cNvPr id="4" name="Slayt Numarası Yer Tutucusu 3"/>
          <p:cNvSpPr>
            <a:spLocks noGrp="1"/>
          </p:cNvSpPr>
          <p:nvPr>
            <p:ph type="sldNum" sz="quarter" idx="12"/>
          </p:nvPr>
        </p:nvSpPr>
        <p:spPr/>
        <p:txBody>
          <a:bodyPr/>
          <a:lstStyle/>
          <a:p>
            <a:fld id="{F302176B-0E47-46AC-8F43-DAB4B8A37D06}" type="slidenum">
              <a:rPr lang="tr-TR" smtClean="0"/>
              <a:t>2</a:t>
            </a:fld>
            <a:endParaRPr lang="tr-TR"/>
          </a:p>
        </p:txBody>
      </p:sp>
    </p:spTree>
    <p:extLst>
      <p:ext uri="{BB962C8B-B14F-4D97-AF65-F5344CB8AC3E}">
        <p14:creationId xmlns:p14="http://schemas.microsoft.com/office/powerpoint/2010/main" val="2564727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lvl="0"/>
            <a:r>
              <a:rPr lang="tr-TR" dirty="0"/>
              <a:t>Stüdyo Kameraları </a:t>
            </a:r>
            <a:r>
              <a:rPr lang="tr-TR" dirty="0" smtClean="0"/>
              <a:t>Yayını Black </a:t>
            </a:r>
            <a:r>
              <a:rPr lang="tr-TR" dirty="0"/>
              <a:t>Magic </a:t>
            </a:r>
            <a:r>
              <a:rPr lang="tr-TR" dirty="0" err="1"/>
              <a:t>Decklick</a:t>
            </a:r>
            <a:r>
              <a:rPr lang="tr-TR" dirty="0"/>
              <a:t> gibi </a:t>
            </a:r>
            <a:r>
              <a:rPr lang="tr-TR" dirty="0" err="1"/>
              <a:t>capture</a:t>
            </a:r>
            <a:r>
              <a:rPr lang="tr-TR" dirty="0"/>
              <a:t> kartlarınızdaki stüdyo yayınlarını </a:t>
            </a:r>
            <a:r>
              <a:rPr lang="tr-TR" dirty="0" err="1"/>
              <a:t>wowza’ya</a:t>
            </a:r>
            <a:r>
              <a:rPr lang="tr-TR" dirty="0"/>
              <a:t> vermek çok kolay.</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20</a:t>
            </a:fld>
            <a:endParaRPr lang="tr-TR"/>
          </a:p>
        </p:txBody>
      </p:sp>
    </p:spTree>
    <p:extLst>
      <p:ext uri="{BB962C8B-B14F-4D97-AF65-F5344CB8AC3E}">
        <p14:creationId xmlns:p14="http://schemas.microsoft.com/office/powerpoint/2010/main" val="662908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lvl="0"/>
            <a:r>
              <a:rPr lang="tr-TR" dirty="0"/>
              <a:t>Masaüstü </a:t>
            </a:r>
            <a:r>
              <a:rPr lang="tr-TR" dirty="0" smtClean="0"/>
              <a:t>yayını Geliştirdiğimiz </a:t>
            </a:r>
            <a:r>
              <a:rPr lang="tr-TR" dirty="0"/>
              <a:t>özel yazılımla sunumlarınız ve paylaşımda </a:t>
            </a:r>
            <a:r>
              <a:rPr lang="tr-TR" dirty="0" err="1"/>
              <a:t>bulunacağınzı</a:t>
            </a:r>
            <a:r>
              <a:rPr lang="tr-TR" dirty="0"/>
              <a:t> dokümanlar için </a:t>
            </a:r>
            <a:r>
              <a:rPr lang="tr-TR" dirty="0" err="1"/>
              <a:t>Wowza</a:t>
            </a:r>
            <a:r>
              <a:rPr lang="tr-TR" dirty="0"/>
              <a:t> Media Server kullanın.</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21</a:t>
            </a:fld>
            <a:endParaRPr lang="tr-TR"/>
          </a:p>
        </p:txBody>
      </p:sp>
    </p:spTree>
    <p:extLst>
      <p:ext uri="{BB962C8B-B14F-4D97-AF65-F5344CB8AC3E}">
        <p14:creationId xmlns:p14="http://schemas.microsoft.com/office/powerpoint/2010/main" val="2476792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lvl="0"/>
            <a:r>
              <a:rPr lang="tr-TR" dirty="0"/>
              <a:t>Kayıtlı video , Seç izle , </a:t>
            </a:r>
            <a:r>
              <a:rPr lang="tr-TR" dirty="0" smtClean="0"/>
              <a:t>VOD </a:t>
            </a:r>
            <a:r>
              <a:rPr lang="tr-TR" dirty="0" err="1" smtClean="0"/>
              <a:t>Webtv</a:t>
            </a:r>
            <a:r>
              <a:rPr lang="tr-TR" dirty="0" smtClean="0"/>
              <a:t> </a:t>
            </a:r>
            <a:r>
              <a:rPr lang="tr-TR" dirty="0"/>
              <a:t>ve film sistemi mi kurmak istiyorsunuz ? Kendi serverınızda bunları çok rahatlıkla kurabilirsiniz.</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22</a:t>
            </a:fld>
            <a:endParaRPr lang="tr-TR"/>
          </a:p>
        </p:txBody>
      </p:sp>
    </p:spTree>
    <p:extLst>
      <p:ext uri="{BB962C8B-B14F-4D97-AF65-F5344CB8AC3E}">
        <p14:creationId xmlns:p14="http://schemas.microsoft.com/office/powerpoint/2010/main" val="868698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Cihaz </a:t>
            </a:r>
            <a:r>
              <a:rPr lang="tr-TR" dirty="0" smtClean="0"/>
              <a:t>Bağımsız ister </a:t>
            </a:r>
            <a:r>
              <a:rPr lang="tr-TR" dirty="0" err="1"/>
              <a:t>android</a:t>
            </a:r>
            <a:r>
              <a:rPr lang="tr-TR" dirty="0"/>
              <a:t> , ister </a:t>
            </a:r>
            <a:r>
              <a:rPr lang="tr-TR" dirty="0" err="1"/>
              <a:t>ios</a:t>
            </a:r>
            <a:r>
              <a:rPr lang="tr-TR" dirty="0"/>
              <a:t> , ister masaüstü , ister dizüstü  her türlü cihazda çalışacak yayın çıkabilen </a:t>
            </a:r>
            <a:r>
              <a:rPr lang="tr-TR" dirty="0" err="1"/>
              <a:t>Wowza</a:t>
            </a:r>
            <a:r>
              <a:rPr lang="tr-TR" dirty="0"/>
              <a:t> Media Server ve Engine </a:t>
            </a:r>
            <a:r>
              <a:rPr lang="tr-TR" dirty="0" err="1" smtClean="0"/>
              <a:t>rtsp</a:t>
            </a:r>
            <a:r>
              <a:rPr lang="tr-TR" dirty="0" smtClean="0"/>
              <a:t>, </a:t>
            </a:r>
            <a:r>
              <a:rPr lang="tr-TR" dirty="0" err="1"/>
              <a:t>rtmp</a:t>
            </a:r>
            <a:r>
              <a:rPr lang="tr-TR" dirty="0"/>
              <a:t> , http </a:t>
            </a:r>
            <a:r>
              <a:rPr lang="tr-TR" dirty="0" err="1"/>
              <a:t>playlist</a:t>
            </a:r>
            <a:r>
              <a:rPr lang="tr-TR" dirty="0"/>
              <a:t> m3u8 </a:t>
            </a:r>
            <a:r>
              <a:rPr lang="tr-TR" dirty="0" smtClean="0"/>
              <a:t>gibi </a:t>
            </a:r>
            <a:r>
              <a:rPr lang="tr-TR" dirty="0"/>
              <a:t>onlarca çıktı verebilmekte.</a:t>
            </a:r>
          </a:p>
          <a:p>
            <a:pPr lvl="0"/>
            <a:endParaRPr lang="tr-TR" dirty="0"/>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23</a:t>
            </a:fld>
            <a:endParaRPr lang="tr-TR"/>
          </a:p>
        </p:txBody>
      </p:sp>
    </p:spTree>
    <p:extLst>
      <p:ext uri="{BB962C8B-B14F-4D97-AF65-F5344CB8AC3E}">
        <p14:creationId xmlns:p14="http://schemas.microsoft.com/office/powerpoint/2010/main" val="3554512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5373216"/>
            <a:ext cx="8229600" cy="1143000"/>
          </a:xfrm>
        </p:spPr>
        <p:txBody>
          <a:bodyPr>
            <a:normAutofit/>
          </a:bodyPr>
          <a:lstStyle/>
          <a:p>
            <a:r>
              <a:rPr lang="tr-TR" sz="2000" dirty="0" smtClean="0"/>
              <a:t>*CDN</a:t>
            </a:r>
            <a:r>
              <a:rPr lang="tr-TR" sz="2000" dirty="0"/>
              <a:t>: </a:t>
            </a:r>
            <a:r>
              <a:rPr lang="tr-TR" sz="2000" b="1" dirty="0"/>
              <a:t>Content Delivery </a:t>
            </a:r>
            <a:r>
              <a:rPr lang="tr-TR" sz="2000" b="1" dirty="0" err="1"/>
              <a:t>Network</a:t>
            </a:r>
            <a:r>
              <a:rPr lang="tr-TR" sz="2000" dirty="0" err="1"/>
              <a:t>'ün</a:t>
            </a:r>
            <a:r>
              <a:rPr lang="tr-TR" sz="2000" dirty="0"/>
              <a:t> kısaltması ve </a:t>
            </a:r>
            <a:r>
              <a:rPr lang="tr-TR" sz="2000" b="1" dirty="0"/>
              <a:t>İçerik Dağıtım Ağı</a:t>
            </a:r>
            <a:r>
              <a:rPr lang="tr-TR" sz="2000" dirty="0"/>
              <a:t> olarak </a:t>
            </a:r>
            <a:r>
              <a:rPr lang="tr-TR" sz="2000" dirty="0" err="1"/>
              <a:t>Türkçe'ye</a:t>
            </a:r>
            <a:r>
              <a:rPr lang="tr-TR" sz="2000" dirty="0"/>
              <a:t> çevirebilecek bir kavram. </a:t>
            </a:r>
            <a:r>
              <a:rPr lang="tr-TR" sz="2000" dirty="0" err="1"/>
              <a:t>CDN'ler</a:t>
            </a:r>
            <a:r>
              <a:rPr lang="tr-TR" sz="2000" dirty="0"/>
              <a:t>, statik içeriklerinizin normalde daha hızlı tarayıcıya ulaştırılması için düşünülmüş bir dağıtım yapısıdır. </a:t>
            </a:r>
          </a:p>
        </p:txBody>
      </p:sp>
      <p:sp>
        <p:nvSpPr>
          <p:cNvPr id="3" name="İçerik Yer Tutucusu 2"/>
          <p:cNvSpPr>
            <a:spLocks noGrp="1"/>
          </p:cNvSpPr>
          <p:nvPr>
            <p:ph idx="1"/>
          </p:nvPr>
        </p:nvSpPr>
        <p:spPr/>
        <p:txBody>
          <a:bodyPr/>
          <a:lstStyle/>
          <a:p>
            <a:pPr lvl="0"/>
            <a:r>
              <a:rPr lang="tr-TR" dirty="0"/>
              <a:t>Yük </a:t>
            </a:r>
            <a:r>
              <a:rPr lang="tr-TR" dirty="0" smtClean="0"/>
              <a:t>Dengeleme izleyici </a:t>
            </a:r>
            <a:r>
              <a:rPr lang="tr-TR" dirty="0"/>
              <a:t>sayınız </a:t>
            </a:r>
            <a:r>
              <a:rPr lang="tr-TR" dirty="0" err="1" smtClean="0"/>
              <a:t>tv</a:t>
            </a:r>
            <a:r>
              <a:rPr lang="tr-TR" dirty="0" smtClean="0"/>
              <a:t> </a:t>
            </a:r>
            <a:r>
              <a:rPr lang="tr-TR" dirty="0"/>
              <a:t>kadar olmasa da çok mu fazla ? O zaman </a:t>
            </a:r>
            <a:r>
              <a:rPr lang="tr-TR" dirty="0" smtClean="0"/>
              <a:t>*</a:t>
            </a:r>
            <a:r>
              <a:rPr lang="tr-TR" dirty="0" err="1" smtClean="0"/>
              <a:t>cdn</a:t>
            </a:r>
            <a:r>
              <a:rPr lang="tr-TR" dirty="0" smtClean="0"/>
              <a:t> </a:t>
            </a:r>
            <a:r>
              <a:rPr lang="tr-TR" dirty="0"/>
              <a:t>den kaçısınız yok. Amazon makinalarıyla uyumlu </a:t>
            </a:r>
            <a:r>
              <a:rPr lang="tr-TR" dirty="0" err="1"/>
              <a:t>wowza</a:t>
            </a:r>
            <a:r>
              <a:rPr lang="tr-TR" dirty="0"/>
              <a:t> </a:t>
            </a:r>
            <a:r>
              <a:rPr lang="tr-TR" dirty="0" err="1"/>
              <a:t>media</a:t>
            </a:r>
            <a:r>
              <a:rPr lang="tr-TR" dirty="0"/>
              <a:t> server dağıtık sistemlerde çok başarılı.</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24</a:t>
            </a:fld>
            <a:endParaRPr lang="tr-TR"/>
          </a:p>
        </p:txBody>
      </p:sp>
    </p:spTree>
    <p:extLst>
      <p:ext uri="{BB962C8B-B14F-4D97-AF65-F5344CB8AC3E}">
        <p14:creationId xmlns:p14="http://schemas.microsoft.com/office/powerpoint/2010/main" val="3831171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25</a:t>
            </a:fld>
            <a:endParaRPr lang="tr-TR"/>
          </a:p>
        </p:txBody>
      </p:sp>
      <p:sp>
        <p:nvSpPr>
          <p:cNvPr id="5" name="Dikdörtgen 4"/>
          <p:cNvSpPr/>
          <p:nvPr/>
        </p:nvSpPr>
        <p:spPr>
          <a:xfrm rot="20255362">
            <a:off x="1154750" y="1849902"/>
            <a:ext cx="7381060" cy="2800767"/>
          </a:xfrm>
          <a:prstGeom prst="rect">
            <a:avLst/>
          </a:prstGeom>
          <a:noFill/>
        </p:spPr>
        <p:txBody>
          <a:bodyPr wrap="none" lIns="91440" tIns="45720" rIns="91440" bIns="45720">
            <a:spAutoFit/>
          </a:bodyPr>
          <a:lstStyle/>
          <a:p>
            <a:pPr algn="ctr"/>
            <a:r>
              <a:rPr lang="tr-TR" sz="8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VLC</a:t>
            </a:r>
          </a:p>
          <a:p>
            <a:pPr algn="ctr"/>
            <a:r>
              <a:rPr lang="tr-TR" sz="8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 Media Server</a:t>
            </a:r>
            <a:endParaRPr lang="tr-TR" sz="8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3424087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Bahsettiğimiz </a:t>
            </a:r>
            <a:r>
              <a:rPr lang="tr-TR" dirty="0"/>
              <a:t>servisler çok güzel </a:t>
            </a:r>
            <a:r>
              <a:rPr lang="tr-TR" dirty="0" smtClean="0"/>
              <a:t>ancak </a:t>
            </a:r>
            <a:r>
              <a:rPr lang="tr-TR" dirty="0"/>
              <a:t>hepsi kendine </a:t>
            </a:r>
            <a:r>
              <a:rPr lang="tr-TR" dirty="0" err="1"/>
              <a:t>müslüman</a:t>
            </a:r>
            <a:r>
              <a:rPr lang="tr-TR" dirty="0"/>
              <a:t>. </a:t>
            </a:r>
            <a:r>
              <a:rPr lang="tr-TR" dirty="0" err="1"/>
              <a:t>Adobe</a:t>
            </a:r>
            <a:r>
              <a:rPr lang="tr-TR" dirty="0"/>
              <a:t> Flash Media Server diyor illa benim formatım olacak; </a:t>
            </a:r>
            <a:r>
              <a:rPr lang="tr-TR" dirty="0" err="1"/>
              <a:t>windows</a:t>
            </a:r>
            <a:r>
              <a:rPr lang="tr-TR" dirty="0"/>
              <a:t> </a:t>
            </a:r>
            <a:r>
              <a:rPr lang="tr-TR" dirty="0" err="1"/>
              <a:t>media</a:t>
            </a:r>
            <a:r>
              <a:rPr lang="tr-TR" dirty="0"/>
              <a:t> </a:t>
            </a:r>
            <a:r>
              <a:rPr lang="tr-TR" dirty="0" err="1"/>
              <a:t>services</a:t>
            </a:r>
            <a:r>
              <a:rPr lang="tr-TR" dirty="0"/>
              <a:t> diyor illa benim formatım olacak.</a:t>
            </a:r>
          </a:p>
        </p:txBody>
      </p:sp>
      <p:sp>
        <p:nvSpPr>
          <p:cNvPr id="4" name="Slayt Numarası Yer Tutucusu 3"/>
          <p:cNvSpPr>
            <a:spLocks noGrp="1"/>
          </p:cNvSpPr>
          <p:nvPr>
            <p:ph type="sldNum" sz="quarter" idx="12"/>
          </p:nvPr>
        </p:nvSpPr>
        <p:spPr/>
        <p:txBody>
          <a:bodyPr/>
          <a:lstStyle/>
          <a:p>
            <a:fld id="{F302176B-0E47-46AC-8F43-DAB4B8A37D06}" type="slidenum">
              <a:rPr lang="tr-TR" smtClean="0"/>
              <a:t>26</a:t>
            </a:fld>
            <a:endParaRPr lang="tr-TR"/>
          </a:p>
        </p:txBody>
      </p:sp>
    </p:spTree>
    <p:extLst>
      <p:ext uri="{BB962C8B-B14F-4D97-AF65-F5344CB8AC3E}">
        <p14:creationId xmlns:p14="http://schemas.microsoft.com/office/powerpoint/2010/main" val="967618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Bunun yerine 3. parti çok güzel </a:t>
            </a:r>
            <a:r>
              <a:rPr lang="tr-TR" dirty="0" err="1"/>
              <a:t>freeware</a:t>
            </a:r>
            <a:r>
              <a:rPr lang="tr-TR" dirty="0"/>
              <a:t> bir yazılım var. Pek çok kişinin </a:t>
            </a:r>
            <a:r>
              <a:rPr lang="tr-TR" dirty="0" smtClean="0"/>
              <a:t>gözbebeği olan </a:t>
            </a:r>
            <a:r>
              <a:rPr lang="tr-TR" dirty="0"/>
              <a:t>VLC.</a:t>
            </a:r>
          </a:p>
        </p:txBody>
      </p:sp>
      <p:sp>
        <p:nvSpPr>
          <p:cNvPr id="4" name="Slayt Numarası Yer Tutucusu 3"/>
          <p:cNvSpPr>
            <a:spLocks noGrp="1"/>
          </p:cNvSpPr>
          <p:nvPr>
            <p:ph type="sldNum" sz="quarter" idx="12"/>
          </p:nvPr>
        </p:nvSpPr>
        <p:spPr/>
        <p:txBody>
          <a:bodyPr/>
          <a:lstStyle/>
          <a:p>
            <a:fld id="{F302176B-0E47-46AC-8F43-DAB4B8A37D06}" type="slidenum">
              <a:rPr lang="tr-TR" smtClean="0"/>
              <a:t>27</a:t>
            </a:fld>
            <a:endParaRPr lang="tr-TR"/>
          </a:p>
        </p:txBody>
      </p:sp>
    </p:spTree>
    <p:extLst>
      <p:ext uri="{BB962C8B-B14F-4D97-AF65-F5344CB8AC3E}">
        <p14:creationId xmlns:p14="http://schemas.microsoft.com/office/powerpoint/2010/main" val="2640908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Evet yanlış okumadınız; VLC Media Player ile çok profesyonel </a:t>
            </a:r>
            <a:r>
              <a:rPr lang="tr-TR" dirty="0" err="1"/>
              <a:t>streaming</a:t>
            </a:r>
            <a:r>
              <a:rPr lang="tr-TR" dirty="0"/>
              <a:t> sistemleri kurabilir; isterseniz ağda isterseniz internette istediğiniz </a:t>
            </a:r>
            <a:r>
              <a:rPr lang="tr-TR" dirty="0" err="1"/>
              <a:t>bantgenişliğinde</a:t>
            </a:r>
            <a:r>
              <a:rPr lang="tr-TR" dirty="0"/>
              <a:t> yayınlar yapabilirsiniz. Çalma listeleri oluşturabilir, bunların el değmeden çalışmasını sağlayabilirsiniz.</a:t>
            </a:r>
          </a:p>
        </p:txBody>
      </p:sp>
      <p:sp>
        <p:nvSpPr>
          <p:cNvPr id="4" name="Slayt Numarası Yer Tutucusu 3"/>
          <p:cNvSpPr>
            <a:spLocks noGrp="1"/>
          </p:cNvSpPr>
          <p:nvPr>
            <p:ph type="sldNum" sz="quarter" idx="12"/>
          </p:nvPr>
        </p:nvSpPr>
        <p:spPr/>
        <p:txBody>
          <a:bodyPr/>
          <a:lstStyle/>
          <a:p>
            <a:fld id="{F302176B-0E47-46AC-8F43-DAB4B8A37D06}" type="slidenum">
              <a:rPr lang="tr-TR" smtClean="0"/>
              <a:t>28</a:t>
            </a:fld>
            <a:endParaRPr lang="tr-TR"/>
          </a:p>
        </p:txBody>
      </p:sp>
    </p:spTree>
    <p:extLst>
      <p:ext uri="{BB962C8B-B14F-4D97-AF65-F5344CB8AC3E}">
        <p14:creationId xmlns:p14="http://schemas.microsoft.com/office/powerpoint/2010/main" val="41899932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022304"/>
            <a:ext cx="8229600" cy="1143000"/>
          </a:xfrm>
        </p:spPr>
        <p:txBody>
          <a:bodyPr>
            <a:noAutofit/>
          </a:bodyPr>
          <a:lstStyle/>
          <a:p>
            <a:r>
              <a:rPr lang="tr-TR" sz="2000" dirty="0" smtClean="0"/>
              <a:t>*Windows </a:t>
            </a:r>
            <a:r>
              <a:rPr lang="tr-TR" sz="2000" dirty="0"/>
              <a:t>Media format ya da WMV formatı, Microsoft Corporation tarafından kişisel bilgisayarlarda video içeriklerini ve internet yayınlarını kullanmak için geliştirilmiş bir sıkıştırma formatıdır</a:t>
            </a:r>
            <a:r>
              <a:rPr lang="tr-TR" sz="2000" dirty="0" smtClean="0"/>
              <a:t>.</a:t>
            </a:r>
            <a:br>
              <a:rPr lang="tr-TR" sz="2000" dirty="0" smtClean="0"/>
            </a:br>
            <a:r>
              <a:rPr lang="tr-TR" sz="2000" dirty="0" smtClean="0"/>
              <a:t>*</a:t>
            </a:r>
            <a:r>
              <a:rPr lang="tr-TR" sz="2000" b="1" dirty="0"/>
              <a:t>FLV</a:t>
            </a:r>
            <a:r>
              <a:rPr lang="tr-TR" sz="2000" dirty="0"/>
              <a:t> ya da tam adıyla </a:t>
            </a:r>
            <a:r>
              <a:rPr lang="tr-TR" sz="2000" b="1" dirty="0"/>
              <a:t>Flash Video</a:t>
            </a:r>
            <a:r>
              <a:rPr lang="tr-TR" sz="2000" dirty="0"/>
              <a:t>, </a:t>
            </a:r>
            <a:r>
              <a:rPr lang="tr-TR" sz="2000" dirty="0" err="1"/>
              <a:t>Adobe</a:t>
            </a:r>
            <a:r>
              <a:rPr lang="tr-TR" sz="2000" dirty="0"/>
              <a:t> Flash </a:t>
            </a:r>
            <a:r>
              <a:rPr lang="tr-TR" sz="2000" dirty="0" err="1"/>
              <a:t>Player'ın</a:t>
            </a:r>
            <a:r>
              <a:rPr lang="tr-TR" sz="2000" dirty="0"/>
              <a:t> </a:t>
            </a:r>
            <a:r>
              <a:rPr lang="tr-TR" sz="2000" dirty="0" err="1"/>
              <a:t>öntanımlı</a:t>
            </a:r>
            <a:r>
              <a:rPr lang="tr-TR" sz="2000" dirty="0"/>
              <a:t> video biçimidir. </a:t>
            </a:r>
          </a:p>
        </p:txBody>
      </p:sp>
      <p:sp>
        <p:nvSpPr>
          <p:cNvPr id="3" name="İçerik Yer Tutucusu 2"/>
          <p:cNvSpPr>
            <a:spLocks noGrp="1"/>
          </p:cNvSpPr>
          <p:nvPr>
            <p:ph idx="1"/>
          </p:nvPr>
        </p:nvSpPr>
        <p:spPr/>
        <p:txBody>
          <a:bodyPr/>
          <a:lstStyle/>
          <a:p>
            <a:r>
              <a:rPr lang="tr-TR" dirty="0"/>
              <a:t>X formatındaki bir kaynağı Y formatında yayınlayabilirsiniz (yani </a:t>
            </a:r>
            <a:r>
              <a:rPr lang="tr-TR" dirty="0" smtClean="0"/>
              <a:t>*WMV </a:t>
            </a:r>
            <a:r>
              <a:rPr lang="tr-TR" dirty="0"/>
              <a:t>bir videoyu karşıya </a:t>
            </a:r>
            <a:r>
              <a:rPr lang="tr-TR" dirty="0" smtClean="0"/>
              <a:t>*FLV </a:t>
            </a:r>
            <a:r>
              <a:rPr lang="tr-TR" dirty="0"/>
              <a:t>formatında ulaştırabilirsiniz). Bu özellik de yok.</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29</a:t>
            </a:fld>
            <a:endParaRPr lang="tr-TR"/>
          </a:p>
        </p:txBody>
      </p:sp>
    </p:spTree>
    <p:extLst>
      <p:ext uri="{BB962C8B-B14F-4D97-AF65-F5344CB8AC3E}">
        <p14:creationId xmlns:p14="http://schemas.microsoft.com/office/powerpoint/2010/main" val="4208360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buNone/>
            </a:pPr>
            <a:r>
              <a:rPr lang="tr-TR" dirty="0" err="1" smtClean="0"/>
              <a:t>PEKi</a:t>
            </a:r>
            <a:endParaRPr lang="tr-TR" dirty="0" smtClean="0"/>
          </a:p>
          <a:p>
            <a:pPr marL="0" indent="0">
              <a:buNone/>
            </a:pPr>
            <a:r>
              <a:rPr lang="tr-TR" dirty="0"/>
              <a:t>	</a:t>
            </a:r>
            <a:r>
              <a:rPr lang="tr-TR" dirty="0" smtClean="0"/>
              <a:t>Tüm </a:t>
            </a:r>
            <a:r>
              <a:rPr lang="tr-TR" dirty="0"/>
              <a:t>bunlar için ihtiyacımız olan </a:t>
            </a:r>
            <a:r>
              <a:rPr lang="tr-TR" dirty="0" smtClean="0"/>
              <a:t>şey</a:t>
            </a:r>
          </a:p>
          <a:p>
            <a:pPr marL="0" indent="0">
              <a:buNone/>
            </a:pPr>
            <a:r>
              <a:rPr lang="tr-TR" dirty="0"/>
              <a:t>	</a:t>
            </a:r>
            <a:r>
              <a:rPr lang="tr-TR" dirty="0" smtClean="0"/>
              <a:t>						      NE???</a:t>
            </a:r>
          </a:p>
          <a:p>
            <a:pPr marL="0" indent="0">
              <a:buNone/>
            </a:pPr>
            <a:r>
              <a:rPr lang="tr-TR" dirty="0"/>
              <a:t>İşte </a:t>
            </a:r>
            <a:endParaRPr lang="tr-TR" dirty="0" smtClean="0"/>
          </a:p>
          <a:p>
            <a:pPr marL="0" indent="0">
              <a:buNone/>
            </a:pPr>
            <a:r>
              <a:rPr lang="tr-TR" dirty="0"/>
              <a:t>	</a:t>
            </a:r>
            <a:r>
              <a:rPr lang="tr-TR" dirty="0" smtClean="0"/>
              <a:t>burada </a:t>
            </a:r>
          </a:p>
          <a:p>
            <a:pPr marL="0" indent="0">
              <a:buNone/>
            </a:pPr>
            <a:r>
              <a:rPr lang="tr-TR" dirty="0"/>
              <a:t>	</a:t>
            </a:r>
            <a:r>
              <a:rPr lang="tr-TR" dirty="0" smtClean="0"/>
              <a:t>		Windows </a:t>
            </a:r>
            <a:r>
              <a:rPr lang="tr-TR" dirty="0"/>
              <a:t>Media </a:t>
            </a:r>
            <a:r>
              <a:rPr lang="tr-TR" dirty="0" err="1"/>
              <a:t>Streaming</a:t>
            </a:r>
            <a:r>
              <a:rPr lang="tr-TR" dirty="0"/>
              <a:t> Server devreye giriyor</a:t>
            </a:r>
            <a:r>
              <a:rPr lang="tr-TR" dirty="0" smtClean="0"/>
              <a:t>.</a:t>
            </a:r>
          </a:p>
        </p:txBody>
      </p:sp>
      <p:sp>
        <p:nvSpPr>
          <p:cNvPr id="4" name="Slayt Numarası Yer Tutucusu 3"/>
          <p:cNvSpPr>
            <a:spLocks noGrp="1"/>
          </p:cNvSpPr>
          <p:nvPr>
            <p:ph type="sldNum" sz="quarter" idx="12"/>
          </p:nvPr>
        </p:nvSpPr>
        <p:spPr/>
        <p:txBody>
          <a:bodyPr/>
          <a:lstStyle/>
          <a:p>
            <a:fld id="{F302176B-0E47-46AC-8F43-DAB4B8A37D06}" type="slidenum">
              <a:rPr lang="tr-TR" smtClean="0"/>
              <a:t>3</a:t>
            </a:fld>
            <a:endParaRPr lang="tr-TR"/>
          </a:p>
        </p:txBody>
      </p:sp>
    </p:spTree>
    <p:extLst>
      <p:ext uri="{BB962C8B-B14F-4D97-AF65-F5344CB8AC3E}">
        <p14:creationId xmlns:p14="http://schemas.microsoft.com/office/powerpoint/2010/main" val="300652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O sırada internette yayınlanmakta olan bir canlı yayını (mesela bir online radyoyu) isterseniz kendi ağınızda isterseniz de internette o anda canlı olarak yayınlayabilirsiniz ki bu özellik </a:t>
            </a:r>
            <a:r>
              <a:rPr lang="tr-TR" dirty="0" smtClean="0"/>
              <a:t>yine çoğu  </a:t>
            </a:r>
            <a:r>
              <a:rPr lang="tr-TR" dirty="0"/>
              <a:t>yazılımlarda yok; hatta planlarında bile yok.</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30</a:t>
            </a:fld>
            <a:endParaRPr lang="tr-TR"/>
          </a:p>
        </p:txBody>
      </p:sp>
    </p:spTree>
    <p:extLst>
      <p:ext uri="{BB962C8B-B14F-4D97-AF65-F5344CB8AC3E}">
        <p14:creationId xmlns:p14="http://schemas.microsoft.com/office/powerpoint/2010/main" val="2527749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Bunun gibi sayabileceğim pek çok artısı bulunuyor </a:t>
            </a:r>
            <a:r>
              <a:rPr lang="tr-TR" dirty="0" err="1"/>
              <a:t>VLC'nin</a:t>
            </a:r>
            <a:r>
              <a:rPr lang="tr-TR" dirty="0"/>
              <a:t>. VLC her ne kadar çoğu kişi için basit bir video oynatıcı olsa da </a:t>
            </a:r>
            <a:r>
              <a:rPr lang="tr-TR" dirty="0" err="1"/>
              <a:t>arkaplanda</a:t>
            </a:r>
            <a:r>
              <a:rPr lang="tr-TR" dirty="0"/>
              <a:t> çok güçlü araçlarla donatılan bir yazılımdır</a:t>
            </a:r>
            <a:r>
              <a:rPr lang="tr-TR" dirty="0" smtClean="0"/>
              <a:t>.</a:t>
            </a:r>
          </a:p>
          <a:p>
            <a:r>
              <a:rPr lang="tr-TR" dirty="0" smtClean="0"/>
              <a:t>Hatta platformu bağımsızdır.</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31</a:t>
            </a:fld>
            <a:endParaRPr lang="tr-TR"/>
          </a:p>
        </p:txBody>
      </p:sp>
    </p:spTree>
    <p:extLst>
      <p:ext uri="{BB962C8B-B14F-4D97-AF65-F5344CB8AC3E}">
        <p14:creationId xmlns:p14="http://schemas.microsoft.com/office/powerpoint/2010/main" val="4140897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 </a:t>
            </a:r>
            <a:r>
              <a:rPr lang="tr-TR" dirty="0"/>
              <a:t>Windows Media </a:t>
            </a:r>
            <a:r>
              <a:rPr lang="tr-TR" dirty="0" err="1"/>
              <a:t>Streaming</a:t>
            </a:r>
            <a:r>
              <a:rPr lang="tr-TR" dirty="0"/>
              <a:t> Server ile bizler tüm </a:t>
            </a:r>
            <a:r>
              <a:rPr lang="tr-TR" dirty="0" err="1"/>
              <a:t>lokasyonlarda</a:t>
            </a:r>
            <a:r>
              <a:rPr lang="tr-TR" dirty="0"/>
              <a:t> aynı müzik veya video yayınını sağlayabilir hatta istenirse kullanıcıların firmalarda x sitelere girip müzik dinlemesi yerine kullanıcılara özel ayrı bir yayın akışı sağlayıp yine genel müdürlükten yayımlanan </a:t>
            </a:r>
            <a:r>
              <a:rPr lang="tr-TR" dirty="0" smtClean="0"/>
              <a:t>müzikleri</a:t>
            </a:r>
            <a:r>
              <a:rPr lang="tr-TR" dirty="0"/>
              <a:t> </a:t>
            </a:r>
            <a:r>
              <a:rPr lang="tr-TR" dirty="0" smtClean="0"/>
              <a:t>Media Player</a:t>
            </a:r>
            <a:r>
              <a:rPr lang="tr-TR" dirty="0"/>
              <a:t> aracı ile dinlemesini sağlayabiliriz ki bu ekstra bir durumdur. Genel amaç tüm </a:t>
            </a:r>
            <a:r>
              <a:rPr lang="tr-TR" dirty="0" err="1"/>
              <a:t>lokasyonlara</a:t>
            </a:r>
            <a:r>
              <a:rPr lang="tr-TR" dirty="0"/>
              <a:t> ait mağazalarda aynı yayın akısının yapılması. </a:t>
            </a:r>
          </a:p>
        </p:txBody>
      </p:sp>
      <p:sp>
        <p:nvSpPr>
          <p:cNvPr id="4" name="Slayt Numarası Yer Tutucusu 3"/>
          <p:cNvSpPr>
            <a:spLocks noGrp="1"/>
          </p:cNvSpPr>
          <p:nvPr>
            <p:ph type="sldNum" sz="quarter" idx="12"/>
          </p:nvPr>
        </p:nvSpPr>
        <p:spPr/>
        <p:txBody>
          <a:bodyPr/>
          <a:lstStyle/>
          <a:p>
            <a:fld id="{F302176B-0E47-46AC-8F43-DAB4B8A37D06}" type="slidenum">
              <a:rPr lang="tr-TR" smtClean="0"/>
              <a:t>4</a:t>
            </a:fld>
            <a:endParaRPr lang="tr-TR"/>
          </a:p>
        </p:txBody>
      </p:sp>
    </p:spTree>
    <p:extLst>
      <p:ext uri="{BB962C8B-B14F-4D97-AF65-F5344CB8AC3E}">
        <p14:creationId xmlns:p14="http://schemas.microsoft.com/office/powerpoint/2010/main" val="42875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fontAlgn="base"/>
            <a:r>
              <a:rPr lang="tr-TR" dirty="0"/>
              <a:t>Ayrıca firmalar veya siz internet üzerinden radyo yayını veya TV yayını yapmak için de kullanabilirsiniz tabi internet üzerinden erişim için statik bir ip ve gerekli port ve DNS kayıtlarını yapılandırmak şartı ile konu hakkında azda olsa teknik olmayan genel bilgi sahibi olduğunuzu düşünerek teknik olarak nasıl çalıştığını incelemeye başlıyoruz.</a:t>
            </a:r>
          </a:p>
          <a:p>
            <a:pPr marL="0" indent="0">
              <a:buNone/>
            </a:pPr>
            <a:r>
              <a:rPr lang="tr-TR" dirty="0" smtClean="0"/>
              <a:t> </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5</a:t>
            </a:fld>
            <a:endParaRPr lang="tr-TR"/>
          </a:p>
        </p:txBody>
      </p:sp>
    </p:spTree>
    <p:extLst>
      <p:ext uri="{BB962C8B-B14F-4D97-AF65-F5344CB8AC3E}">
        <p14:creationId xmlns:p14="http://schemas.microsoft.com/office/powerpoint/2010/main" val="223077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Media </a:t>
            </a:r>
            <a:r>
              <a:rPr lang="tr-TR" dirty="0" err="1"/>
              <a:t>Streaming</a:t>
            </a:r>
            <a:r>
              <a:rPr lang="tr-TR" dirty="0"/>
              <a:t> sistemi, genellikle Microsoft Windows Media Encoder (</a:t>
            </a:r>
            <a:r>
              <a:rPr lang="tr-TR" dirty="0" err="1"/>
              <a:t>Kodlayıcısı</a:t>
            </a:r>
            <a:r>
              <a:rPr lang="tr-TR" dirty="0"/>
              <a:t>) çalıştıran bir bilgisayar, Windows Media Servisini çalıştıran bir sunucu ve Windows Media Player çalıştıran birtakım istemci bilgisayarlardan </a:t>
            </a:r>
            <a:r>
              <a:rPr lang="tr-TR" dirty="0" smtClean="0"/>
              <a:t>oluşur.</a:t>
            </a:r>
            <a:r>
              <a:rPr lang="tr-TR" dirty="0"/>
              <a:t> . Encoder (Kodlayıcı) hem canlı hem de önceden kaydedilmiş ses ve video içeriğini Windows Media Format biçimine dönüştürür. Windows Media sunucusu, içeriği bir ağ veya Internet üzerinden dağıtır. Yürütücüler de içeriği alır ve mutlu son</a:t>
            </a:r>
            <a:r>
              <a:rPr lang="tr-TR" dirty="0" smtClean="0"/>
              <a:t>.</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6</a:t>
            </a:fld>
            <a:endParaRPr lang="tr-TR"/>
          </a:p>
        </p:txBody>
      </p:sp>
    </p:spTree>
    <p:extLst>
      <p:ext uri="{BB962C8B-B14F-4D97-AF65-F5344CB8AC3E}">
        <p14:creationId xmlns:p14="http://schemas.microsoft.com/office/powerpoint/2010/main" val="127966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F302176B-0E47-46AC-8F43-DAB4B8A37D06}" type="slidenum">
              <a:rPr lang="tr-TR" smtClean="0"/>
              <a:t>7</a:t>
            </a:fld>
            <a:endParaRPr lang="tr-TR"/>
          </a:p>
        </p:txBody>
      </p:sp>
      <p:pic>
        <p:nvPicPr>
          <p:cNvPr id="5" name="İçerik Yer Tutucusu 4" descr="http://www.mshowto.org/images/articles/2011/12/120811_1258_WindowsMedi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7776864" cy="5415881"/>
          </a:xfrm>
          <a:prstGeom prst="rect">
            <a:avLst/>
          </a:prstGeom>
          <a:noFill/>
          <a:ln>
            <a:noFill/>
          </a:ln>
        </p:spPr>
      </p:pic>
    </p:spTree>
    <p:extLst>
      <p:ext uri="{BB962C8B-B14F-4D97-AF65-F5344CB8AC3E}">
        <p14:creationId xmlns:p14="http://schemas.microsoft.com/office/powerpoint/2010/main" val="42845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10000"/>
          </a:bodyPr>
          <a:lstStyle/>
          <a:p>
            <a:r>
              <a:rPr lang="tr-TR" dirty="0"/>
              <a:t>Yukarıda ki Resim de kullanıcı içerik istemek için Web sayfasındaki bir bağlantıya erişim sağlar. Web sunucusu erişim i kabul eder ve bu isteği yeniden Windows Media sunucusuna yönlendirir ve kullanıcının bilgisayarındaki </a:t>
            </a:r>
            <a:r>
              <a:rPr lang="tr-TR" dirty="0" err="1"/>
              <a:t>Player’ı</a:t>
            </a:r>
            <a:r>
              <a:rPr lang="tr-TR" dirty="0"/>
              <a:t> başlatır. Bu noktada, Windows Media sunucusu Player ile doğrudan bağlantı kurduğu ve içeriği doğrudan kullanıcıya dağıttığı için, Web sunucusu artık akışlı medya içeriğinde rol oynamaz. Yukarıda ki şekle ek olarak Windows Media servis oynatılacak olan medyaları farklı bir dosya sunucusundan (File Server) alabilir veya TV yayını için dijital </a:t>
            </a:r>
            <a:r>
              <a:rPr lang="tr-TR" dirty="0" err="1"/>
              <a:t>sinyal’i</a:t>
            </a:r>
            <a:r>
              <a:rPr lang="tr-TR" dirty="0"/>
              <a:t> bir </a:t>
            </a:r>
            <a:r>
              <a:rPr lang="tr-TR" dirty="0" err="1"/>
              <a:t>kodyalıcı</a:t>
            </a:r>
            <a:r>
              <a:rPr lang="tr-TR" dirty="0"/>
              <a:t> (</a:t>
            </a:r>
            <a:r>
              <a:rPr lang="tr-TR" dirty="0" err="1"/>
              <a:t>encoder</a:t>
            </a:r>
            <a:r>
              <a:rPr lang="tr-TR" dirty="0"/>
              <a:t>) ile Media sunucusuna aktarabilir ve TV yayın akışını buradan sağlayabilirsiniz.</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8</a:t>
            </a:fld>
            <a:endParaRPr lang="tr-TR"/>
          </a:p>
        </p:txBody>
      </p:sp>
    </p:spTree>
    <p:extLst>
      <p:ext uri="{BB962C8B-B14F-4D97-AF65-F5344CB8AC3E}">
        <p14:creationId xmlns:p14="http://schemas.microsoft.com/office/powerpoint/2010/main" val="218032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Teknik olarak nasıl çalıştığı bilgisine de cebimize koyduk </a:t>
            </a:r>
            <a:endParaRPr lang="tr-TR" dirty="0" smtClean="0"/>
          </a:p>
          <a:p>
            <a:pPr marL="0" indent="0">
              <a:buNone/>
            </a:pPr>
            <a:r>
              <a:rPr lang="tr-TR" dirty="0" smtClean="0"/>
              <a:t>    PEKİ</a:t>
            </a:r>
          </a:p>
          <a:p>
            <a:pPr marL="0" indent="0">
              <a:buNone/>
            </a:pPr>
            <a:r>
              <a:rPr lang="tr-TR" dirty="0"/>
              <a:t>	</a:t>
            </a:r>
            <a:r>
              <a:rPr lang="tr-TR" dirty="0" smtClean="0"/>
              <a:t> </a:t>
            </a:r>
            <a:r>
              <a:rPr lang="tr-TR" dirty="0"/>
              <a:t>Windows Media </a:t>
            </a:r>
            <a:r>
              <a:rPr lang="tr-TR" dirty="0" err="1"/>
              <a:t>Streaming</a:t>
            </a:r>
            <a:r>
              <a:rPr lang="tr-TR" dirty="0"/>
              <a:t> Server ile </a:t>
            </a:r>
          </a:p>
          <a:p>
            <a:pPr marL="0" indent="0">
              <a:buNone/>
            </a:pPr>
            <a:r>
              <a:rPr lang="tr-TR" dirty="0" smtClean="0"/>
              <a:t>			müzik</a:t>
            </a:r>
            <a:r>
              <a:rPr lang="tr-TR" dirty="0"/>
              <a:t>, video, radyo veya TV yayını </a:t>
            </a:r>
            <a:r>
              <a:rPr lang="tr-TR" dirty="0" smtClean="0"/>
              <a:t>				yaparken </a:t>
            </a:r>
            <a:r>
              <a:rPr lang="tr-TR" dirty="0"/>
              <a:t>dikkat edilmesi </a:t>
            </a:r>
            <a:r>
              <a:rPr lang="tr-TR" dirty="0" smtClean="0"/>
              <a:t>				gereken </a:t>
            </a:r>
            <a:r>
              <a:rPr lang="tr-TR" dirty="0"/>
              <a:t>en önemli </a:t>
            </a:r>
            <a:r>
              <a:rPr lang="tr-TR" dirty="0" smtClean="0"/>
              <a:t>nokta  </a:t>
            </a:r>
          </a:p>
          <a:p>
            <a:pPr marL="0" indent="0">
              <a:buNone/>
            </a:pPr>
            <a:r>
              <a:rPr lang="tr-TR" dirty="0"/>
              <a:t>	</a:t>
            </a:r>
            <a:r>
              <a:rPr lang="tr-TR" dirty="0" smtClean="0"/>
              <a:t>	NEDİR?</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9</a:t>
            </a:fld>
            <a:endParaRPr lang="tr-TR"/>
          </a:p>
        </p:txBody>
      </p:sp>
    </p:spTree>
    <p:extLst>
      <p:ext uri="{BB962C8B-B14F-4D97-AF65-F5344CB8AC3E}">
        <p14:creationId xmlns:p14="http://schemas.microsoft.com/office/powerpoint/2010/main" val="1940727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TotalTime>
  <Words>1057</Words>
  <Application>Microsoft Office PowerPoint</Application>
  <PresentationFormat>Ekran Gösterisi (4:3)</PresentationFormat>
  <Paragraphs>90</Paragraphs>
  <Slides>31</Slides>
  <Notes>1</Notes>
  <HiddenSlides>0</HiddenSlides>
  <MMClips>0</MMClips>
  <ScaleCrop>false</ScaleCrop>
  <HeadingPairs>
    <vt:vector size="4" baseType="variant">
      <vt:variant>
        <vt:lpstr>Tema</vt:lpstr>
      </vt:variant>
      <vt:variant>
        <vt:i4>1</vt:i4>
      </vt:variant>
      <vt:variant>
        <vt:lpstr>Slayt Başlıkları</vt:lpstr>
      </vt:variant>
      <vt:variant>
        <vt:i4>31</vt:i4>
      </vt:variant>
    </vt:vector>
  </HeadingPairs>
  <TitlesOfParts>
    <vt:vector size="32" baseType="lpstr">
      <vt:lpstr>Akış</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*Smooth Stream teknolojisi Microsoft tarafından geliştirilen,standard http ile web tabanlı medya dağıtım şeklidir</vt:lpstr>
      <vt:lpstr>PowerPoint Sunusu</vt:lpstr>
      <vt:lpstr>PowerPoint Sunusu</vt:lpstr>
      <vt:lpstr>PowerPoint Sunusu</vt:lpstr>
      <vt:lpstr>PowerPoint Sunusu</vt:lpstr>
      <vt:lpstr>PowerPoint Sunusu</vt:lpstr>
      <vt:lpstr>The Real Time Streaming Protocol (RTSP) eğlence ve iletişim sistemlerinde medya serverlarında ki verilerin akışını kontrol etmek için tasarlanan bir ağ denetim protokolüdür. Bu protokol bitiş noktaları arasındaki medya bağlantılarının kurulması ve kontrol edilmesinde kullanılır.</vt:lpstr>
      <vt:lpstr>*UDP (User Datagram Protocol - Kullanıcı Veribloğu İletişim Kuralları), TCP/IP protokol takımının iki aktarım katmanı protokolünden birisidir. Verileri bağlantı kurmadan yollar. *RTMP, Real Time Messaging Protocol yani Gerçek Zamanlı Mesajlaşma Protokolü anlamına gelir, video sitelerinde sıklıkla karşılaşılan formattır. RTMP Macromedia‘nın, internet üzerinden; Flash player ve sunucu arasında ses, görüntü ve veri akışını gerçekleştirmek için geliştirdiği özel bir protokoldür. *RTP (Real-time Transport Protocol), gerçek zamanlı ses, görüntü ya da simülasyon verilerinin uçtan uca taşınmasını sağlayan protokoldür.</vt:lpstr>
      <vt:lpstr>PowerPoint Sunusu</vt:lpstr>
      <vt:lpstr>PowerPoint Sunusu</vt:lpstr>
      <vt:lpstr>PowerPoint Sunusu</vt:lpstr>
      <vt:lpstr>PowerPoint Sunusu</vt:lpstr>
      <vt:lpstr>*CDN: Content Delivery Network'ün kısaltması ve İçerik Dağıtım Ağı olarak Türkçe'ye çevirebilecek bir kavram. CDN'ler, statik içeriklerinizin normalde daha hızlı tarayıcıya ulaştırılması için düşünülmüş bir dağıtım yapısıdır. </vt:lpstr>
      <vt:lpstr>PowerPoint Sunusu</vt:lpstr>
      <vt:lpstr>PowerPoint Sunusu</vt:lpstr>
      <vt:lpstr>PowerPoint Sunusu</vt:lpstr>
      <vt:lpstr>PowerPoint Sunusu</vt:lpstr>
      <vt:lpstr>*Windows Media format ya da WMV formatı, Microsoft Corporation tarafından kişisel bilgisayarlarda video içeriklerini ve internet yayınlarını kullanmak için geliştirilmiş bir sıkıştırma formatıdır. *FLV ya da tam adıyla Flash Video, Adobe Flash Player'ın öntanımlı video biçimidir. </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ASUS</dc:creator>
  <cp:lastModifiedBy>ASUS</cp:lastModifiedBy>
  <cp:revision>9</cp:revision>
  <dcterms:created xsi:type="dcterms:W3CDTF">2016-11-01T10:21:55Z</dcterms:created>
  <dcterms:modified xsi:type="dcterms:W3CDTF">2016-11-03T13:21:33Z</dcterms:modified>
</cp:coreProperties>
</file>