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64" r:id="rId3"/>
    <p:sldId id="265" r:id="rId4"/>
    <p:sldId id="266" r:id="rId5"/>
    <p:sldId id="267" r:id="rId6"/>
    <p:sldId id="268" r:id="rId7"/>
    <p:sldId id="269" r:id="rId8"/>
    <p:sldId id="270" r:id="rId9"/>
    <p:sldId id="271" r:id="rId10"/>
    <p:sldId id="260" r:id="rId11"/>
    <p:sldId id="257" r:id="rId12"/>
    <p:sldId id="258" r:id="rId13"/>
    <p:sldId id="259" r:id="rId14"/>
    <p:sldId id="261" r:id="rId15"/>
    <p:sldId id="262" r:id="rId16"/>
    <p:sldId id="263" r:id="rId17"/>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624" autoAdjust="0"/>
  </p:normalViewPr>
  <p:slideViewPr>
    <p:cSldViewPr>
      <p:cViewPr varScale="1">
        <p:scale>
          <a:sx n="69" d="100"/>
          <a:sy n="69" d="100"/>
        </p:scale>
        <p:origin x="-140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89C0CA8-E0E4-4552-BBDF-D5FC45E04511}" type="datetimeFigureOut">
              <a:rPr lang="tr-TR" smtClean="0"/>
              <a:pPr/>
              <a:t>03.11.2016</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5D3655-F774-4602-9DF9-5A0597C5117D}" type="slidenum">
              <a:rPr lang="tr-TR" smtClean="0"/>
              <a:pPr/>
              <a:t>‹#›</a:t>
            </a:fld>
            <a:endParaRPr lang="tr-T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155D3655-F774-4602-9DF9-5A0597C5117D}" type="slidenum">
              <a:rPr lang="tr-TR" smtClean="0"/>
              <a:pPr/>
              <a:t>1</a:t>
            </a:fld>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9" name="8 Başlık"/>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smtClean="0"/>
              <a:t>Asıl başlık stili için tıklatın</a:t>
            </a:r>
            <a:endParaRPr kumimoji="0" lang="en-US"/>
          </a:p>
        </p:txBody>
      </p:sp>
      <p:sp>
        <p:nvSpPr>
          <p:cNvPr id="17" name="16 Alt Başlık"/>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30" name="29 Veri Yer Tutucusu"/>
          <p:cNvSpPr>
            <a:spLocks noGrp="1"/>
          </p:cNvSpPr>
          <p:nvPr>
            <p:ph type="dt" sz="half" idx="10"/>
          </p:nvPr>
        </p:nvSpPr>
        <p:spPr/>
        <p:txBody>
          <a:bodyPr/>
          <a:lstStyle/>
          <a:p>
            <a:fld id="{88153D80-912A-4E5B-8888-DCAA3A20911A}" type="datetimeFigureOut">
              <a:rPr lang="tr-TR" smtClean="0"/>
              <a:pPr/>
              <a:t>03.11.2016</a:t>
            </a:fld>
            <a:endParaRPr lang="tr-TR"/>
          </a:p>
        </p:txBody>
      </p:sp>
      <p:sp>
        <p:nvSpPr>
          <p:cNvPr id="19" name="18 Altbilgi Yer Tutucusu"/>
          <p:cNvSpPr>
            <a:spLocks noGrp="1"/>
          </p:cNvSpPr>
          <p:nvPr>
            <p:ph type="ftr" sz="quarter" idx="11"/>
          </p:nvPr>
        </p:nvSpPr>
        <p:spPr/>
        <p:txBody>
          <a:bodyPr/>
          <a:lstStyle/>
          <a:p>
            <a:endParaRPr lang="tr-TR"/>
          </a:p>
        </p:txBody>
      </p:sp>
      <p:sp>
        <p:nvSpPr>
          <p:cNvPr id="27" name="26 Slayt Numarası Yer Tutucusu"/>
          <p:cNvSpPr>
            <a:spLocks noGrp="1"/>
          </p:cNvSpPr>
          <p:nvPr>
            <p:ph type="sldNum" sz="quarter" idx="12"/>
          </p:nvPr>
        </p:nvSpPr>
        <p:spPr/>
        <p:txBody>
          <a:bodyPr/>
          <a:lstStyle/>
          <a:p>
            <a:fld id="{E2469B09-0E69-456A-A06C-070DE83B392B}" type="slidenum">
              <a:rPr lang="tr-TR" smtClean="0"/>
              <a:pPr/>
              <a:t>‹#›</a:t>
            </a:fld>
            <a:endParaRPr lang="tr-TR"/>
          </a:p>
        </p:txBody>
      </p:sp>
    </p:spTree>
  </p:cSld>
  <p:clrMapOvr>
    <a:masterClrMapping/>
  </p:clrMapOvr>
  <p:transition spd="med">
    <p:wheel spokes="3"/>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88153D80-912A-4E5B-8888-DCAA3A20911A}" type="datetimeFigureOut">
              <a:rPr lang="tr-TR" smtClean="0"/>
              <a:pPr/>
              <a:t>03.11.2016</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E2469B09-0E69-456A-A06C-070DE83B392B}" type="slidenum">
              <a:rPr lang="tr-TR" smtClean="0"/>
              <a:pPr/>
              <a:t>‹#›</a:t>
            </a:fld>
            <a:endParaRPr lang="tr-TR"/>
          </a:p>
        </p:txBody>
      </p:sp>
    </p:spTree>
  </p:cSld>
  <p:clrMapOvr>
    <a:masterClrMapping/>
  </p:clrMapOvr>
  <p:transition spd="med">
    <p:wheel spokes="3"/>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914401"/>
            <a:ext cx="2057400" cy="5211763"/>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914401"/>
            <a:ext cx="6019800" cy="5211763"/>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88153D80-912A-4E5B-8888-DCAA3A20911A}" type="datetimeFigureOut">
              <a:rPr lang="tr-TR" smtClean="0"/>
              <a:pPr/>
              <a:t>03.11.2016</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E2469B09-0E69-456A-A06C-070DE83B392B}" type="slidenum">
              <a:rPr lang="tr-TR" smtClean="0"/>
              <a:pPr/>
              <a:t>‹#›</a:t>
            </a:fld>
            <a:endParaRPr lang="tr-TR"/>
          </a:p>
        </p:txBody>
      </p:sp>
    </p:spTree>
  </p:cSld>
  <p:clrMapOvr>
    <a:masterClrMapping/>
  </p:clrMapOvr>
  <p:transition spd="med">
    <p:wheel spokes="3"/>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İçerik Yer Tutucusu"/>
          <p:cNvSpPr>
            <a:spLocks noGrp="1"/>
          </p:cNvSpPr>
          <p:nvPr>
            <p:ph idx="1"/>
          </p:nvPr>
        </p:nvSpPr>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88153D80-912A-4E5B-8888-DCAA3A20911A}" type="datetimeFigureOut">
              <a:rPr lang="tr-TR" smtClean="0"/>
              <a:pPr/>
              <a:t>03.11.2016</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E2469B09-0E69-456A-A06C-070DE83B392B}" type="slidenum">
              <a:rPr lang="tr-TR" smtClean="0"/>
              <a:pPr/>
              <a:t>‹#›</a:t>
            </a:fld>
            <a:endParaRPr lang="tr-TR"/>
          </a:p>
        </p:txBody>
      </p:sp>
    </p:spTree>
  </p:cSld>
  <p:clrMapOvr>
    <a:masterClrMapping/>
  </p:clrMapOvr>
  <p:transition spd="med">
    <p:wheel spokes="3"/>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3 Veri Yer Tutucusu"/>
          <p:cNvSpPr>
            <a:spLocks noGrp="1"/>
          </p:cNvSpPr>
          <p:nvPr>
            <p:ph type="dt" sz="half" idx="10"/>
          </p:nvPr>
        </p:nvSpPr>
        <p:spPr/>
        <p:txBody>
          <a:bodyPr/>
          <a:lstStyle/>
          <a:p>
            <a:fld id="{88153D80-912A-4E5B-8888-DCAA3A20911A}" type="datetimeFigureOut">
              <a:rPr lang="tr-TR" smtClean="0"/>
              <a:pPr/>
              <a:t>03.11.2016</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E2469B09-0E69-456A-A06C-070DE83B392B}" type="slidenum">
              <a:rPr lang="tr-TR" smtClean="0"/>
              <a:pPr/>
              <a:t>‹#›</a:t>
            </a:fld>
            <a:endParaRPr lang="tr-TR"/>
          </a:p>
        </p:txBody>
      </p:sp>
    </p:spTree>
  </p:cSld>
  <p:clrMapOvr>
    <a:masterClrMapping/>
  </p:clrMapOvr>
  <p:transition spd="med">
    <p:wheel spokes="3"/>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a:lstStyle/>
          <a:p>
            <a:r>
              <a:rPr kumimoji="0" lang="tr-TR" smtClean="0"/>
              <a:t>Asıl başlık stili için tıklatın</a:t>
            </a:r>
            <a:endParaRPr kumimoji="0" lang="en-US"/>
          </a:p>
        </p:txBody>
      </p:sp>
      <p:sp>
        <p:nvSpPr>
          <p:cNvPr id="3" name="2 İçerik Yer Tutucusu"/>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İçerik Yer Tutucusu"/>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fld id="{88153D80-912A-4E5B-8888-DCAA3A20911A}" type="datetimeFigureOut">
              <a:rPr lang="tr-TR" smtClean="0"/>
              <a:pPr/>
              <a:t>03.11.2016</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E2469B09-0E69-456A-A06C-070DE83B392B}" type="slidenum">
              <a:rPr lang="tr-TR" smtClean="0"/>
              <a:pPr/>
              <a:t>‹#›</a:t>
            </a:fld>
            <a:endParaRPr lang="tr-TR"/>
          </a:p>
        </p:txBody>
      </p:sp>
    </p:spTree>
  </p:cSld>
  <p:clrMapOvr>
    <a:masterClrMapping/>
  </p:clrMapOvr>
  <p:transition spd="med">
    <p:wheel spokes="3"/>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tIns="45720" anchor="b"/>
          <a:lstStyle>
            <a:lvl1pPr>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3 Metin Yer Tutucusu"/>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5" name="4 İçerik Yer Tutucusu"/>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5 İçerik Yer Tutucusu"/>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6 Veri Yer Tutucusu"/>
          <p:cNvSpPr>
            <a:spLocks noGrp="1"/>
          </p:cNvSpPr>
          <p:nvPr>
            <p:ph type="dt" sz="half" idx="10"/>
          </p:nvPr>
        </p:nvSpPr>
        <p:spPr/>
        <p:txBody>
          <a:bodyPr/>
          <a:lstStyle/>
          <a:p>
            <a:fld id="{88153D80-912A-4E5B-8888-DCAA3A20911A}" type="datetimeFigureOut">
              <a:rPr lang="tr-TR" smtClean="0"/>
              <a:pPr/>
              <a:t>03.11.2016</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E2469B09-0E69-456A-A06C-070DE83B392B}" type="slidenum">
              <a:rPr lang="tr-TR" smtClean="0"/>
              <a:pPr/>
              <a:t>‹#›</a:t>
            </a:fld>
            <a:endParaRPr lang="tr-TR"/>
          </a:p>
        </p:txBody>
      </p:sp>
    </p:spTree>
  </p:cSld>
  <p:clrMapOvr>
    <a:masterClrMapping/>
  </p:clrMapOvr>
  <p:transition spd="med">
    <p:wheel spokes="3"/>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tr-TR" smtClean="0"/>
              <a:t>Asıl başlık stili için tıklatın</a:t>
            </a:r>
            <a:endParaRPr kumimoji="0" lang="en-US"/>
          </a:p>
        </p:txBody>
      </p:sp>
      <p:sp>
        <p:nvSpPr>
          <p:cNvPr id="3" name="2 Veri Yer Tutucusu"/>
          <p:cNvSpPr>
            <a:spLocks noGrp="1"/>
          </p:cNvSpPr>
          <p:nvPr>
            <p:ph type="dt" sz="half" idx="10"/>
          </p:nvPr>
        </p:nvSpPr>
        <p:spPr/>
        <p:txBody>
          <a:bodyPr/>
          <a:lstStyle/>
          <a:p>
            <a:fld id="{88153D80-912A-4E5B-8888-DCAA3A20911A}" type="datetimeFigureOut">
              <a:rPr lang="tr-TR" smtClean="0"/>
              <a:pPr/>
              <a:t>03.11.2016</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E2469B09-0E69-456A-A06C-070DE83B392B}" type="slidenum">
              <a:rPr lang="tr-TR" smtClean="0"/>
              <a:pPr/>
              <a:t>‹#›</a:t>
            </a:fld>
            <a:endParaRPr lang="tr-TR"/>
          </a:p>
        </p:txBody>
      </p:sp>
    </p:spTree>
  </p:cSld>
  <p:clrMapOvr>
    <a:masterClrMapping/>
  </p:clrMapOvr>
  <p:transition spd="med">
    <p:wheel spokes="3"/>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88153D80-912A-4E5B-8888-DCAA3A20911A}" type="datetimeFigureOut">
              <a:rPr lang="tr-TR" smtClean="0"/>
              <a:pPr/>
              <a:t>03.11.2016</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E2469B09-0E69-456A-A06C-070DE83B392B}" type="slidenum">
              <a:rPr lang="tr-TR" smtClean="0"/>
              <a:pPr/>
              <a:t>‹#›</a:t>
            </a:fld>
            <a:endParaRPr lang="tr-TR"/>
          </a:p>
        </p:txBody>
      </p:sp>
    </p:spTree>
  </p:cSld>
  <p:clrMapOvr>
    <a:masterClrMapping/>
  </p:clrMapOvr>
  <p:transition spd="med">
    <p:wheel spokes="3"/>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tr-TR" smtClean="0"/>
              <a:t>Asıl metin stillerini düzenlemek için tıklatın</a:t>
            </a:r>
          </a:p>
        </p:txBody>
      </p:sp>
      <p:sp>
        <p:nvSpPr>
          <p:cNvPr id="4" name="3 İçerik Yer Tutucusu"/>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fld id="{88153D80-912A-4E5B-8888-DCAA3A20911A}" type="datetimeFigureOut">
              <a:rPr lang="tr-TR" smtClean="0"/>
              <a:pPr/>
              <a:t>03.11.2016</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E2469B09-0E69-456A-A06C-070DE83B392B}" type="slidenum">
              <a:rPr lang="tr-TR" smtClean="0"/>
              <a:pPr/>
              <a:t>‹#›</a:t>
            </a:fld>
            <a:endParaRPr lang="tr-TR"/>
          </a:p>
        </p:txBody>
      </p:sp>
    </p:spTree>
  </p:cSld>
  <p:clrMapOvr>
    <a:masterClrMapping/>
  </p:clrMapOvr>
  <p:transition spd="med">
    <p:wheel spokes="3"/>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9" name="8 Tek Köşesi Kesik ve Yuvarlatılmış Dikdörtgen"/>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11 Dik Üçgen"/>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Başlık"/>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tr-TR" smtClean="0"/>
              <a:t>Asıl başlık stili için tıklatın</a:t>
            </a:r>
            <a:endParaRPr kumimoji="0" lang="en-US"/>
          </a:p>
        </p:txBody>
      </p:sp>
      <p:sp>
        <p:nvSpPr>
          <p:cNvPr id="4" name="3 Metin Yer Tutucusu"/>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5" name="4 Veri Yer Tutucusu"/>
          <p:cNvSpPr>
            <a:spLocks noGrp="1"/>
          </p:cNvSpPr>
          <p:nvPr>
            <p:ph type="dt" sz="half" idx="10"/>
          </p:nvPr>
        </p:nvSpPr>
        <p:spPr/>
        <p:txBody>
          <a:bodyPr/>
          <a:lstStyle/>
          <a:p>
            <a:fld id="{88153D80-912A-4E5B-8888-DCAA3A20911A}" type="datetimeFigureOut">
              <a:rPr lang="tr-TR" smtClean="0"/>
              <a:pPr/>
              <a:t>03.11.2016</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a:xfrm>
            <a:off x="8077200" y="6356350"/>
            <a:ext cx="609600" cy="365125"/>
          </a:xfrm>
        </p:spPr>
        <p:txBody>
          <a:bodyPr/>
          <a:lstStyle/>
          <a:p>
            <a:fld id="{E2469B09-0E69-456A-A06C-070DE83B392B}" type="slidenum">
              <a:rPr lang="tr-TR" smtClean="0"/>
              <a:pPr/>
              <a:t>‹#›</a:t>
            </a:fld>
            <a:endParaRPr lang="tr-TR"/>
          </a:p>
        </p:txBody>
      </p:sp>
      <p:sp>
        <p:nvSpPr>
          <p:cNvPr id="3" name="2 Resim Yer Tutucusu"/>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tr-TR" smtClean="0"/>
              <a:t>Resim eklemek için simgeyi tıklatın</a:t>
            </a:r>
            <a:endParaRPr kumimoji="0" lang="en-US" dirty="0"/>
          </a:p>
        </p:txBody>
      </p:sp>
      <p:sp>
        <p:nvSpPr>
          <p:cNvPr id="10" name="9 Serbest Form"/>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10 Serbest Form"/>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spd="med">
    <p:wheel spokes="3"/>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Serbest Form"/>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7 Serbest Form"/>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8 Başlık Yer Tutucusu"/>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tr-TR" smtClean="0"/>
              <a:t>Asıl başlık stili için tıklatın</a:t>
            </a:r>
            <a:endParaRPr kumimoji="0" lang="en-US"/>
          </a:p>
        </p:txBody>
      </p:sp>
      <p:sp>
        <p:nvSpPr>
          <p:cNvPr id="30" name="29 Metin Yer Tutucusu"/>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0" name="9 Veri Yer Tutucusu"/>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8153D80-912A-4E5B-8888-DCAA3A20911A}" type="datetimeFigureOut">
              <a:rPr lang="tr-TR" smtClean="0"/>
              <a:pPr/>
              <a:t>03.11.2016</a:t>
            </a:fld>
            <a:endParaRPr lang="tr-TR"/>
          </a:p>
        </p:txBody>
      </p:sp>
      <p:sp>
        <p:nvSpPr>
          <p:cNvPr id="22" name="21 Altbilgi Yer Tutucusu"/>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tr-TR"/>
          </a:p>
        </p:txBody>
      </p:sp>
      <p:sp>
        <p:nvSpPr>
          <p:cNvPr id="18" name="17 Slayt Numarası Yer Tutucusu"/>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2469B09-0E69-456A-A06C-070DE83B392B}" type="slidenum">
              <a:rPr lang="tr-TR" smtClean="0"/>
              <a:pPr/>
              <a:t>‹#›</a:t>
            </a:fld>
            <a:endParaRPr lang="tr-TR"/>
          </a:p>
        </p:txBody>
      </p:sp>
      <p:grpSp>
        <p:nvGrpSpPr>
          <p:cNvPr id="2" name="1 Grup"/>
          <p:cNvGrpSpPr/>
          <p:nvPr/>
        </p:nvGrpSpPr>
        <p:grpSpPr>
          <a:xfrm>
            <a:off x="-19017" y="202408"/>
            <a:ext cx="9180548" cy="649224"/>
            <a:chOff x="-19045" y="216550"/>
            <a:chExt cx="9180548" cy="649224"/>
          </a:xfrm>
        </p:grpSpPr>
        <p:sp>
          <p:nvSpPr>
            <p:cNvPr id="12" name="11 Serbest Form"/>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Serbest Form"/>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wheel spokes="3"/>
  </p:transition>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tr.wikipedia.org/wiki/Secure_Sockets_Layer"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hyperlink" Target="https://tr.wikipedia.org/wiki/DN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p:txBody>
          <a:bodyPr>
            <a:normAutofit fontScale="90000"/>
          </a:bodyPr>
          <a:lstStyle/>
          <a:p>
            <a:r>
              <a:rPr lang="tr-TR" sz="7200" b="1" dirty="0" smtClean="0"/>
              <a:t>PROXY SERVER-VPN</a:t>
            </a:r>
            <a:endParaRPr lang="tr-TR" sz="7200" b="1" dirty="0"/>
          </a:p>
        </p:txBody>
      </p:sp>
      <p:sp>
        <p:nvSpPr>
          <p:cNvPr id="3" name="2 Alt Başlık"/>
          <p:cNvSpPr>
            <a:spLocks noGrp="1"/>
          </p:cNvSpPr>
          <p:nvPr>
            <p:ph type="subTitle" idx="1"/>
          </p:nvPr>
        </p:nvSpPr>
        <p:spPr>
          <a:xfrm>
            <a:off x="0" y="5105400"/>
            <a:ext cx="9144000" cy="1752600"/>
          </a:xfrm>
          <a:solidFill>
            <a:schemeClr val="bg1">
              <a:lumMod val="65000"/>
            </a:schemeClr>
          </a:solidFill>
          <a:ln>
            <a:solidFill>
              <a:schemeClr val="bg1">
                <a:lumMod val="65000"/>
              </a:schemeClr>
            </a:solidFill>
          </a:ln>
          <a:effectLst>
            <a:reflection blurRad="6350" stA="52000" endA="300" endPos="35000" dir="5400000" sy="-100000" algn="bl" rotWithShape="0"/>
          </a:effectLst>
        </p:spPr>
        <p:txBody>
          <a:bodyPr/>
          <a:lstStyle/>
          <a:p>
            <a:r>
              <a:rPr lang="tr-TR" sz="4400" i="1" dirty="0" smtClean="0">
                <a:solidFill>
                  <a:schemeClr val="bg1">
                    <a:lumMod val="75000"/>
                    <a:lumOff val="25000"/>
                  </a:schemeClr>
                </a:solidFill>
              </a:rPr>
              <a:t>BİLGE HİLAL EMİLLİ</a:t>
            </a:r>
          </a:p>
          <a:p>
            <a:r>
              <a:rPr lang="tr-TR" sz="4400" dirty="0" smtClean="0">
                <a:solidFill>
                  <a:schemeClr val="bg1">
                    <a:lumMod val="75000"/>
                    <a:lumOff val="25000"/>
                  </a:schemeClr>
                </a:solidFill>
              </a:rPr>
              <a:t>GÜLÇİN DEMİR</a:t>
            </a:r>
          </a:p>
          <a:p>
            <a:endParaRPr lang="tr-TR" dirty="0" smtClean="0"/>
          </a:p>
        </p:txBody>
      </p:sp>
    </p:spTree>
  </p:cSld>
  <p:clrMapOvr>
    <a:masterClrMapping/>
  </p:clrMapOvr>
  <p:transition spd="med">
    <p:wheel spokes="3"/>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r>
              <a:rPr lang="tr-TR" sz="9600" dirty="0" smtClean="0"/>
              <a:t>VPN</a:t>
            </a:r>
            <a:endParaRPr lang="tr-TR" sz="9600" dirty="0"/>
          </a:p>
        </p:txBody>
      </p:sp>
      <p:pic>
        <p:nvPicPr>
          <p:cNvPr id="4" name="3 İçerik Yer Tutucusu" descr="vpn.png"/>
          <p:cNvPicPr>
            <a:picLocks noGrp="1" noChangeAspect="1"/>
          </p:cNvPicPr>
          <p:nvPr>
            <p:ph idx="1"/>
          </p:nvPr>
        </p:nvPicPr>
        <p:blipFill>
          <a:blip r:embed="rId2"/>
          <a:stretch>
            <a:fillRect/>
          </a:stretch>
        </p:blipFill>
        <p:spPr>
          <a:xfrm>
            <a:off x="1357290" y="1357298"/>
            <a:ext cx="6286544" cy="5500701"/>
          </a:xfrm>
        </p:spPr>
      </p:pic>
    </p:spTree>
  </p:cSld>
  <p:clrMapOvr>
    <a:masterClrMapping/>
  </p:clrMapOvr>
  <p:transition spd="med">
    <p:wheel spokes="3"/>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r>
              <a:rPr lang="tr-TR" sz="5400" dirty="0" smtClean="0"/>
              <a:t>VPN (VIRTUAL PRIVATE NETWORK) NEDİR?</a:t>
            </a:r>
            <a:endParaRPr lang="tr-TR" sz="5400" dirty="0"/>
          </a:p>
        </p:txBody>
      </p:sp>
      <p:sp>
        <p:nvSpPr>
          <p:cNvPr id="3" name="2 İçerik Yer Tutucusu"/>
          <p:cNvSpPr>
            <a:spLocks noGrp="1"/>
          </p:cNvSpPr>
          <p:nvPr>
            <p:ph idx="1"/>
          </p:nvPr>
        </p:nvSpPr>
        <p:spPr/>
        <p:txBody>
          <a:bodyPr/>
          <a:lstStyle/>
          <a:p>
            <a:r>
              <a:rPr lang="tr-TR" dirty="0" smtClean="0"/>
              <a:t>VPN Sanal Özel Ağ’dır.Ağlara uzaktan erişimi sağlar. VPN sanal bir ağ uzantısı olduğu için fiziksel olarak bağlıymış gibi görünür.VPN istemcisi bağlantı kurmak için istediği kaynak ile sanal bir bağlantı kurar erişime geçmek istediği sunucu kimlik bilgilerini kontrol eder ve doğrulandıktan sonra istemci ile sunucu arasında veri akışı gerçekleşir.</a:t>
            </a:r>
            <a:endParaRPr lang="tr-TR" dirty="0"/>
          </a:p>
        </p:txBody>
      </p:sp>
    </p:spTree>
  </p:cSld>
  <p:clrMapOvr>
    <a:masterClrMapping/>
  </p:clrMapOvr>
  <p:transition spd="med">
    <p:wheel spokes="3"/>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VPN BAĞLANTI ÇEŞİTLERİ</a:t>
            </a:r>
            <a:endParaRPr lang="tr-TR" dirty="0"/>
          </a:p>
        </p:txBody>
      </p:sp>
      <p:sp>
        <p:nvSpPr>
          <p:cNvPr id="3" name="2 İçerik Yer Tutucusu"/>
          <p:cNvSpPr>
            <a:spLocks noGrp="1"/>
          </p:cNvSpPr>
          <p:nvPr>
            <p:ph idx="1"/>
          </p:nvPr>
        </p:nvSpPr>
        <p:spPr/>
        <p:txBody>
          <a:bodyPr>
            <a:normAutofit fontScale="85000" lnSpcReduction="20000"/>
          </a:bodyPr>
          <a:lstStyle/>
          <a:p>
            <a:pPr>
              <a:buNone/>
            </a:pPr>
            <a:r>
              <a:rPr lang="tr-TR" dirty="0" smtClean="0"/>
              <a:t>  </a:t>
            </a:r>
            <a:r>
              <a:rPr lang="tr-TR" sz="4600" dirty="0" smtClean="0"/>
              <a:t>UZAKTAN ERİŞİM VPN</a:t>
            </a:r>
          </a:p>
          <a:p>
            <a:pPr>
              <a:buNone/>
            </a:pPr>
            <a:r>
              <a:rPr lang="tr-TR" sz="2400" dirty="0" smtClean="0"/>
              <a:t>      </a:t>
            </a:r>
            <a:r>
              <a:rPr lang="tr-TR" sz="3300" dirty="0" smtClean="0"/>
              <a:t>Evinde çalışan ya da seyahat sırasında ofisinde olamayan kullanıcıların internet üzerinden özel ağ üzerindeki sunucu ile erişimini sağlar.</a:t>
            </a:r>
          </a:p>
          <a:p>
            <a:pPr>
              <a:buNone/>
            </a:pPr>
            <a:r>
              <a:rPr lang="tr-TR" dirty="0" smtClean="0"/>
              <a:t>  </a:t>
            </a:r>
            <a:r>
              <a:rPr lang="tr-TR" sz="4600" dirty="0" smtClean="0"/>
              <a:t>SİTEDEN SİTEYE VPN</a:t>
            </a:r>
          </a:p>
          <a:p>
            <a:pPr>
              <a:buNone/>
            </a:pPr>
            <a:r>
              <a:rPr lang="tr-TR" dirty="0"/>
              <a:t> </a:t>
            </a:r>
            <a:r>
              <a:rPr lang="tr-TR" dirty="0" smtClean="0"/>
              <a:t>    Kuruluşların farklı ofisler arasında veya diğer kuruluşlarla ortak ağ üzerinden yönlendirilmiş bağlantılar kurulmasını sağlar. Bu bağlantıyı sağlarken iletişim güvenliğini de korur. VPN mantıksal olarak adanmış geniş alan ağı (WAN) gibi çalışır.</a:t>
            </a:r>
          </a:p>
          <a:p>
            <a:pPr>
              <a:buNone/>
            </a:pPr>
            <a:endParaRPr lang="tr-TR" dirty="0" smtClean="0"/>
          </a:p>
          <a:p>
            <a:pPr>
              <a:buNone/>
            </a:pPr>
            <a:r>
              <a:rPr lang="tr-TR" dirty="0" smtClean="0"/>
              <a:t> </a:t>
            </a:r>
            <a:endParaRPr lang="tr-TR" dirty="0"/>
          </a:p>
        </p:txBody>
      </p:sp>
    </p:spTree>
  </p:cSld>
  <p:clrMapOvr>
    <a:masterClrMapping/>
  </p:clrMapOvr>
  <p:transition spd="med">
    <p:wheel spokes="3"/>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VPN BAĞLANTILARININ ÖZELLİKLERİ</a:t>
            </a:r>
            <a:endParaRPr lang="tr-TR" dirty="0"/>
          </a:p>
        </p:txBody>
      </p:sp>
      <p:sp>
        <p:nvSpPr>
          <p:cNvPr id="3" name="2 İçerik Yer Tutucusu"/>
          <p:cNvSpPr>
            <a:spLocks noGrp="1"/>
          </p:cNvSpPr>
          <p:nvPr>
            <p:ph idx="1"/>
          </p:nvPr>
        </p:nvSpPr>
        <p:spPr/>
        <p:txBody>
          <a:bodyPr>
            <a:normAutofit fontScale="92500" lnSpcReduction="10000"/>
          </a:bodyPr>
          <a:lstStyle/>
          <a:p>
            <a:r>
              <a:rPr lang="tr-TR" dirty="0" smtClean="0"/>
              <a:t>KAPSÜLLEME:Özel veriler geçiş ağını çapraz geçmelerine izin verecek bilgilerini içeren üst bilgiye </a:t>
            </a:r>
            <a:r>
              <a:rPr lang="tr-TR" dirty="0" err="1" smtClean="0"/>
              <a:t>kapsüllenir</a:t>
            </a:r>
            <a:r>
              <a:rPr lang="tr-TR" dirty="0" smtClean="0"/>
              <a:t>.</a:t>
            </a:r>
          </a:p>
          <a:p>
            <a:endParaRPr lang="tr-TR" dirty="0" smtClean="0"/>
          </a:p>
          <a:p>
            <a:r>
              <a:rPr lang="tr-TR" dirty="0" smtClean="0"/>
              <a:t>KİMLİK DOĞRULAMA:Ağa erişmeye çalışan kişinin buna yetkili olup olmadığı dışarıdan müdahale edilemeyecek şekilde yani şifreli olarak HTTPS protokolü ile yapılır ve izni olan ağa alınır.</a:t>
            </a:r>
          </a:p>
          <a:p>
            <a:endParaRPr lang="tr-TR" dirty="0" smtClean="0"/>
          </a:p>
          <a:p>
            <a:r>
              <a:rPr lang="tr-TR" dirty="0" smtClean="0"/>
              <a:t>VERİ ŞİFRELEME:Veriler dışarıdan ağdan geçen bilgileri dinleyenlerin çözemeyeceği biçimde şifrelenerek dışarıdakiler için anlaşılmaz hale getirilir.</a:t>
            </a:r>
            <a:endParaRPr lang="tr-TR" dirty="0"/>
          </a:p>
        </p:txBody>
      </p:sp>
    </p:spTree>
  </p:cSld>
  <p:clrMapOvr>
    <a:masterClrMapping/>
  </p:clrMapOvr>
  <p:transition spd="med">
    <p:wheel spokes="3"/>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VPN TÜNEL PROTOKOLLERİ</a:t>
            </a:r>
            <a:endParaRPr lang="tr-TR" dirty="0"/>
          </a:p>
        </p:txBody>
      </p:sp>
      <p:sp>
        <p:nvSpPr>
          <p:cNvPr id="3" name="2 İçerik Yer Tutucusu"/>
          <p:cNvSpPr>
            <a:spLocks noGrp="1"/>
          </p:cNvSpPr>
          <p:nvPr>
            <p:ph idx="1"/>
          </p:nvPr>
        </p:nvSpPr>
        <p:spPr/>
        <p:txBody>
          <a:bodyPr>
            <a:normAutofit/>
          </a:bodyPr>
          <a:lstStyle/>
          <a:p>
            <a:pPr>
              <a:buNone/>
            </a:pPr>
            <a:r>
              <a:rPr lang="tr-TR" sz="2400" dirty="0" smtClean="0"/>
              <a:t>     Tünel oluşturma bir protokol türündeki paketin başka bir protokol </a:t>
            </a:r>
            <a:r>
              <a:rPr lang="tr-TR" sz="2400" dirty="0" err="1" smtClean="0"/>
              <a:t>datagramı</a:t>
            </a:r>
            <a:r>
              <a:rPr lang="tr-TR" sz="2400" dirty="0" smtClean="0"/>
              <a:t> içinde </a:t>
            </a:r>
            <a:r>
              <a:rPr lang="tr-TR" sz="2400" dirty="0" err="1" smtClean="0"/>
              <a:t>kapsüllenmesini</a:t>
            </a:r>
            <a:r>
              <a:rPr lang="tr-TR" sz="2400" dirty="0" smtClean="0"/>
              <a:t> sağlar.</a:t>
            </a:r>
          </a:p>
          <a:p>
            <a:r>
              <a:rPr lang="tr-TR" sz="4000" dirty="0" smtClean="0"/>
              <a:t>PPTP</a:t>
            </a:r>
            <a:r>
              <a:rPr lang="tr-TR" sz="2400" dirty="0" smtClean="0"/>
              <a:t>:Birden çok protokol trafiğinin şifrelenmesini ve ardından IP ağı ve internet gibi ortak IP üzerinden gönderilmek üzere IP üst bilgisi ile </a:t>
            </a:r>
            <a:r>
              <a:rPr lang="tr-TR" sz="2400" dirty="0" err="1" smtClean="0"/>
              <a:t>kapsüllenir</a:t>
            </a:r>
            <a:r>
              <a:rPr lang="tr-TR" sz="2400" dirty="0" smtClean="0"/>
              <a:t>.</a:t>
            </a:r>
            <a:endParaRPr lang="tr-TR" sz="2400" dirty="0"/>
          </a:p>
        </p:txBody>
      </p:sp>
      <p:pic>
        <p:nvPicPr>
          <p:cNvPr id="4" name="3 Resim" descr="ppp.jpg"/>
          <p:cNvPicPr>
            <a:picLocks noChangeAspect="1"/>
          </p:cNvPicPr>
          <p:nvPr/>
        </p:nvPicPr>
        <p:blipFill>
          <a:blip r:embed="rId2"/>
          <a:stretch>
            <a:fillRect/>
          </a:stretch>
        </p:blipFill>
        <p:spPr>
          <a:xfrm>
            <a:off x="714348" y="4143380"/>
            <a:ext cx="7286676" cy="2428892"/>
          </a:xfrm>
          <a:prstGeom prst="rect">
            <a:avLst/>
          </a:prstGeom>
        </p:spPr>
      </p:pic>
    </p:spTree>
  </p:cSld>
  <p:clrMapOvr>
    <a:masterClrMapping/>
  </p:clrMapOvr>
  <p:transition spd="med">
    <p:wheel spokes="3"/>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İçerik Yer Tutucusu"/>
          <p:cNvSpPr>
            <a:spLocks noGrp="1"/>
          </p:cNvSpPr>
          <p:nvPr>
            <p:ph idx="1"/>
          </p:nvPr>
        </p:nvSpPr>
        <p:spPr>
          <a:xfrm>
            <a:off x="357158" y="357166"/>
            <a:ext cx="8358246" cy="5768997"/>
          </a:xfrm>
        </p:spPr>
        <p:txBody>
          <a:bodyPr/>
          <a:lstStyle/>
          <a:p>
            <a:r>
              <a:rPr lang="tr-TR" sz="4000" dirty="0" smtClean="0"/>
              <a:t>L2TP:</a:t>
            </a:r>
            <a:r>
              <a:rPr lang="tr-TR" sz="2400" dirty="0" smtClean="0"/>
              <a:t> Birden çok protokol trafiğinin şifrelenmesini ve noktadan noktaya </a:t>
            </a:r>
            <a:r>
              <a:rPr lang="tr-TR" sz="2400" dirty="0" err="1" smtClean="0"/>
              <a:t>datagram</a:t>
            </a:r>
            <a:r>
              <a:rPr lang="tr-TR" sz="2400" dirty="0" smtClean="0"/>
              <a:t> teslimini sağlayan herhangi medya üzerinden gönderilmesini sağlar.</a:t>
            </a:r>
          </a:p>
          <a:p>
            <a:endParaRPr lang="tr-TR" sz="2400" dirty="0" smtClean="0"/>
          </a:p>
          <a:p>
            <a:endParaRPr lang="tr-TR" sz="2400" dirty="0" smtClean="0"/>
          </a:p>
          <a:p>
            <a:endParaRPr lang="tr-TR" sz="2400" dirty="0" smtClean="0"/>
          </a:p>
          <a:p>
            <a:endParaRPr lang="tr-TR" sz="2400" dirty="0" smtClean="0"/>
          </a:p>
          <a:p>
            <a:endParaRPr lang="tr-TR" sz="2400" dirty="0" smtClean="0"/>
          </a:p>
          <a:p>
            <a:r>
              <a:rPr lang="tr-TR" sz="4400" dirty="0" smtClean="0"/>
              <a:t>SSTP: </a:t>
            </a:r>
            <a:r>
              <a:rPr lang="tr-TR" sz="2400" dirty="0" smtClean="0"/>
              <a:t>HTTPS protokolünü kullanan yeni bir protokol ve trafiğin güvenlik duvarından PPTP  trafiğini engelleye bilen Web Proxy’lerden geçmesini sağlar.</a:t>
            </a:r>
            <a:endParaRPr lang="tr-TR" sz="2400" dirty="0"/>
          </a:p>
        </p:txBody>
      </p:sp>
      <p:pic>
        <p:nvPicPr>
          <p:cNvPr id="6" name="5 Resim" descr="ltp.jpg"/>
          <p:cNvPicPr>
            <a:picLocks noChangeAspect="1"/>
          </p:cNvPicPr>
          <p:nvPr/>
        </p:nvPicPr>
        <p:blipFill>
          <a:blip r:embed="rId2"/>
          <a:stretch>
            <a:fillRect/>
          </a:stretch>
        </p:blipFill>
        <p:spPr>
          <a:xfrm>
            <a:off x="642910" y="1785926"/>
            <a:ext cx="7786742" cy="1938347"/>
          </a:xfrm>
          <a:prstGeom prst="rect">
            <a:avLst/>
          </a:prstGeom>
        </p:spPr>
      </p:pic>
    </p:spTree>
  </p:cSld>
  <p:clrMapOvr>
    <a:masterClrMapping/>
  </p:clrMapOvr>
  <p:transition spd="med">
    <p:wheel spokes="3"/>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VPN İÇİN AĞ ERİŞİM ZORLAMASI (NAP)</a:t>
            </a:r>
            <a:endParaRPr lang="tr-TR" dirty="0"/>
          </a:p>
        </p:txBody>
      </p:sp>
      <p:sp>
        <p:nvSpPr>
          <p:cNvPr id="3" name="2 İçerik Yer Tutucusu"/>
          <p:cNvSpPr>
            <a:spLocks noGrp="1"/>
          </p:cNvSpPr>
          <p:nvPr>
            <p:ph idx="1"/>
          </p:nvPr>
        </p:nvSpPr>
        <p:spPr/>
        <p:txBody>
          <a:bodyPr>
            <a:normAutofit lnSpcReduction="10000"/>
          </a:bodyPr>
          <a:lstStyle/>
          <a:p>
            <a:r>
              <a:rPr lang="tr-TR" dirty="0" smtClean="0"/>
              <a:t>Ağ Erişim Koruması (NAP) Windows Vista ve Windows Server 2008 tarafından sunulan teknolojidir.NAP istemci ve sunucu bileşenlerini içerir.NAP  istemci bilgisayarların durumunu inceleyip değerlendirerek sistem durumunu zorlar uyumlu olmadığı düşünülen istemci bilgisayarlar bağlandığında  ağ erişimini kısıtlar  ve ağa sınırsız bağlanmaları için düzeltmeler  yapar.NAP zorlaması,istemci bilgisayar VPN sunucusu bir ağ sunucu üzerinden ağa erişmeyi veya diğer ağ kaynaklarıyla iletişim kurmayı denediği anda başlar.</a:t>
            </a:r>
          </a:p>
        </p:txBody>
      </p:sp>
    </p:spTree>
  </p:cSld>
  <p:clrMapOvr>
    <a:masterClrMapping/>
  </p:clrMapOvr>
  <p:transition spd="med">
    <p:wheel spokes="3"/>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28596" y="500042"/>
            <a:ext cx="8229600" cy="1632798"/>
          </a:xfrm>
        </p:spPr>
        <p:txBody>
          <a:bodyPr>
            <a:normAutofit fontScale="90000"/>
          </a:bodyPr>
          <a:lstStyle/>
          <a:p>
            <a:r>
              <a:rPr lang="tr-TR" sz="6000" dirty="0" smtClean="0"/>
              <a:t>PROXY SERVER(VEKİL SUNUCU)</a:t>
            </a:r>
            <a:endParaRPr lang="tr-TR" sz="6000" dirty="0"/>
          </a:p>
        </p:txBody>
      </p:sp>
      <p:pic>
        <p:nvPicPr>
          <p:cNvPr id="4" name="3 İçerik Yer Tutucusu" descr="surf-through-proxy-server.png"/>
          <p:cNvPicPr>
            <a:picLocks noGrp="1" noChangeAspect="1"/>
          </p:cNvPicPr>
          <p:nvPr>
            <p:ph idx="1"/>
          </p:nvPr>
        </p:nvPicPr>
        <p:blipFill>
          <a:blip r:embed="rId2"/>
          <a:stretch>
            <a:fillRect/>
          </a:stretch>
        </p:blipFill>
        <p:spPr>
          <a:xfrm>
            <a:off x="457200" y="2800801"/>
            <a:ext cx="8229600" cy="2658161"/>
          </a:xfrm>
        </p:spPr>
      </p:pic>
    </p:spTree>
  </p:cSld>
  <p:clrMapOvr>
    <a:masterClrMapping/>
  </p:clrMapOvr>
  <p:transition spd="med">
    <p:wheel spokes="3"/>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PROXY SERVER NEDİR?</a:t>
            </a:r>
            <a:endParaRPr lang="tr-TR" dirty="0"/>
          </a:p>
        </p:txBody>
      </p:sp>
      <p:sp>
        <p:nvSpPr>
          <p:cNvPr id="3" name="2 İçerik Yer Tutucusu"/>
          <p:cNvSpPr>
            <a:spLocks noGrp="1"/>
          </p:cNvSpPr>
          <p:nvPr>
            <p:ph idx="1"/>
          </p:nvPr>
        </p:nvSpPr>
        <p:spPr/>
        <p:txBody>
          <a:bodyPr>
            <a:normAutofit/>
          </a:bodyPr>
          <a:lstStyle/>
          <a:p>
            <a:r>
              <a:rPr lang="tr-TR" dirty="0" smtClean="0"/>
              <a:t>Proxy Server Türkçe karşılık olarak Vekil Sunucu demektir.İnternet üzerinden yerel bir ağ(ya da internete bağlı bir bilgisayar)ile dış dünya arasındaki ilişkiyi sağlayan bir yardımcı geçiş(</a:t>
            </a:r>
            <a:r>
              <a:rPr lang="tr-TR" dirty="0" err="1" smtClean="0"/>
              <a:t>gateway</a:t>
            </a:r>
            <a:r>
              <a:rPr lang="tr-TR" dirty="0" smtClean="0"/>
              <a:t>) sistemidir. </a:t>
            </a:r>
          </a:p>
          <a:p>
            <a:pPr>
              <a:buNone/>
            </a:pPr>
            <a:r>
              <a:rPr lang="tr-TR" dirty="0" smtClean="0"/>
              <a:t>  </a:t>
            </a:r>
            <a:r>
              <a:rPr lang="tr-TR" sz="3600" dirty="0" smtClean="0"/>
              <a:t>   </a:t>
            </a:r>
            <a:r>
              <a:rPr lang="tr-TR" sz="3600" dirty="0" smtClean="0"/>
              <a:t> </a:t>
            </a:r>
            <a:r>
              <a:rPr lang="tr-TR" sz="3600" b="1" dirty="0" smtClean="0"/>
              <a:t>Nasıl Çalışır</a:t>
            </a:r>
            <a:r>
              <a:rPr lang="tr-TR" sz="3600" dirty="0" smtClean="0"/>
              <a:t>?</a:t>
            </a:r>
          </a:p>
          <a:p>
            <a:pPr>
              <a:buNone/>
            </a:pPr>
            <a:r>
              <a:rPr lang="tr-TR" sz="2400" dirty="0" smtClean="0"/>
              <a:t>#Tarayıcı vekil sunucuya bağlanır ve hangi sayfayı istediğini söyler.</a:t>
            </a:r>
          </a:p>
          <a:p>
            <a:pPr>
              <a:buNone/>
            </a:pPr>
            <a:r>
              <a:rPr lang="tr-TR" sz="2400" dirty="0" smtClean="0"/>
              <a:t>#Gerekiyorsa o sayfaya bağlanır  ve içeriği alır.</a:t>
            </a:r>
          </a:p>
          <a:p>
            <a:pPr>
              <a:buNone/>
            </a:pPr>
            <a:r>
              <a:rPr lang="tr-TR" sz="2400" dirty="0" smtClean="0"/>
              <a:t>#Tarayıcıya içeriği gönderir.</a:t>
            </a:r>
          </a:p>
          <a:p>
            <a:pPr>
              <a:buNone/>
            </a:pPr>
            <a:endParaRPr lang="tr-TR" sz="3600" dirty="0" smtClean="0"/>
          </a:p>
        </p:txBody>
      </p:sp>
    </p:spTree>
  </p:cSld>
  <p:clrMapOvr>
    <a:masterClrMapping/>
  </p:clrMapOvr>
  <p:transition spd="med">
    <p:wheel spokes="3"/>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sz="4800" dirty="0" smtClean="0"/>
              <a:t>PROXY </a:t>
            </a:r>
            <a:r>
              <a:rPr lang="tr-TR" sz="4800" dirty="0" err="1" smtClean="0"/>
              <a:t>SERVER’ın</a:t>
            </a:r>
            <a:r>
              <a:rPr lang="tr-TR" sz="4800" dirty="0" smtClean="0"/>
              <a:t> sağladığı AVANTAJLAR</a:t>
            </a:r>
            <a:endParaRPr lang="tr-TR" sz="4800" dirty="0"/>
          </a:p>
        </p:txBody>
      </p:sp>
      <p:sp>
        <p:nvSpPr>
          <p:cNvPr id="3" name="2 İçerik Yer Tutucusu"/>
          <p:cNvSpPr>
            <a:spLocks noGrp="1"/>
          </p:cNvSpPr>
          <p:nvPr>
            <p:ph idx="1"/>
          </p:nvPr>
        </p:nvSpPr>
        <p:spPr/>
        <p:txBody>
          <a:bodyPr>
            <a:normAutofit fontScale="77500" lnSpcReduction="20000"/>
          </a:bodyPr>
          <a:lstStyle/>
          <a:p>
            <a:r>
              <a:rPr lang="tr-TR" sz="3600" b="1" dirty="0" smtClean="0"/>
              <a:t>Fazladan Hız:</a:t>
            </a:r>
            <a:r>
              <a:rPr lang="tr-TR" dirty="0" smtClean="0"/>
              <a:t>Proxy Server,çok ziyaret edilen siteleri önbelleğe alabilir.</a:t>
            </a:r>
          </a:p>
          <a:p>
            <a:r>
              <a:rPr lang="tr-TR" sz="3600" b="1" dirty="0" smtClean="0"/>
              <a:t>Fazladan Kontrol:</a:t>
            </a:r>
            <a:r>
              <a:rPr lang="tr-TR" dirty="0" smtClean="0"/>
              <a:t> Proxy  Server ,istenilen sayfalara erişim verip istenilmeyen sayfalara erişim vermeyebilir.Kimin hangi sayfaya girdiğini bellekte tutabilir.Gerekiyorsa içeriği </a:t>
            </a:r>
            <a:r>
              <a:rPr lang="tr-TR" dirty="0" err="1" smtClean="0"/>
              <a:t>değiştirebirlir</a:t>
            </a:r>
            <a:r>
              <a:rPr lang="tr-TR" dirty="0" smtClean="0"/>
              <a:t>.</a:t>
            </a:r>
          </a:p>
          <a:p>
            <a:r>
              <a:rPr lang="tr-TR" sz="3600" b="1" dirty="0" smtClean="0"/>
              <a:t>Fazladan Güvenlik:</a:t>
            </a:r>
            <a:r>
              <a:rPr lang="tr-TR" dirty="0" smtClean="0"/>
              <a:t>Proxy Server ,virüslü dosyaları otomatik olarak temizleyebilir.</a:t>
            </a:r>
          </a:p>
          <a:p>
            <a:r>
              <a:rPr lang="tr-TR" sz="3600" b="1" dirty="0" smtClean="0"/>
              <a:t>Fazladan Gizlilik:</a:t>
            </a:r>
            <a:r>
              <a:rPr lang="tr-TR" dirty="0" smtClean="0"/>
              <a:t>Özellikle Çinliler , </a:t>
            </a:r>
            <a:r>
              <a:rPr lang="tr-TR" dirty="0" err="1" smtClean="0"/>
              <a:t>Google</a:t>
            </a:r>
            <a:r>
              <a:rPr lang="tr-TR" dirty="0" smtClean="0"/>
              <a:t> ve </a:t>
            </a:r>
            <a:r>
              <a:rPr lang="tr-TR" dirty="0" err="1" smtClean="0"/>
              <a:t>Vikipedi</a:t>
            </a:r>
            <a:r>
              <a:rPr lang="tr-TR" dirty="0" smtClean="0"/>
              <a:t> gibi Çin Hükümetince yasaklanan sitelere bağlanmak için bu yönteme başvururlar.</a:t>
            </a:r>
          </a:p>
          <a:p>
            <a:r>
              <a:rPr lang="tr-TR" sz="3600" b="1" dirty="0" smtClean="0"/>
              <a:t>Asgari Erişim:</a:t>
            </a:r>
            <a:r>
              <a:rPr lang="tr-TR" sz="3600" dirty="0" smtClean="0"/>
              <a:t>Vatandaşlar özellikle hükümetçe erişimi yasaklanan sitelerine bağlanmak için bu yöntemi kullanırlar.</a:t>
            </a:r>
            <a:endParaRPr lang="tr-TR" sz="3600" b="1" dirty="0" smtClean="0"/>
          </a:p>
          <a:p>
            <a:endParaRPr lang="tr-TR" sz="3600" b="1" dirty="0" smtClean="0"/>
          </a:p>
          <a:p>
            <a:endParaRPr lang="tr-TR" sz="3600" b="1" dirty="0" smtClean="0"/>
          </a:p>
        </p:txBody>
      </p:sp>
    </p:spTree>
  </p:cSld>
  <p:clrMapOvr>
    <a:masterClrMapping/>
  </p:clrMapOvr>
  <p:transition spd="med">
    <p:wheel spokes="3"/>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PROXY SERVER TİPLERİ</a:t>
            </a:r>
            <a:endParaRPr lang="tr-TR" dirty="0"/>
          </a:p>
        </p:txBody>
      </p:sp>
      <p:sp>
        <p:nvSpPr>
          <p:cNvPr id="3" name="2 İçerik Yer Tutucusu"/>
          <p:cNvSpPr>
            <a:spLocks noGrp="1"/>
          </p:cNvSpPr>
          <p:nvPr>
            <p:ph idx="1"/>
          </p:nvPr>
        </p:nvSpPr>
        <p:spPr/>
        <p:txBody>
          <a:bodyPr>
            <a:normAutofit fontScale="92500" lnSpcReduction="20000"/>
          </a:bodyPr>
          <a:lstStyle/>
          <a:p>
            <a:pPr>
              <a:buNone/>
            </a:pPr>
            <a:endParaRPr lang="tr-TR" dirty="0" smtClean="0"/>
          </a:p>
          <a:p>
            <a:r>
              <a:rPr lang="tr-TR" dirty="0" smtClean="0"/>
              <a:t>Bir vekil sunucusu kullanıcının yerel bilgisayarında veya İnternet üzerindeki kullanıcının bilgisayarı ve varılacak sunucular arasındaki çeşitli noktalarda doğru çalışabilir.</a:t>
            </a:r>
          </a:p>
          <a:p>
            <a:r>
              <a:rPr lang="tr-TR" dirty="0" smtClean="0"/>
              <a:t>İstekleri ve değiştirilmemiş yanıtları geçiren bir vekil sunucu genellikle bir ağ </a:t>
            </a:r>
            <a:r>
              <a:rPr lang="tr-TR" dirty="0" err="1" smtClean="0"/>
              <a:t>geçiti</a:t>
            </a:r>
            <a:r>
              <a:rPr lang="tr-TR" dirty="0" smtClean="0"/>
              <a:t> veya </a:t>
            </a:r>
            <a:r>
              <a:rPr lang="tr-TR" dirty="0" err="1" smtClean="0"/>
              <a:t>tünelleme</a:t>
            </a:r>
            <a:r>
              <a:rPr lang="tr-TR" dirty="0" smtClean="0"/>
              <a:t> vekili olarak adlandırılır.</a:t>
            </a:r>
          </a:p>
          <a:p>
            <a:r>
              <a:rPr lang="tr-TR" dirty="0" smtClean="0"/>
              <a:t>Bir hazır vekil, kaynakların geniş bir aralığından geri almak için kullanılan, İnternet'e dönük bir vekildir.</a:t>
            </a:r>
          </a:p>
          <a:p>
            <a:r>
              <a:rPr lang="tr-TR" dirty="0" smtClean="0"/>
              <a:t>Bir karşıt sunucu, genellikle özel bir ağ üzerinde bir sunucuya erişimi kontrol etmek ve korumak için bir başlangıç aşaması gibi kullanılan İnternet'e dönük bir vekildir.</a:t>
            </a:r>
          </a:p>
          <a:p>
            <a:endParaRPr lang="tr-TR" dirty="0"/>
          </a:p>
        </p:txBody>
      </p:sp>
    </p:spTree>
  </p:cSld>
  <p:clrMapOvr>
    <a:masterClrMapping/>
  </p:clrMapOvr>
  <p:transition spd="med">
    <p:wheel spokes="3"/>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5 İçerik Yer Tutucusu" descr="PROXY.png"/>
          <p:cNvPicPr>
            <a:picLocks noGrp="1" noChangeAspect="1"/>
          </p:cNvPicPr>
          <p:nvPr>
            <p:ph idx="1"/>
          </p:nvPr>
        </p:nvPicPr>
        <p:blipFill>
          <a:blip r:embed="rId2"/>
          <a:stretch>
            <a:fillRect/>
          </a:stretch>
        </p:blipFill>
        <p:spPr>
          <a:xfrm>
            <a:off x="0" y="0"/>
            <a:ext cx="9144000" cy="2143116"/>
          </a:xfrm>
        </p:spPr>
      </p:pic>
      <p:sp>
        <p:nvSpPr>
          <p:cNvPr id="9" name="8 Dikdörtgen"/>
          <p:cNvSpPr/>
          <p:nvPr/>
        </p:nvSpPr>
        <p:spPr>
          <a:xfrm>
            <a:off x="0" y="1997839"/>
            <a:ext cx="9144000" cy="1015663"/>
          </a:xfrm>
          <a:prstGeom prst="rect">
            <a:avLst/>
          </a:prstGeom>
        </p:spPr>
        <p:txBody>
          <a:bodyPr wrap="square">
            <a:spAutoFit/>
          </a:bodyPr>
          <a:lstStyle/>
          <a:p>
            <a:r>
              <a:rPr lang="tr-TR" sz="2400" b="1" dirty="0" smtClean="0"/>
              <a:t>Hazır Vekil Sunucular</a:t>
            </a:r>
            <a:r>
              <a:rPr lang="tr-TR" dirty="0" smtClean="0"/>
              <a:t>:Hedef sunucuya bağlanmak için istemci sunucu isimlerinin yerine vekil olurlar. Hazır vekil sunucular kaynağın geniş bir aralığından erişilebilir. '</a:t>
            </a:r>
            <a:r>
              <a:rPr lang="tr-TR" b="1" dirty="0" smtClean="0"/>
              <a:t>hazır sunucu'</a:t>
            </a:r>
            <a:r>
              <a:rPr lang="tr-TR" dirty="0" smtClean="0"/>
              <a:t> ve '</a:t>
            </a:r>
            <a:r>
              <a:rPr lang="tr-TR" b="1" dirty="0" smtClean="0"/>
              <a:t>iletme sunucusu'</a:t>
            </a:r>
            <a:r>
              <a:rPr lang="tr-TR" dirty="0" smtClean="0"/>
              <a:t> terimleri, davranım ve böyle girişimin genel bir tanımıdır. </a:t>
            </a:r>
            <a:endParaRPr lang="tr-TR" dirty="0"/>
          </a:p>
        </p:txBody>
      </p:sp>
      <p:pic>
        <p:nvPicPr>
          <p:cNvPr id="10" name="9 Resim" descr="Proxy2.png"/>
          <p:cNvPicPr>
            <a:picLocks noChangeAspect="1"/>
          </p:cNvPicPr>
          <p:nvPr/>
        </p:nvPicPr>
        <p:blipFill>
          <a:blip r:embed="rId3"/>
          <a:stretch>
            <a:fillRect/>
          </a:stretch>
        </p:blipFill>
        <p:spPr>
          <a:xfrm>
            <a:off x="0" y="3214686"/>
            <a:ext cx="9144000" cy="1785950"/>
          </a:xfrm>
          <a:prstGeom prst="rect">
            <a:avLst/>
          </a:prstGeom>
        </p:spPr>
      </p:pic>
      <p:sp>
        <p:nvSpPr>
          <p:cNvPr id="11" name="10 Dikdörtgen"/>
          <p:cNvSpPr/>
          <p:nvPr/>
        </p:nvSpPr>
        <p:spPr>
          <a:xfrm>
            <a:off x="0" y="5143512"/>
            <a:ext cx="9144000" cy="1384995"/>
          </a:xfrm>
          <a:prstGeom prst="rect">
            <a:avLst/>
          </a:prstGeom>
        </p:spPr>
        <p:txBody>
          <a:bodyPr wrap="square">
            <a:spAutoFit/>
          </a:bodyPr>
          <a:lstStyle/>
          <a:p>
            <a:r>
              <a:rPr lang="tr-TR" sz="2400" b="1" dirty="0" smtClean="0"/>
              <a:t>Açık Vekil Sunucu:</a:t>
            </a:r>
            <a:r>
              <a:rPr lang="tr-TR" sz="2000" dirty="0" smtClean="0"/>
              <a:t>Bir</a:t>
            </a:r>
            <a:r>
              <a:rPr lang="tr-TR" dirty="0" smtClean="0"/>
              <a:t> </a:t>
            </a:r>
            <a:r>
              <a:rPr lang="tr-TR" sz="2000" b="1" dirty="0" smtClean="0"/>
              <a:t>açık vekil sunucu</a:t>
            </a:r>
            <a:r>
              <a:rPr lang="tr-TR" sz="2000" dirty="0" smtClean="0"/>
              <a:t>, herhangi bir İnternet kullanıcısı tarafından erişilebilen bir iletim vekil sunucusudur. Ağ taraması yapılıyorken veya diğer İnternet servislerini kullanıyorken kimliği bilinmeyen bir açık vekil sunucu, IP adresini gizli tutmak için kullanıcılara izin verir. Ancak anonimliğin değişen dereceleri vardır.</a:t>
            </a:r>
            <a:endParaRPr lang="tr-TR" sz="2000" dirty="0"/>
          </a:p>
        </p:txBody>
      </p:sp>
    </p:spTree>
  </p:cSld>
  <p:clrMapOvr>
    <a:masterClrMapping/>
  </p:clrMapOvr>
  <p:transition spd="med">
    <p:wheel spokes="3"/>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pic>
        <p:nvPicPr>
          <p:cNvPr id="4" name="3 İçerik Yer Tutucusu" descr="220px-Proxy3.png"/>
          <p:cNvPicPr>
            <a:picLocks noGrp="1" noChangeAspect="1"/>
          </p:cNvPicPr>
          <p:nvPr>
            <p:ph idx="1"/>
          </p:nvPr>
        </p:nvPicPr>
        <p:blipFill>
          <a:blip r:embed="rId2"/>
          <a:stretch>
            <a:fillRect/>
          </a:stretch>
        </p:blipFill>
        <p:spPr>
          <a:xfrm>
            <a:off x="0" y="0"/>
            <a:ext cx="9144000" cy="2143116"/>
          </a:xfrm>
        </p:spPr>
      </p:pic>
      <p:sp>
        <p:nvSpPr>
          <p:cNvPr id="5" name="4 Dikdörtgen"/>
          <p:cNvSpPr/>
          <p:nvPr/>
        </p:nvSpPr>
        <p:spPr>
          <a:xfrm>
            <a:off x="0" y="2136339"/>
            <a:ext cx="9144000" cy="2985433"/>
          </a:xfrm>
          <a:prstGeom prst="rect">
            <a:avLst/>
          </a:prstGeom>
        </p:spPr>
        <p:txBody>
          <a:bodyPr wrap="square">
            <a:spAutoFit/>
          </a:bodyPr>
          <a:lstStyle/>
          <a:p>
            <a:r>
              <a:rPr lang="tr-TR" sz="2400" b="1" dirty="0" smtClean="0"/>
              <a:t>Ters Vekil Sunucu:</a:t>
            </a:r>
            <a:r>
              <a:rPr lang="tr-TR" dirty="0" smtClean="0"/>
              <a:t>Bi</a:t>
            </a:r>
            <a:r>
              <a:rPr lang="tr-TR" sz="2000" dirty="0" smtClean="0"/>
              <a:t>r </a:t>
            </a:r>
            <a:r>
              <a:rPr lang="tr-TR" sz="2000" b="1" dirty="0" smtClean="0"/>
              <a:t>ters vekil sunucu</a:t>
            </a:r>
            <a:r>
              <a:rPr lang="tr-TR" sz="2000" dirty="0" smtClean="0"/>
              <a:t>, sıradan bir sunucu olmayı isteyen sunucular tarafından ortaya çıkan bir vekil sunucudur. İstekler, isteği işleyici olan bir veya daha fazla merkez sunuculara iletilir. Ağ sunucusundan doğrudan gelmiş gibi yanıt döndürülür. Ters vekil sunucular bir veya daha fazla sunucunun komşusunda yüklenir. İnternet'ten gelen bütün trafik ve komşusunun ağ sunucularının birinin hedefi ile vekil sunucu üzerinden gider.</a:t>
            </a:r>
          </a:p>
          <a:p>
            <a:r>
              <a:rPr lang="tr-TR" sz="2000" dirty="0" smtClean="0"/>
              <a:t>Ters vekil sunucuları yüklemek için bazı sebepler vardır;</a:t>
            </a:r>
          </a:p>
          <a:p>
            <a:endParaRPr lang="tr-TR" sz="2400" b="1" dirty="0" smtClean="0"/>
          </a:p>
          <a:p>
            <a:endParaRPr lang="tr-TR" sz="2000" dirty="0"/>
          </a:p>
        </p:txBody>
      </p:sp>
      <p:sp>
        <p:nvSpPr>
          <p:cNvPr id="6" name="5 Dikdörtgen"/>
          <p:cNvSpPr/>
          <p:nvPr/>
        </p:nvSpPr>
        <p:spPr>
          <a:xfrm>
            <a:off x="142844" y="4429132"/>
            <a:ext cx="8786874" cy="2031325"/>
          </a:xfrm>
          <a:prstGeom prst="rect">
            <a:avLst/>
          </a:prstGeom>
        </p:spPr>
        <p:txBody>
          <a:bodyPr wrap="square">
            <a:spAutoFit/>
          </a:bodyPr>
          <a:lstStyle/>
          <a:p>
            <a:r>
              <a:rPr lang="tr-TR" b="1" dirty="0" smtClean="0"/>
              <a:t>Şifreleme/SSL hızlandırma</a:t>
            </a:r>
            <a:r>
              <a:rPr lang="tr-TR" dirty="0" smtClean="0"/>
              <a:t>: Güvenilir Web siteleri oluşturulduğu zaman, SSL şifrelemesi Web sunucusunun kendisi tarafından sık sık yapılmaz, ama bir ters sunucu tarafından bu </a:t>
            </a:r>
            <a:r>
              <a:rPr lang="tr-TR" dirty="0" smtClean="0">
                <a:hlinkClick r:id="rId3" tooltip="Secure Sockets Layer"/>
              </a:rPr>
              <a:t>SSL</a:t>
            </a:r>
            <a:r>
              <a:rPr lang="tr-TR" dirty="0" smtClean="0"/>
              <a:t> hızlandırma donanımı ile donatılmıştır. Ayrıca bir sunucu, sunucuların isteğe bağlı bir sayısı için SSL şifreleme sağlamayı bir tek </a:t>
            </a:r>
            <a:r>
              <a:rPr lang="tr-TR" b="1" dirty="0" smtClean="0"/>
              <a:t>SSL vekili</a:t>
            </a:r>
            <a:r>
              <a:rPr lang="tr-TR" dirty="0" smtClean="0"/>
              <a:t> sağlayabilir, her sunucuya ayrı bir SSL Sunucu Sertifikası için ihtiyacı ortadan kaldırarak, ortak bir </a:t>
            </a:r>
            <a:r>
              <a:rPr lang="tr-TR" dirty="0" smtClean="0">
                <a:hlinkClick r:id="rId4" tooltip="DNS"/>
              </a:rPr>
              <a:t>DNS</a:t>
            </a:r>
            <a:r>
              <a:rPr lang="tr-TR" dirty="0" smtClean="0"/>
              <a:t> ismi veya SSL bağlantıları için IP adresini paylaşmak zorunda olması SSL sunucu arkasındaki bütün sunucuların dezavantajıdır.</a:t>
            </a:r>
            <a:endParaRPr lang="tr-TR" dirty="0"/>
          </a:p>
        </p:txBody>
      </p:sp>
    </p:spTree>
  </p:cSld>
  <p:clrMapOvr>
    <a:masterClrMapping/>
  </p:clrMapOvr>
  <p:transition spd="med">
    <p:wheel spokes="3"/>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0" y="285728"/>
            <a:ext cx="8686800" cy="6572272"/>
          </a:xfrm>
        </p:spPr>
        <p:txBody>
          <a:bodyPr>
            <a:normAutofit fontScale="92500" lnSpcReduction="20000"/>
          </a:bodyPr>
          <a:lstStyle/>
          <a:p>
            <a:r>
              <a:rPr lang="tr-TR" b="1" dirty="0" smtClean="0"/>
              <a:t>Yük dengeleme</a:t>
            </a:r>
            <a:r>
              <a:rPr lang="tr-TR" dirty="0" smtClean="0"/>
              <a:t>:Ters sunucu birkaç Web sunucusuna yük dağıtabilir, her Web sunucusu kendi uygulama alanına servis verir..</a:t>
            </a:r>
          </a:p>
          <a:p>
            <a:r>
              <a:rPr lang="tr-TR" b="1" dirty="0" smtClean="0"/>
              <a:t>Hizmet/önbellek statik içeriği</a:t>
            </a:r>
            <a:r>
              <a:rPr lang="tr-TR" dirty="0" smtClean="0"/>
              <a:t>:Bir ters vekil sunucu, resim ve diğer statik grafik içeriği gibi önbelleğe alarak Web sunucularını yükleyebilir.</a:t>
            </a:r>
          </a:p>
          <a:p>
            <a:r>
              <a:rPr lang="tr-TR" b="1" dirty="0" smtClean="0"/>
              <a:t>Sıkıştırma</a:t>
            </a:r>
            <a:r>
              <a:rPr lang="tr-TR" dirty="0" smtClean="0"/>
              <a:t>: Vekil sunucu yükleme zamanını hızlandırmak için içeriği en uygun hale getirebilir ve sıkıştırabilir.</a:t>
            </a:r>
          </a:p>
          <a:p>
            <a:r>
              <a:rPr lang="tr-TR" b="1" dirty="0" smtClean="0"/>
              <a:t>Örnek alıcıyı doyurmak</a:t>
            </a:r>
            <a:r>
              <a:rPr lang="tr-TR" dirty="0" smtClean="0"/>
              <a:t>: İstemciye yavaşça örnek alıcıyı doyurmak ve Web sunucuya gönderilen içeriği ön belleğe alma ile Web sunucuları üzerindeki yavaş istemciler tarafından sebep olunan kaynak kullanımı azaltılır.</a:t>
            </a:r>
          </a:p>
          <a:p>
            <a:r>
              <a:rPr lang="tr-TR" b="1" dirty="0" smtClean="0"/>
              <a:t>Güvenlik</a:t>
            </a:r>
            <a:r>
              <a:rPr lang="tr-TR" dirty="0" smtClean="0"/>
              <a:t>: Vekil sunucu ek olarak bir savunma katmanıdır ve bazı işletim sistemi ve Web sunucu özel saldırılarına karşı korur. </a:t>
            </a:r>
          </a:p>
          <a:p>
            <a:r>
              <a:rPr lang="tr-TR" b="1" dirty="0" smtClean="0"/>
              <a:t>Dış ağ yayıncılığı</a:t>
            </a:r>
            <a:r>
              <a:rPr lang="tr-TR" dirty="0" smtClean="0"/>
              <a:t>:İnternet'e bakan ters bir vekil sunucu, bir organizasyon için bir iç güvenlik duvarı sunucusuyla iletişim kurmak için kullanılabilir. </a:t>
            </a:r>
            <a:r>
              <a:rPr lang="tr-TR" dirty="0" err="1" smtClean="0"/>
              <a:t>Güvenik</a:t>
            </a:r>
            <a:r>
              <a:rPr lang="tr-TR" dirty="0" smtClean="0"/>
              <a:t> duvarı, arkasındaki sunucuları tutuyorken bazı fonksiyonlara erişimi dış ağ sağlar. </a:t>
            </a:r>
          </a:p>
          <a:p>
            <a:endParaRPr lang="tr-TR" dirty="0"/>
          </a:p>
        </p:txBody>
      </p:sp>
    </p:spTree>
  </p:cSld>
  <p:clrMapOvr>
    <a:masterClrMapping/>
  </p:clrMapOvr>
  <p:transition spd="med">
    <p:wheel spokes="3"/>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normAutofit/>
          </a:bodyPr>
          <a:lstStyle/>
          <a:p>
            <a:pPr>
              <a:buNone/>
            </a:pPr>
            <a:r>
              <a:rPr lang="tr-TR" b="1" dirty="0" smtClean="0"/>
              <a:t>Performans geliştirme vekil sunucuları:</a:t>
            </a:r>
            <a:r>
              <a:rPr lang="tr-TR" dirty="0" smtClean="0"/>
              <a:t>İlgili konuların veya bozulmaların belirli bağlantılarını azaltmak için tasarlanmış bir vekil sunucudur. Performans geliştirme vekil sunucuları genel olarak Gidiş dönüş zamanı (RTT) ve büyük paket kaybı ile kablosuz bağlantıların yüksek duyarlılığında TCP performansını geliştirmek için kullanılır. Ayrıca sık sık çok farklı yükleme ve indirme oranları içeren yüksek </a:t>
            </a:r>
            <a:r>
              <a:rPr lang="tr-TR" i="1" dirty="0" smtClean="0"/>
              <a:t>asenkron bağlantılar</a:t>
            </a:r>
            <a:r>
              <a:rPr lang="tr-TR" dirty="0" smtClean="0"/>
              <a:t> için kullanılır.</a:t>
            </a:r>
          </a:p>
          <a:p>
            <a:endParaRPr lang="tr-TR" dirty="0"/>
          </a:p>
        </p:txBody>
      </p:sp>
    </p:spTree>
  </p:cSld>
  <p:clrMapOvr>
    <a:masterClrMapping/>
  </p:clrMapOvr>
  <p:transition spd="med">
    <p:wheel spokes="3"/>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kış">
  <a:themeElements>
    <a:clrScheme name="Akış">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Kağıt">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Güven">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626</TotalTime>
  <Words>825</Words>
  <Application>Microsoft Office PowerPoint</Application>
  <PresentationFormat>Ekran Gösterisi (4:3)</PresentationFormat>
  <Paragraphs>63</Paragraphs>
  <Slides>16</Slides>
  <Notes>1</Notes>
  <HiddenSlides>0</HiddenSlides>
  <MMClips>0</MMClips>
  <ScaleCrop>false</ScaleCrop>
  <HeadingPairs>
    <vt:vector size="4" baseType="variant">
      <vt:variant>
        <vt:lpstr>Tema</vt:lpstr>
      </vt:variant>
      <vt:variant>
        <vt:i4>1</vt:i4>
      </vt:variant>
      <vt:variant>
        <vt:lpstr>Slayt Başlıkları</vt:lpstr>
      </vt:variant>
      <vt:variant>
        <vt:i4>16</vt:i4>
      </vt:variant>
    </vt:vector>
  </HeadingPairs>
  <TitlesOfParts>
    <vt:vector size="17" baseType="lpstr">
      <vt:lpstr>Akış</vt:lpstr>
      <vt:lpstr>PROXY SERVER-VPN</vt:lpstr>
      <vt:lpstr>PROXY SERVER(VEKİL SUNUCU)</vt:lpstr>
      <vt:lpstr>PROXY SERVER NEDİR?</vt:lpstr>
      <vt:lpstr>PROXY SERVER’ın sağladığı AVANTAJLAR</vt:lpstr>
      <vt:lpstr>PROXY SERVER TİPLERİ</vt:lpstr>
      <vt:lpstr>Slayt 6</vt:lpstr>
      <vt:lpstr>Slayt 7</vt:lpstr>
      <vt:lpstr>Slayt 8</vt:lpstr>
      <vt:lpstr>Slayt 9</vt:lpstr>
      <vt:lpstr>VPN</vt:lpstr>
      <vt:lpstr>VPN (VIRTUAL PRIVATE NETWORK) NEDİR?</vt:lpstr>
      <vt:lpstr>VPN BAĞLANTI ÇEŞİTLERİ</vt:lpstr>
      <vt:lpstr>VPN BAĞLANTILARININ ÖZELLİKLERİ</vt:lpstr>
      <vt:lpstr>VPN TÜNEL PROTOKOLLERİ</vt:lpstr>
      <vt:lpstr>Slayt 15</vt:lpstr>
      <vt:lpstr>VPN İÇİN AĞ ERİŞİM ZORLAMASI (NAP)</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VPN NEDİR?</dc:title>
  <dc:creator>user</dc:creator>
  <cp:lastModifiedBy>user</cp:lastModifiedBy>
  <cp:revision>62</cp:revision>
  <dcterms:created xsi:type="dcterms:W3CDTF">2016-10-28T12:50:38Z</dcterms:created>
  <dcterms:modified xsi:type="dcterms:W3CDTF">2016-11-03T12:50:17Z</dcterms:modified>
</cp:coreProperties>
</file>