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9" r:id="rId6"/>
    <p:sldId id="261" r:id="rId7"/>
    <p:sldId id="262" r:id="rId8"/>
    <p:sldId id="263" r:id="rId9"/>
    <p:sldId id="268" r:id="rId10"/>
    <p:sldId id="266" r:id="rId11"/>
    <p:sldId id="270" r:id="rId12"/>
    <p:sldId id="267"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94660"/>
  </p:normalViewPr>
  <p:slideViewPr>
    <p:cSldViewPr>
      <p:cViewPr>
        <p:scale>
          <a:sx n="75" d="100"/>
          <a:sy n="75" d="100"/>
        </p:scale>
        <p:origin x="-1637"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Başlık"/>
          <p:cNvSpPr>
            <a:spLocks noGrp="1"/>
          </p:cNvSpPr>
          <p:nvPr>
            <p:ph type="ctrTitle"/>
          </p:nvPr>
        </p:nvSpPr>
        <p:spPr>
          <a:xfrm>
            <a:off x="381000" y="4853411"/>
            <a:ext cx="8458200" cy="1222375"/>
          </a:xfrm>
        </p:spPr>
        <p:txBody>
          <a:bodyPr anchor="t"/>
          <a:lstStyle/>
          <a:p>
            <a:r>
              <a:rPr kumimoji="0" lang="tr-TR" smtClean="0"/>
              <a:t>Asıl başlık stili için tıklatın</a:t>
            </a:r>
            <a:endParaRPr kumimoji="0" lang="en-US"/>
          </a:p>
        </p:txBody>
      </p:sp>
      <p:sp>
        <p:nvSpPr>
          <p:cNvPr id="9" name="8 Alt Başlık"/>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16" name="15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2" name="1 Altbilgi Yer Tutucusu"/>
          <p:cNvSpPr>
            <a:spLocks noGrp="1"/>
          </p:cNvSpPr>
          <p:nvPr>
            <p:ph type="ftr" sz="quarter" idx="11"/>
          </p:nvPr>
        </p:nvSpPr>
        <p:spPr/>
        <p:txBody>
          <a:bodyPr/>
          <a:lstStyle/>
          <a:p>
            <a:endParaRPr lang="tr-TR"/>
          </a:p>
        </p:txBody>
      </p:sp>
      <p:sp>
        <p:nvSpPr>
          <p:cNvPr id="15" name="14 Slayt Numarası Yer Tutucusu"/>
          <p:cNvSpPr>
            <a:spLocks noGrp="1"/>
          </p:cNvSpPr>
          <p:nvPr>
            <p:ph type="sldNum" sz="quarter" idx="12"/>
          </p:nvPr>
        </p:nvSpPr>
        <p:spPr>
          <a:xfrm>
            <a:off x="8229600" y="6473952"/>
            <a:ext cx="758952" cy="246888"/>
          </a:xfrm>
        </p:spPr>
        <p:txBody>
          <a:bodyPr/>
          <a:lstStyle/>
          <a:p>
            <a:fld id="{1DC7899E-46FE-4272-ACB9-B7AB302C04D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549276"/>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549276"/>
            <a:ext cx="62484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21 Başlık"/>
          <p:cNvSpPr>
            <a:spLocks noGrp="1"/>
          </p:cNvSpPr>
          <p:nvPr>
            <p:ph type="title"/>
          </p:nvPr>
        </p:nvSpPr>
        <p:spPr/>
        <p:txBody>
          <a:bodyPr/>
          <a:lstStyle/>
          <a:p>
            <a:r>
              <a:rPr kumimoji="0" lang="tr-TR" smtClean="0"/>
              <a:t>Asıl başlık stili için tıklatın</a:t>
            </a:r>
            <a:endParaRPr kumimoji="0" lang="en-US"/>
          </a:p>
        </p:txBody>
      </p:sp>
      <p:sp>
        <p:nvSpPr>
          <p:cNvPr id="27" name="26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19" name="18 Altbilgi Yer Tutucusu"/>
          <p:cNvSpPr>
            <a:spLocks noGrp="1"/>
          </p:cNvSpPr>
          <p:nvPr>
            <p:ph type="ftr" sz="quarter" idx="11"/>
          </p:nvPr>
        </p:nvSpPr>
        <p:spPr>
          <a:xfrm>
            <a:off x="3581400" y="76200"/>
            <a:ext cx="2895600" cy="288925"/>
          </a:xfrm>
        </p:spPr>
        <p:txBody>
          <a:bodyPr/>
          <a:lstStyle/>
          <a:p>
            <a:endParaRPr lang="tr-TR"/>
          </a:p>
        </p:txBody>
      </p:sp>
      <p:sp>
        <p:nvSpPr>
          <p:cNvPr id="16" name="15 Slayt Numarası Yer Tutucusu"/>
          <p:cNvSpPr>
            <a:spLocks noGrp="1"/>
          </p:cNvSpPr>
          <p:nvPr>
            <p:ph type="sldNum" sz="quarter" idx="12"/>
          </p:nvPr>
        </p:nvSpPr>
        <p:spPr>
          <a:xfrm>
            <a:off x="8229600" y="6473952"/>
            <a:ext cx="758952" cy="246888"/>
          </a:xfrm>
        </p:spPr>
        <p:txBody>
          <a:bodyPr/>
          <a:lstStyle/>
          <a:p>
            <a:fld id="{1DC7899E-46FE-4272-ACB9-B7AB302C04D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etin Yer Tutucusu"/>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9" name="18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11" name="10 Altbilgi Yer Tutucusu"/>
          <p:cNvSpPr>
            <a:spLocks noGrp="1"/>
          </p:cNvSpPr>
          <p:nvPr>
            <p:ph type="ftr" sz="quarter" idx="11"/>
          </p:nvPr>
        </p:nvSpPr>
        <p:spPr/>
        <p:txBody>
          <a:bodyPr/>
          <a:lstStyle/>
          <a:p>
            <a:endParaRPr lang="tr-TR"/>
          </a:p>
        </p:txBody>
      </p:sp>
      <p:sp>
        <p:nvSpPr>
          <p:cNvPr id="16" name="15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
        <p:nvSpPr>
          <p:cNvPr id="8" name="7 Başlık"/>
          <p:cNvSpPr>
            <a:spLocks noGrp="1"/>
          </p:cNvSpPr>
          <p:nvPr>
            <p:ph type="title"/>
          </p:nvPr>
        </p:nvSpPr>
        <p:spPr>
          <a:xfrm>
            <a:off x="180475" y="2947085"/>
            <a:ext cx="8686800" cy="1184825"/>
          </a:xfrm>
        </p:spPr>
        <p:txBody>
          <a:bodyPr rtlCol="0" anchor="t"/>
          <a:lstStyle>
            <a:lvl1pPr algn="r">
              <a:defRPr/>
            </a:lvl1pPr>
          </a:lstStyle>
          <a:p>
            <a:r>
              <a:rPr kumimoji="0" lang="tr-TR" smtClean="0"/>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1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4" name="13 İçerik Yer Tutucusu"/>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10" name="9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28 Başlık"/>
          <p:cNvSpPr>
            <a:spLocks noGrp="1"/>
          </p:cNvSpPr>
          <p:nvPr>
            <p:ph type="title"/>
          </p:nvPr>
        </p:nvSpPr>
        <p:spPr>
          <a:xfrm>
            <a:off x="304800" y="5410200"/>
            <a:ext cx="8610600" cy="882650"/>
          </a:xfrm>
        </p:spPr>
        <p:txBody>
          <a:bodyPr anchor="ctr"/>
          <a:lstStyle>
            <a:lvl1pPr>
              <a:defRPr/>
            </a:lvl1p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25" name="24 Metin Yer Tutucusu"/>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İçerik Yer Tutucusu"/>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8" name="27 İçerik Yer Tutucusu"/>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229600" y="6477000"/>
            <a:ext cx="762000" cy="246888"/>
          </a:xfrm>
        </p:spPr>
        <p:txBody>
          <a:bodyPr/>
          <a:lstStyle/>
          <a:p>
            <a:fld id="{1DC7899E-46FE-4272-ACB9-B7AB302C04DF}" type="slidenum">
              <a:rPr lang="tr-TR" smtClean="0"/>
              <a:pPr/>
              <a:t>‹#›</a:t>
            </a:fld>
            <a:endParaRPr lang="tr-TR"/>
          </a:p>
        </p:txBody>
      </p:sp>
      <p:sp>
        <p:nvSpPr>
          <p:cNvPr id="11" name="10 Düz Bağlayıcı"/>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2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21" name="20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24" name="23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7 Düz Bağlayıcı"/>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Başlık"/>
          <p:cNvSpPr>
            <a:spLocks noGrp="1"/>
          </p:cNvSpPr>
          <p:nvPr>
            <p:ph type="title"/>
          </p:nvPr>
        </p:nvSpPr>
        <p:spPr>
          <a:xfrm>
            <a:off x="457200" y="5486400"/>
            <a:ext cx="8458200" cy="520700"/>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14" name="13 İçerik Yer Tutucusu"/>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29" name="28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12 Resim Yer Tutucusu"/>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smtClean="0"/>
              <a:t>Resim eklemek için simgeyi tıklatın</a:t>
            </a:r>
            <a:endParaRPr kumimoji="0" lang="en-US" dirty="0"/>
          </a:p>
        </p:txBody>
      </p:sp>
      <p:sp>
        <p:nvSpPr>
          <p:cNvPr id="7" name="6 Veri Yer Tutucusu"/>
          <p:cNvSpPr>
            <a:spLocks noGrp="1"/>
          </p:cNvSpPr>
          <p:nvPr>
            <p:ph type="dt" sz="half" idx="10"/>
          </p:nvPr>
        </p:nvSpPr>
        <p:spPr/>
        <p:txBody>
          <a:bodyPr/>
          <a:lstStyle/>
          <a:p>
            <a:fld id="{C8C50A4E-F143-4DC5-9DFB-1FFAD5093877}" type="datetimeFigureOut">
              <a:rPr lang="tr-TR" smtClean="0"/>
              <a:pPr/>
              <a:t>3.11.2016</a:t>
            </a:fld>
            <a:endParaRPr lang="tr-TR"/>
          </a:p>
        </p:txBody>
      </p:sp>
      <p:sp>
        <p:nvSpPr>
          <p:cNvPr id="5" name="4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1DC7899E-46FE-4272-ACB9-B7AB302C04DF}" type="slidenum">
              <a:rPr lang="tr-TR" smtClean="0"/>
              <a:pPr/>
              <a:t>‹#›</a:t>
            </a:fld>
            <a:endParaRPr lang="tr-TR"/>
          </a:p>
        </p:txBody>
      </p:sp>
      <p:sp>
        <p:nvSpPr>
          <p:cNvPr id="17" name="16 Başlık"/>
          <p:cNvSpPr>
            <a:spLocks noGrp="1"/>
          </p:cNvSpPr>
          <p:nvPr>
            <p:ph type="title"/>
          </p:nvPr>
        </p:nvSpPr>
        <p:spPr>
          <a:xfrm>
            <a:off x="381000" y="4993760"/>
            <a:ext cx="5867400" cy="522288"/>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etin Yer Tutucusu"/>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1" name="10 Veri Yer Tutucusu"/>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8C50A4E-F143-4DC5-9DFB-1FFAD5093877}" type="datetimeFigureOut">
              <a:rPr lang="tr-TR" smtClean="0"/>
              <a:pPr/>
              <a:t>3.11.2016</a:t>
            </a:fld>
            <a:endParaRPr lang="tr-TR"/>
          </a:p>
        </p:txBody>
      </p:sp>
      <p:sp>
        <p:nvSpPr>
          <p:cNvPr id="28" name="27 Altbilgi Yer Tutucusu"/>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r-TR"/>
          </a:p>
        </p:txBody>
      </p:sp>
      <p:sp>
        <p:nvSpPr>
          <p:cNvPr id="5" name="4 Slayt Numarası Yer Tutucusu"/>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DC7899E-46FE-4272-ACB9-B7AB302C04DF}" type="slidenum">
              <a:rPr lang="tr-TR" smtClean="0"/>
              <a:pPr/>
              <a:t>‹#›</a:t>
            </a:fld>
            <a:endParaRPr lang="tr-TR"/>
          </a:p>
        </p:txBody>
      </p:sp>
      <p:sp>
        <p:nvSpPr>
          <p:cNvPr id="10" name="9 Başlık Yer Tutucusu"/>
          <p:cNvSpPr>
            <a:spLocks noGrp="1"/>
          </p:cNvSpPr>
          <p:nvPr>
            <p:ph type="title"/>
          </p:nvPr>
        </p:nvSpPr>
        <p:spPr>
          <a:xfrm>
            <a:off x="304800" y="457200"/>
            <a:ext cx="8686800" cy="838200"/>
          </a:xfrm>
          <a:prstGeom prst="rect">
            <a:avLst/>
          </a:prstGeom>
        </p:spPr>
        <p:txBody>
          <a:bodyPr vert="horz" anchor="ctr">
            <a:normAutofit/>
          </a:bodyPr>
          <a:lstStyle/>
          <a:p>
            <a:r>
              <a:rPr kumimoji="0" lang="tr-TR" smtClean="0"/>
              <a:t>Asıl başlık stili için tıklatın</a:t>
            </a:r>
            <a:endParaRPr kumimoji="0" lang="en-US"/>
          </a:p>
        </p:txBody>
      </p:sp>
      <p:sp>
        <p:nvSpPr>
          <p:cNvPr id="9" name="8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üz Bağlayıcı"/>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radius.org/" TargetMode="External"/><Relationship Id="rId2" Type="http://schemas.openxmlformats.org/officeDocument/2006/relationships/hyperlink" Target="http://wiki.freeradius.org/Wi-F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type="body" idx="1"/>
          </p:nvPr>
        </p:nvSpPr>
        <p:spPr/>
        <p:txBody>
          <a:bodyPr/>
          <a:lstStyle/>
          <a:p>
            <a:endParaRPr lang="tr-TR" dirty="0"/>
          </a:p>
        </p:txBody>
      </p:sp>
      <p:sp>
        <p:nvSpPr>
          <p:cNvPr id="2" name="1 Başlık"/>
          <p:cNvSpPr>
            <a:spLocks noGrp="1"/>
          </p:cNvSpPr>
          <p:nvPr>
            <p:ph type="title"/>
          </p:nvPr>
        </p:nvSpPr>
        <p:spPr/>
        <p:txBody>
          <a:bodyPr>
            <a:normAutofit fontScale="90000"/>
          </a:bodyPr>
          <a:lstStyle/>
          <a:p>
            <a:r>
              <a:rPr lang="tr-TR" i="1" dirty="0" smtClean="0"/>
              <a:t>RADIUS</a:t>
            </a:r>
            <a:r>
              <a:rPr lang="tr-TR" dirty="0" smtClean="0"/>
              <a:t> </a:t>
            </a:r>
            <a:r>
              <a:rPr lang="tr-TR" i="1" dirty="0" smtClean="0"/>
              <a:t>SERVER</a:t>
            </a:r>
            <a:r>
              <a:rPr lang="tr-TR" dirty="0" smtClean="0"/>
              <a:t/>
            </a:r>
            <a:br>
              <a:rPr lang="tr-TR" dirty="0" smtClean="0"/>
            </a:br>
            <a:endParaRPr lang="tr-TR"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1052736"/>
            <a:ext cx="8229600" cy="5328592"/>
          </a:xfrm>
        </p:spPr>
        <p:txBody>
          <a:bodyPr>
            <a:noAutofit/>
          </a:bodyPr>
          <a:lstStyle/>
          <a:p>
            <a:r>
              <a:rPr lang="tr-TR" sz="2000" dirty="0">
                <a:latin typeface="Microsoft PhagsPa" pitchFamily="34" charset="0"/>
              </a:rPr>
              <a:t>NPS bir RADIUS sunucusu olarak kullanıldığında, RADIUS iletileri ağ erişim bağlantıları için kimlik doğrulama, yetkilendirme ve hesaplama işlemlerini aşağıdaki gibi gerçekleştirir:</a:t>
            </a:r>
          </a:p>
          <a:p>
            <a:r>
              <a:rPr lang="tr-TR" sz="2000" dirty="0">
                <a:latin typeface="Microsoft PhagsPa" pitchFamily="34" charset="0"/>
              </a:rPr>
              <a:t>Çevirmeli ağ erişim sunucuları, VPN sunucuları ve kablosuz erişim noktaları gibi erişim sunucuları bağlantı isteklerini erişim istemcilerinden alır. </a:t>
            </a:r>
            <a:br>
              <a:rPr lang="tr-TR" sz="2000" dirty="0">
                <a:latin typeface="Microsoft PhagsPa" pitchFamily="34" charset="0"/>
              </a:rPr>
            </a:br>
            <a:endParaRPr lang="tr-TR" sz="2000" dirty="0">
              <a:latin typeface="Microsoft PhagsPa" pitchFamily="34" charset="0"/>
            </a:endParaRPr>
          </a:p>
          <a:p>
            <a:r>
              <a:rPr lang="tr-TR" sz="2000" dirty="0" smtClean="0">
                <a:latin typeface="Microsoft PhagsPa" pitchFamily="34" charset="0"/>
              </a:rPr>
              <a:t>Kimlik </a:t>
            </a:r>
            <a:r>
              <a:rPr lang="tr-TR" sz="2000" dirty="0">
                <a:latin typeface="Microsoft PhagsPa" pitchFamily="34" charset="0"/>
              </a:rPr>
              <a:t>doğrulama, yetkilendirme ve hesaplama protokolü olarak </a:t>
            </a:r>
            <a:r>
              <a:rPr lang="tr-TR" sz="2000" dirty="0" err="1">
                <a:latin typeface="Microsoft PhagsPa" pitchFamily="34" charset="0"/>
              </a:rPr>
              <a:t>RADIUS'u</a:t>
            </a:r>
            <a:r>
              <a:rPr lang="tr-TR" sz="2000" dirty="0">
                <a:latin typeface="Microsoft PhagsPa" pitchFamily="34" charset="0"/>
              </a:rPr>
              <a:t> kullanacak şekilde yapılandırılan erişim sunucusu, bir Erişim-İstek iletisi oluşturur ve NPS sunucusuna gönderir. </a:t>
            </a:r>
            <a:br>
              <a:rPr lang="tr-TR" sz="2000" dirty="0">
                <a:latin typeface="Microsoft PhagsPa" pitchFamily="34" charset="0"/>
              </a:rPr>
            </a:br>
            <a:endParaRPr lang="tr-TR" sz="2000" dirty="0">
              <a:latin typeface="Microsoft PhagsP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ph idx="1"/>
          </p:nvPr>
        </p:nvSpPr>
        <p:spPr/>
        <p:txBody>
          <a:bodyPr>
            <a:normAutofit/>
          </a:bodyPr>
          <a:lstStyle/>
          <a:p>
            <a:r>
              <a:rPr lang="tr-TR" sz="2000" dirty="0" smtClean="0">
                <a:latin typeface="Microsoft PhagsPa" pitchFamily="34" charset="0"/>
              </a:rPr>
              <a:t>NPS sunucusu erişim-istek iletisini değerlendirir.</a:t>
            </a:r>
          </a:p>
          <a:p>
            <a:endParaRPr lang="tr-TR" sz="2000" dirty="0" smtClean="0">
              <a:latin typeface="Microsoft PhagsPa" pitchFamily="34" charset="0"/>
            </a:endParaRPr>
          </a:p>
          <a:p>
            <a:r>
              <a:rPr lang="tr-TR" sz="2000" dirty="0" smtClean="0">
                <a:latin typeface="Microsoft PhagsPa" pitchFamily="34" charset="0"/>
              </a:rPr>
              <a:t>Gerekirse NPS sunucusu erişim sunucusuna karşılıklı erişim iletileri gönderir. Erişim sunucusu bu iletileri işler ve NPS sunucusuna güncelleştirilmiş bir erişim istek iletisi gönderir.</a:t>
            </a:r>
          </a:p>
          <a:p>
            <a:endParaRPr lang="tr-TR" sz="2000" dirty="0" smtClean="0">
              <a:latin typeface="Microsoft PhagsPa" pitchFamily="34" charset="0"/>
            </a:endParaRPr>
          </a:p>
          <a:p>
            <a:r>
              <a:rPr lang="tr-TR" sz="2000" dirty="0" smtClean="0">
                <a:latin typeface="Microsoft PhagsPa" pitchFamily="34" charset="0"/>
              </a:rPr>
              <a:t>Kullanıcı kimlik bilgileri denetlenir ve etki alanı denetleyicisiyle güvenli bağlantı kullanılarak kullanıcı hesabının çevirme özellikleri denetlenir.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764704"/>
            <a:ext cx="8229600" cy="5678091"/>
          </a:xfrm>
        </p:spPr>
        <p:txBody>
          <a:bodyPr>
            <a:normAutofit fontScale="70000" lnSpcReduction="20000"/>
          </a:bodyPr>
          <a:lstStyle/>
          <a:p>
            <a:r>
              <a:rPr lang="tr-TR" dirty="0"/>
              <a:t>Bağlantı denemesine hem kullanıcı hesabının çevirme özellikleri hem de ağ ilkeleri kullanılarak yetki verilir. </a:t>
            </a:r>
            <a:br>
              <a:rPr lang="tr-TR" dirty="0"/>
            </a:br>
            <a:r>
              <a:rPr lang="tr-TR" dirty="0"/>
              <a:t/>
            </a:r>
            <a:br>
              <a:rPr lang="tr-TR" dirty="0"/>
            </a:br>
            <a:endParaRPr lang="tr-TR" dirty="0"/>
          </a:p>
          <a:p>
            <a:r>
              <a:rPr lang="tr-TR" dirty="0"/>
              <a:t>Bağlantı denemesinin hem kimliği doğrulanır hem de yetkilendirilirse, NPS sunucusu erişim sunucusuna Erişim Kabul iletisi gönderir. </a:t>
            </a:r>
            <a:br>
              <a:rPr lang="tr-TR" dirty="0"/>
            </a:br>
            <a:r>
              <a:rPr lang="tr-TR" dirty="0"/>
              <a:t/>
            </a:r>
            <a:br>
              <a:rPr lang="tr-TR" dirty="0"/>
            </a:br>
            <a:r>
              <a:rPr lang="tr-TR" dirty="0"/>
              <a:t>Bağlantı denemesinin kimliği doğrulanmaz veya yetkilendirilmezse, NPS sunucusu erişim sunucusuna Erişim Reddi iletisi gönderir. </a:t>
            </a:r>
            <a:br>
              <a:rPr lang="tr-TR" dirty="0"/>
            </a:br>
            <a:r>
              <a:rPr lang="tr-TR" dirty="0"/>
              <a:t/>
            </a:r>
            <a:br>
              <a:rPr lang="tr-TR" dirty="0"/>
            </a:br>
            <a:endParaRPr lang="tr-TR" dirty="0"/>
          </a:p>
          <a:p>
            <a:r>
              <a:rPr lang="tr-TR" dirty="0"/>
              <a:t>Erişim sunucusu erişim istemcisiyle bağlantı işlemini tamamlar ve NPS sunucusuna Hesap İsteği iletisi gönderir ve ileti burada günlüğe kaydedilir. </a:t>
            </a:r>
            <a:br>
              <a:rPr lang="tr-TR" dirty="0"/>
            </a:br>
            <a:r>
              <a:rPr lang="tr-TR" dirty="0"/>
              <a:t/>
            </a:r>
            <a:br>
              <a:rPr lang="tr-TR" dirty="0"/>
            </a:br>
            <a:endParaRPr lang="tr-TR" dirty="0"/>
          </a:p>
          <a:p>
            <a:r>
              <a:rPr lang="tr-TR" dirty="0"/>
              <a:t>NPS sunucusu erişim sunucusuna Hesap Yanıtı iletisi gönderir. </a:t>
            </a:r>
            <a:br>
              <a:rPr lang="tr-TR" dirty="0"/>
            </a:b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22114"/>
          </a:xfrm>
        </p:spPr>
        <p:txBody>
          <a:bodyPr>
            <a:normAutofit fontScale="90000"/>
          </a:bodyPr>
          <a:lstStyle/>
          <a:p>
            <a:r>
              <a:rPr lang="tr-TR" dirty="0"/>
              <a:t>RADIUS Server Nedir?</a:t>
            </a:r>
            <a:br>
              <a:rPr lang="tr-TR" dirty="0"/>
            </a:br>
            <a:endParaRPr lang="tr-TR" dirty="0"/>
          </a:p>
        </p:txBody>
      </p:sp>
      <p:sp>
        <p:nvSpPr>
          <p:cNvPr id="3" name="2 İçerik Yer Tutucusu"/>
          <p:cNvSpPr>
            <a:spLocks noGrp="1"/>
          </p:cNvSpPr>
          <p:nvPr>
            <p:ph idx="1"/>
          </p:nvPr>
        </p:nvSpPr>
        <p:spPr>
          <a:xfrm>
            <a:off x="457200" y="1196752"/>
            <a:ext cx="8229600" cy="4929411"/>
          </a:xfrm>
        </p:spPr>
        <p:txBody>
          <a:bodyPr>
            <a:normAutofit fontScale="55000" lnSpcReduction="20000"/>
          </a:bodyPr>
          <a:lstStyle/>
          <a:p>
            <a:pPr fontAlgn="base"/>
            <a:r>
              <a:rPr lang="tr-TR" dirty="0">
                <a:latin typeface="Microsoft PhagsPa" pitchFamily="34" charset="0"/>
              </a:rPr>
              <a:t>   RADIUS (</a:t>
            </a:r>
            <a:r>
              <a:rPr lang="tr-TR" dirty="0" err="1">
                <a:latin typeface="Microsoft PhagsPa" pitchFamily="34" charset="0"/>
              </a:rPr>
              <a:t>Remote</a:t>
            </a:r>
            <a:r>
              <a:rPr lang="tr-TR" dirty="0">
                <a:latin typeface="Microsoft PhagsPa" pitchFamily="34" charset="0"/>
              </a:rPr>
              <a:t> </a:t>
            </a:r>
            <a:r>
              <a:rPr lang="tr-TR" dirty="0" err="1">
                <a:latin typeface="Microsoft PhagsPa" pitchFamily="34" charset="0"/>
              </a:rPr>
              <a:t>Authentication</a:t>
            </a:r>
            <a:r>
              <a:rPr lang="tr-TR" dirty="0">
                <a:latin typeface="Microsoft PhagsPa" pitchFamily="34" charset="0"/>
              </a:rPr>
              <a:t> </a:t>
            </a:r>
            <a:r>
              <a:rPr lang="tr-TR" dirty="0" err="1">
                <a:latin typeface="Microsoft PhagsPa" pitchFamily="34" charset="0"/>
              </a:rPr>
              <a:t>Dial</a:t>
            </a:r>
            <a:r>
              <a:rPr lang="tr-TR" dirty="0">
                <a:latin typeface="Microsoft PhagsPa" pitchFamily="34" charset="0"/>
              </a:rPr>
              <a:t>-in </a:t>
            </a:r>
            <a:r>
              <a:rPr lang="tr-TR" dirty="0" err="1">
                <a:latin typeface="Microsoft PhagsPa" pitchFamily="34" charset="0"/>
              </a:rPr>
              <a:t>User</a:t>
            </a:r>
            <a:r>
              <a:rPr lang="tr-TR" dirty="0">
                <a:latin typeface="Microsoft PhagsPa" pitchFamily="34" charset="0"/>
              </a:rPr>
              <a:t> Service) sunucular uzaktan bağlanan kullanıcılar için kullanıcı ismi-şifre doğrulama </a:t>
            </a:r>
            <a:r>
              <a:rPr lang="tr-TR" dirty="0" smtClean="0">
                <a:latin typeface="Microsoft PhagsPa" pitchFamily="34" charset="0"/>
              </a:rPr>
              <a:t>,raporlama/erişim </a:t>
            </a:r>
            <a:r>
              <a:rPr lang="tr-TR" dirty="0">
                <a:latin typeface="Microsoft PhagsPa" pitchFamily="34" charset="0"/>
              </a:rPr>
              <a:t>süresi </a:t>
            </a:r>
            <a:r>
              <a:rPr lang="tr-TR" dirty="0" smtClean="0">
                <a:latin typeface="Microsoft PhagsPa" pitchFamily="34" charset="0"/>
              </a:rPr>
              <a:t>ve </a:t>
            </a:r>
            <a:r>
              <a:rPr lang="tr-TR" dirty="0">
                <a:latin typeface="Microsoft PhagsPa" pitchFamily="34" charset="0"/>
              </a:rPr>
              <a:t>yetkilendirme </a:t>
            </a:r>
            <a:r>
              <a:rPr lang="tr-TR" dirty="0" smtClean="0">
                <a:latin typeface="Microsoft PhagsPa" pitchFamily="34" charset="0"/>
              </a:rPr>
              <a:t>işlemlerini </a:t>
            </a:r>
            <a:r>
              <a:rPr lang="tr-TR" dirty="0">
                <a:latin typeface="Microsoft PhagsPa" pitchFamily="34" charset="0"/>
              </a:rPr>
              <a:t>yapar. Örneğin işyeri dışından şirket ağına bağlanmak için bu yapı kullanılabilir, kullanıcılar tek tek </a:t>
            </a:r>
            <a:r>
              <a:rPr lang="tr-TR" dirty="0" smtClean="0">
                <a:latin typeface="Microsoft PhagsPa" pitchFamily="34" charset="0"/>
              </a:rPr>
              <a:t>yetkilendirilebilir. Ayrıca IPv6 desteği bulunur.</a:t>
            </a:r>
            <a:r>
              <a:rPr lang="tr-TR" dirty="0">
                <a:latin typeface="Microsoft PhagsPa" pitchFamily="34" charset="0"/>
              </a:rPr>
              <a:t/>
            </a:r>
            <a:br>
              <a:rPr lang="tr-TR" dirty="0">
                <a:latin typeface="Microsoft PhagsPa" pitchFamily="34" charset="0"/>
              </a:rPr>
            </a:br>
            <a:r>
              <a:rPr lang="tr-TR" dirty="0">
                <a:latin typeface="Microsoft PhagsPa" pitchFamily="34" charset="0"/>
              </a:rPr>
              <a:t>   Daha çok internet servis sağlayıcıları tarafından kullanılsalar da, kendi kullanıcılarına hesap açma ve yetkilendirme yapabilmek için merkezi bir kontrol kurulmak istenen tüm ağlarda kullanılabilir. Geniş </a:t>
            </a:r>
            <a:r>
              <a:rPr lang="tr-TR" b="1" i="1" u="sng" dirty="0" err="1">
                <a:latin typeface="Microsoft PhagsPa" pitchFamily="34" charset="0"/>
                <a:hlinkClick r:id="rId2" tooltip="Wi-Fi"/>
              </a:rPr>
              <a:t>Wi</a:t>
            </a:r>
            <a:r>
              <a:rPr lang="tr-TR" b="1" i="1" u="sng" dirty="0">
                <a:latin typeface="Microsoft PhagsPa" pitchFamily="34" charset="0"/>
                <a:hlinkClick r:id="rId2" tooltip="Wi-Fi"/>
              </a:rPr>
              <a:t>-Fi</a:t>
            </a:r>
            <a:r>
              <a:rPr lang="tr-TR" dirty="0">
                <a:latin typeface="Microsoft PhagsPa" pitchFamily="34" charset="0"/>
              </a:rPr>
              <a:t>(kablosuz) ağlarda da sıklıkla kullanılır.</a:t>
            </a:r>
            <a:br>
              <a:rPr lang="tr-TR" dirty="0">
                <a:latin typeface="Microsoft PhagsPa" pitchFamily="34" charset="0"/>
              </a:rPr>
            </a:br>
            <a:r>
              <a:rPr lang="tr-TR" dirty="0">
                <a:latin typeface="Microsoft PhagsPa" pitchFamily="34" charset="0"/>
              </a:rPr>
              <a:t>RADIUS, UDP protokolü üzerine dayalıdır. 1812 </a:t>
            </a:r>
            <a:r>
              <a:rPr lang="tr-TR" dirty="0" err="1">
                <a:latin typeface="Microsoft PhagsPa" pitchFamily="34" charset="0"/>
              </a:rPr>
              <a:t>nolu</a:t>
            </a:r>
            <a:r>
              <a:rPr lang="tr-TR" dirty="0">
                <a:latin typeface="Microsoft PhagsPa" pitchFamily="34" charset="0"/>
              </a:rPr>
              <a:t> UDP </a:t>
            </a:r>
            <a:r>
              <a:rPr lang="tr-TR" dirty="0" err="1">
                <a:latin typeface="Microsoft PhagsPa" pitchFamily="34" charset="0"/>
              </a:rPr>
              <a:t>portunu</a:t>
            </a:r>
            <a:r>
              <a:rPr lang="tr-TR" dirty="0">
                <a:latin typeface="Microsoft PhagsPa" pitchFamily="34" charset="0"/>
              </a:rPr>
              <a:t> kullanır.</a:t>
            </a:r>
            <a:br>
              <a:rPr lang="tr-TR" dirty="0">
                <a:latin typeface="Microsoft PhagsPa" pitchFamily="34" charset="0"/>
              </a:rPr>
            </a:br>
            <a:r>
              <a:rPr lang="tr-TR" dirty="0">
                <a:latin typeface="Microsoft PhagsPa" pitchFamily="34" charset="0"/>
              </a:rPr>
              <a:t>RADIUS için geliştirilmiş özgür yazılımlardan biri </a:t>
            </a:r>
            <a:r>
              <a:rPr lang="tr-TR" b="1" i="1" u="sng" dirty="0" err="1">
                <a:latin typeface="Microsoft PhagsPa" pitchFamily="34" charset="0"/>
                <a:hlinkClick r:id="rId3"/>
              </a:rPr>
              <a:t>FreeRADIUS</a:t>
            </a:r>
            <a:r>
              <a:rPr lang="tr-TR" dirty="0">
                <a:latin typeface="Microsoft PhagsPa" pitchFamily="34" charset="0"/>
              </a:rPr>
              <a:t>. Bu yazılımla yapabileceklerinizin bir kısmı şöyle:</a:t>
            </a:r>
            <a:br>
              <a:rPr lang="tr-TR" dirty="0">
                <a:latin typeface="Microsoft PhagsPa" pitchFamily="34" charset="0"/>
              </a:rPr>
            </a:br>
            <a:endParaRPr lang="tr-TR" dirty="0">
              <a:latin typeface="Microsoft PhagsPa" pitchFamily="34" charset="0"/>
            </a:endParaRPr>
          </a:p>
          <a:p>
            <a:pPr fontAlgn="base"/>
            <a:r>
              <a:rPr lang="tr-TR" dirty="0">
                <a:latin typeface="Microsoft PhagsPa" pitchFamily="34" charset="0"/>
              </a:rPr>
              <a:t>Kişi bazında </a:t>
            </a:r>
            <a:r>
              <a:rPr lang="tr-TR" dirty="0" smtClean="0">
                <a:latin typeface="Microsoft PhagsPa" pitchFamily="34" charset="0"/>
              </a:rPr>
              <a:t>yetkilendirme </a:t>
            </a:r>
            <a:r>
              <a:rPr lang="tr-TR" dirty="0">
                <a:latin typeface="Microsoft PhagsPa" pitchFamily="34" charset="0"/>
              </a:rPr>
              <a:t>yapılabilir.</a:t>
            </a:r>
          </a:p>
          <a:p>
            <a:pPr fontAlgn="base"/>
            <a:r>
              <a:rPr lang="tr-TR" dirty="0">
                <a:latin typeface="Microsoft PhagsPa" pitchFamily="34" charset="0"/>
              </a:rPr>
              <a:t>Gruplar tanımlanıp, farklı erişim hakları verilebilir.</a:t>
            </a:r>
          </a:p>
          <a:p>
            <a:pPr fontAlgn="base"/>
            <a:r>
              <a:rPr lang="tr-TR" dirty="0">
                <a:latin typeface="Microsoft PhagsPa" pitchFamily="34" charset="0"/>
              </a:rPr>
              <a:t>Yapılan girişlerin kaydı tutulabilir.</a:t>
            </a:r>
          </a:p>
          <a:p>
            <a:pPr fontAlgn="base"/>
            <a:r>
              <a:rPr lang="tr-TR" dirty="0">
                <a:latin typeface="Microsoft PhagsPa" pitchFamily="34" charset="0"/>
              </a:rPr>
              <a:t>Sisteme o an bağlı kullanıcı listesini gösterebilir.</a:t>
            </a:r>
          </a:p>
          <a:p>
            <a:pPr fontAlgn="base"/>
            <a:r>
              <a:rPr lang="tr-TR" dirty="0">
                <a:latin typeface="Microsoft PhagsPa" pitchFamily="34" charset="0"/>
              </a:rPr>
              <a:t>Tek kullanıcının aynı anda iki bağlantı yapması engellenebilir.</a:t>
            </a:r>
          </a:p>
          <a:p>
            <a:pPr fontAlgn="base"/>
            <a:r>
              <a:rPr lang="tr-TR" dirty="0">
                <a:latin typeface="Microsoft PhagsPa" pitchFamily="34" charset="0"/>
              </a:rPr>
              <a:t>Proxy kullanımını </a:t>
            </a:r>
            <a:r>
              <a:rPr lang="tr-TR" dirty="0" smtClean="0">
                <a:latin typeface="Microsoft PhagsPa" pitchFamily="34" charset="0"/>
              </a:rPr>
              <a:t>destekler…</a:t>
            </a:r>
            <a:r>
              <a:rPr lang="tr-TR" dirty="0" smtClean="0"/>
              <a:t/>
            </a:r>
            <a:br>
              <a:rPr lang="tr-TR" dirty="0" smtClean="0"/>
            </a:br>
            <a:endParaRPr lang="tr-T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764704"/>
            <a:ext cx="8229600" cy="5256584"/>
          </a:xfrm>
        </p:spPr>
        <p:txBody>
          <a:bodyPr>
            <a:normAutofit fontScale="70000" lnSpcReduction="20000"/>
          </a:bodyPr>
          <a:lstStyle/>
          <a:p>
            <a:pPr fontAlgn="base"/>
            <a:r>
              <a:rPr lang="tr-TR" b="1" dirty="0" err="1" smtClean="0"/>
              <a:t>Accounting</a:t>
            </a:r>
            <a:r>
              <a:rPr lang="tr-TR" b="1" dirty="0" smtClean="0"/>
              <a:t>(raporlama):</a:t>
            </a:r>
            <a:r>
              <a:rPr lang="tr-TR" dirty="0"/>
              <a:t> </a:t>
            </a:r>
            <a:r>
              <a:rPr lang="tr-TR" dirty="0" smtClean="0"/>
              <a:t>Kullanıcı </a:t>
            </a:r>
            <a:r>
              <a:rPr lang="tr-TR" dirty="0"/>
              <a:t>aktivitelerinin izlenmesi </a:t>
            </a:r>
            <a:r>
              <a:rPr lang="tr-TR" dirty="0" smtClean="0"/>
              <a:t>işlemi </a:t>
            </a:r>
            <a:r>
              <a:rPr lang="tr-TR" dirty="0"/>
              <a:t>bir sorun </a:t>
            </a:r>
            <a:r>
              <a:rPr lang="tr-TR" dirty="0" smtClean="0"/>
              <a:t>çıktığında </a:t>
            </a:r>
            <a:r>
              <a:rPr lang="tr-TR" dirty="0"/>
              <a:t>sorunun nereden </a:t>
            </a:r>
            <a:r>
              <a:rPr lang="tr-TR" dirty="0" smtClean="0"/>
              <a:t>çıktığını anlamamız </a:t>
            </a:r>
            <a:r>
              <a:rPr lang="tr-TR" dirty="0"/>
              <a:t>için bize gerekli bilgiyi sunar. Bu </a:t>
            </a:r>
            <a:r>
              <a:rPr lang="tr-TR" dirty="0" smtClean="0"/>
              <a:t>işlem sırasında </a:t>
            </a:r>
            <a:r>
              <a:rPr lang="tr-TR" dirty="0"/>
              <a:t>tüm </a:t>
            </a:r>
            <a:r>
              <a:rPr lang="tr-TR" dirty="0" smtClean="0"/>
              <a:t>kullanıcıların erişim </a:t>
            </a:r>
            <a:r>
              <a:rPr lang="tr-TR" dirty="0"/>
              <a:t>saatleri ve </a:t>
            </a:r>
            <a:r>
              <a:rPr lang="tr-TR" dirty="0" smtClean="0"/>
              <a:t>yaptıkları işlemlerle </a:t>
            </a:r>
            <a:r>
              <a:rPr lang="tr-TR" dirty="0"/>
              <a:t>ilgili </a:t>
            </a:r>
            <a:r>
              <a:rPr lang="tr-TR" dirty="0" smtClean="0"/>
              <a:t>kayıtlar tutulduğu </a:t>
            </a:r>
            <a:r>
              <a:rPr lang="tr-TR" dirty="0"/>
              <a:t>için sorun </a:t>
            </a:r>
            <a:r>
              <a:rPr lang="tr-TR" dirty="0" smtClean="0"/>
              <a:t>çıktıktan </a:t>
            </a:r>
            <a:r>
              <a:rPr lang="tr-TR" dirty="0"/>
              <a:t>sonra </a:t>
            </a:r>
            <a:r>
              <a:rPr lang="tr-TR" dirty="0" smtClean="0"/>
              <a:t>eğer </a:t>
            </a:r>
            <a:r>
              <a:rPr lang="tr-TR" dirty="0"/>
              <a:t>zarar görmediyse </a:t>
            </a:r>
            <a:r>
              <a:rPr lang="tr-TR" dirty="0" smtClean="0"/>
              <a:t>kayıtlar </a:t>
            </a:r>
            <a:r>
              <a:rPr lang="tr-TR" dirty="0"/>
              <a:t>bize </a:t>
            </a:r>
            <a:r>
              <a:rPr lang="tr-TR" dirty="0" smtClean="0"/>
              <a:t>olayın nasıl geliştiğini </a:t>
            </a:r>
            <a:r>
              <a:rPr lang="tr-TR" dirty="0"/>
              <a:t>çok güzel bir ş</a:t>
            </a:r>
            <a:r>
              <a:rPr lang="tr-TR" dirty="0" smtClean="0"/>
              <a:t>ekilde açıklayacaktır</a:t>
            </a:r>
            <a:r>
              <a:rPr lang="tr-TR" dirty="0"/>
              <a:t>.</a:t>
            </a:r>
          </a:p>
          <a:p>
            <a:pPr fontAlgn="base"/>
            <a:r>
              <a:rPr lang="tr-TR" b="1" dirty="0" err="1" smtClean="0"/>
              <a:t>Authorization</a:t>
            </a:r>
            <a:r>
              <a:rPr lang="tr-TR" b="1" dirty="0" smtClean="0"/>
              <a:t>(yetkilendirme):</a:t>
            </a:r>
            <a:r>
              <a:rPr lang="tr-TR" b="1" dirty="0"/>
              <a:t> </a:t>
            </a:r>
            <a:r>
              <a:rPr lang="tr-TR" dirty="0">
                <a:latin typeface="Microsoft PhagsPa" pitchFamily="34" charset="0"/>
              </a:rPr>
              <a:t>Yetkilendirme</a:t>
            </a:r>
            <a:r>
              <a:rPr lang="tr-TR" dirty="0"/>
              <a:t> </a:t>
            </a:r>
            <a:r>
              <a:rPr lang="tr-TR" dirty="0" smtClean="0"/>
              <a:t>işlemi </a:t>
            </a:r>
            <a:r>
              <a:rPr lang="tr-TR" dirty="0"/>
              <a:t>ise bilgileri önceden </a:t>
            </a:r>
            <a:r>
              <a:rPr lang="tr-TR" dirty="0" smtClean="0"/>
              <a:t>doğrulanan kullanıcının </a:t>
            </a:r>
            <a:r>
              <a:rPr lang="tr-TR" dirty="0"/>
              <a:t>sistem içindeki yetkilerinin ne </a:t>
            </a:r>
            <a:r>
              <a:rPr lang="tr-TR" dirty="0" smtClean="0"/>
              <a:t>olduğunun </a:t>
            </a:r>
            <a:r>
              <a:rPr lang="tr-TR" dirty="0"/>
              <a:t>belirtilmesidir. </a:t>
            </a:r>
            <a:r>
              <a:rPr lang="tr-TR" dirty="0" smtClean="0"/>
              <a:t>Kullanıcıları </a:t>
            </a:r>
            <a:r>
              <a:rPr lang="tr-TR" dirty="0"/>
              <a:t>gruplayarak bu yetkilendirmeyi daha kolay bir ş</a:t>
            </a:r>
            <a:r>
              <a:rPr lang="tr-TR" dirty="0" smtClean="0"/>
              <a:t>ekilde </a:t>
            </a:r>
            <a:r>
              <a:rPr lang="tr-TR" dirty="0"/>
              <a:t>yapabiliriz. Her grubun yetkilerini belirleyip daha sonra bu yetkilere sahip </a:t>
            </a:r>
            <a:r>
              <a:rPr lang="tr-TR" dirty="0" smtClean="0"/>
              <a:t>olmasını istediğimiz kullanıcıları </a:t>
            </a:r>
            <a:r>
              <a:rPr lang="tr-TR" dirty="0"/>
              <a:t>bu gruplara ekleriz. Burada göz önünde </a:t>
            </a:r>
            <a:r>
              <a:rPr lang="tr-TR" dirty="0" smtClean="0"/>
              <a:t>bulundurulması gereken </a:t>
            </a:r>
            <a:r>
              <a:rPr lang="tr-TR" dirty="0"/>
              <a:t>nokta, </a:t>
            </a:r>
            <a:r>
              <a:rPr lang="tr-TR" dirty="0" smtClean="0"/>
              <a:t>kullanıcılar </a:t>
            </a:r>
            <a:r>
              <a:rPr lang="tr-TR" dirty="0"/>
              <a:t>üyesi </a:t>
            </a:r>
            <a:r>
              <a:rPr lang="tr-TR" dirty="0" smtClean="0"/>
              <a:t>bulundukları grupların </a:t>
            </a:r>
            <a:r>
              <a:rPr lang="tr-TR" dirty="0"/>
              <a:t>tüm </a:t>
            </a:r>
            <a:r>
              <a:rPr lang="tr-TR" dirty="0" smtClean="0"/>
              <a:t>haklarına </a:t>
            </a:r>
            <a:r>
              <a:rPr lang="tr-TR" dirty="0"/>
              <a:t>sahiptir ve </a:t>
            </a:r>
            <a:r>
              <a:rPr lang="tr-TR" dirty="0" smtClean="0"/>
              <a:t>kullanıcılar </a:t>
            </a:r>
            <a:r>
              <a:rPr lang="tr-TR" dirty="0"/>
              <a:t>her zaman üyesi </a:t>
            </a:r>
            <a:r>
              <a:rPr lang="tr-TR" dirty="0" smtClean="0"/>
              <a:t>bulundukları grupların haklarının birleşimine </a:t>
            </a:r>
            <a:r>
              <a:rPr lang="tr-TR" dirty="0"/>
              <a:t>sahiptirler. Yani iki gruba üye bir </a:t>
            </a:r>
            <a:r>
              <a:rPr lang="tr-TR" dirty="0" smtClean="0"/>
              <a:t>kullanıcı, </a:t>
            </a:r>
            <a:r>
              <a:rPr lang="tr-TR" dirty="0"/>
              <a:t>iki grubun </a:t>
            </a:r>
            <a:r>
              <a:rPr lang="tr-TR" dirty="0" smtClean="0"/>
              <a:t>haklarının birleşim </a:t>
            </a:r>
            <a:r>
              <a:rPr lang="tr-TR" dirty="0"/>
              <a:t>kümesi olan haklara sahip </a:t>
            </a:r>
            <a:r>
              <a:rPr lang="tr-TR" dirty="0" smtClean="0"/>
              <a:t>demektir.</a:t>
            </a:r>
            <a:endParaRPr lang="tr-TR" dirty="0"/>
          </a:p>
          <a:p>
            <a:endParaRPr lang="tr-TR" dirty="0"/>
          </a:p>
        </p:txBody>
      </p:sp>
    </p:spTree>
  </p:cSld>
  <p:clrMapOvr>
    <a:masterClrMapping/>
  </p:clrMapOvr>
  <p:transition>
    <p:cover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832648"/>
          </a:xfrm>
        </p:spPr>
        <p:txBody>
          <a:bodyPr>
            <a:normAutofit fontScale="62500" lnSpcReduction="20000"/>
          </a:bodyPr>
          <a:lstStyle/>
          <a:p>
            <a:r>
              <a:rPr lang="tr-TR" b="1" dirty="0" err="1" smtClean="0">
                <a:latin typeface="Microsoft PhagsPa" pitchFamily="34" charset="0"/>
              </a:rPr>
              <a:t>Authentication</a:t>
            </a:r>
            <a:r>
              <a:rPr lang="tr-TR" b="1" dirty="0" smtClean="0">
                <a:latin typeface="Microsoft PhagsPa" pitchFamily="34" charset="0"/>
              </a:rPr>
              <a:t>(kimlik doğrulama):</a:t>
            </a:r>
            <a:r>
              <a:rPr lang="tr-TR" b="1" dirty="0">
                <a:latin typeface="Microsoft PhagsPa" pitchFamily="34" charset="0"/>
              </a:rPr>
              <a:t> </a:t>
            </a:r>
            <a:r>
              <a:rPr lang="tr-TR" dirty="0" smtClean="0">
                <a:latin typeface="Microsoft PhagsPa" pitchFamily="34" charset="0"/>
              </a:rPr>
              <a:t>Kullanıcı doğrulama işlemi adından </a:t>
            </a:r>
            <a:r>
              <a:rPr lang="tr-TR" dirty="0">
                <a:latin typeface="Microsoft PhagsPa" pitchFamily="34" charset="0"/>
              </a:rPr>
              <a:t>da çok rahat </a:t>
            </a:r>
            <a:r>
              <a:rPr lang="tr-TR" dirty="0" smtClean="0">
                <a:latin typeface="Microsoft PhagsPa" pitchFamily="34" charset="0"/>
              </a:rPr>
              <a:t>anlaşılabileceği </a:t>
            </a:r>
            <a:r>
              <a:rPr lang="tr-TR" dirty="0">
                <a:latin typeface="Microsoft PhagsPa" pitchFamily="34" charset="0"/>
              </a:rPr>
              <a:t>üzere, sisteme </a:t>
            </a:r>
            <a:r>
              <a:rPr lang="tr-TR" dirty="0" smtClean="0">
                <a:latin typeface="Microsoft PhagsPa" pitchFamily="34" charset="0"/>
              </a:rPr>
              <a:t>erişmek </a:t>
            </a:r>
            <a:r>
              <a:rPr lang="tr-TR" dirty="0">
                <a:latin typeface="Microsoft PhagsPa" pitchFamily="34" charset="0"/>
              </a:rPr>
              <a:t>isteyen </a:t>
            </a:r>
            <a:r>
              <a:rPr lang="tr-TR" dirty="0" smtClean="0">
                <a:latin typeface="Microsoft PhagsPa" pitchFamily="34" charset="0"/>
              </a:rPr>
              <a:t>kişinin </a:t>
            </a:r>
            <a:r>
              <a:rPr lang="tr-TR" dirty="0" smtClean="0">
                <a:latin typeface="Verdana" pitchFamily="34" charset="0"/>
                <a:ea typeface="Verdana" pitchFamily="34" charset="0"/>
                <a:cs typeface="Verdana" pitchFamily="34" charset="0"/>
              </a:rPr>
              <a:t>verdiği</a:t>
            </a:r>
            <a:r>
              <a:rPr lang="tr-TR" dirty="0" smtClean="0">
                <a:latin typeface="Microsoft PhagsPa" pitchFamily="34" charset="0"/>
              </a:rPr>
              <a:t> kullanıcı </a:t>
            </a:r>
            <a:r>
              <a:rPr lang="tr-TR" dirty="0">
                <a:latin typeface="Microsoft PhagsPa" pitchFamily="34" charset="0"/>
              </a:rPr>
              <a:t>isminin (</a:t>
            </a:r>
            <a:r>
              <a:rPr lang="tr-TR" dirty="0" err="1">
                <a:latin typeface="Microsoft PhagsPa" pitchFamily="34" charset="0"/>
              </a:rPr>
              <a:t>account</a:t>
            </a:r>
            <a:r>
              <a:rPr lang="tr-TR" dirty="0">
                <a:latin typeface="Microsoft PhagsPa" pitchFamily="34" charset="0"/>
              </a:rPr>
              <a:t>) sistemde olup </a:t>
            </a:r>
            <a:r>
              <a:rPr lang="tr-TR" dirty="0" smtClean="0">
                <a:latin typeface="Microsoft PhagsPa" pitchFamily="34" charset="0"/>
              </a:rPr>
              <a:t>olmadığını kontrol </a:t>
            </a:r>
            <a:r>
              <a:rPr lang="tr-TR" dirty="0">
                <a:latin typeface="Microsoft PhagsPa" pitchFamily="34" charset="0"/>
              </a:rPr>
              <a:t>edip, bu </a:t>
            </a:r>
            <a:r>
              <a:rPr lang="tr-TR" dirty="0" smtClean="0">
                <a:latin typeface="Microsoft PhagsPa" pitchFamily="34" charset="0"/>
              </a:rPr>
              <a:t>kişiye </a:t>
            </a:r>
            <a:r>
              <a:rPr lang="tr-TR" dirty="0">
                <a:latin typeface="Microsoft PhagsPa" pitchFamily="34" charset="0"/>
              </a:rPr>
              <a:t>bu </a:t>
            </a:r>
            <a:r>
              <a:rPr lang="tr-TR" dirty="0" smtClean="0">
                <a:latin typeface="Microsoft PhagsPa" pitchFamily="34" charset="0"/>
              </a:rPr>
              <a:t>kullanıcının </a:t>
            </a:r>
            <a:r>
              <a:rPr lang="tr-TR" dirty="0">
                <a:latin typeface="Microsoft PhagsPa" pitchFamily="34" charset="0"/>
              </a:rPr>
              <a:t>ş</a:t>
            </a:r>
            <a:r>
              <a:rPr lang="tr-TR" dirty="0" smtClean="0">
                <a:latin typeface="Microsoft PhagsPa" pitchFamily="34" charset="0"/>
              </a:rPr>
              <a:t>ifresini soracaktır</a:t>
            </a:r>
            <a:r>
              <a:rPr lang="tr-TR" dirty="0">
                <a:latin typeface="Microsoft PhagsPa" pitchFamily="34" charset="0"/>
              </a:rPr>
              <a:t>. Verilen bilgilerin, yani </a:t>
            </a:r>
            <a:r>
              <a:rPr lang="tr-TR" dirty="0" smtClean="0">
                <a:latin typeface="Microsoft PhagsPa" pitchFamily="34" charset="0"/>
              </a:rPr>
              <a:t>kullanıcı </a:t>
            </a:r>
            <a:r>
              <a:rPr lang="tr-TR" dirty="0">
                <a:latin typeface="Microsoft PhagsPa" pitchFamily="34" charset="0"/>
              </a:rPr>
              <a:t>adi ve </a:t>
            </a:r>
            <a:r>
              <a:rPr lang="tr-TR" dirty="0" smtClean="0">
                <a:latin typeface="Microsoft PhagsPa" pitchFamily="34" charset="0"/>
              </a:rPr>
              <a:t>şifrenin, </a:t>
            </a:r>
            <a:r>
              <a:rPr lang="tr-TR" dirty="0">
                <a:latin typeface="Microsoft PhagsPa" pitchFamily="34" charset="0"/>
              </a:rPr>
              <a:t>sistemde </a:t>
            </a:r>
            <a:r>
              <a:rPr lang="tr-TR" dirty="0" smtClean="0">
                <a:latin typeface="Microsoft PhagsPa" pitchFamily="34" charset="0"/>
              </a:rPr>
              <a:t>varlığı </a:t>
            </a:r>
            <a:r>
              <a:rPr lang="tr-TR" dirty="0">
                <a:latin typeface="Microsoft PhagsPa" pitchFamily="34" charset="0"/>
              </a:rPr>
              <a:t>ve </a:t>
            </a:r>
            <a:r>
              <a:rPr lang="tr-TR" dirty="0" smtClean="0">
                <a:latin typeface="Microsoft PhagsPa" pitchFamily="34" charset="0"/>
              </a:rPr>
              <a:t>doğruluğu onaylandıktan </a:t>
            </a:r>
            <a:r>
              <a:rPr lang="tr-TR" dirty="0">
                <a:latin typeface="Microsoft PhagsPa" pitchFamily="34" charset="0"/>
              </a:rPr>
              <a:t>sonra sisteme </a:t>
            </a:r>
            <a:r>
              <a:rPr lang="tr-TR" dirty="0" smtClean="0">
                <a:latin typeface="Microsoft PhagsPa" pitchFamily="34" charset="0"/>
              </a:rPr>
              <a:t>giriş </a:t>
            </a:r>
            <a:r>
              <a:rPr lang="tr-TR" dirty="0">
                <a:latin typeface="Microsoft PhagsPa" pitchFamily="34" charset="0"/>
              </a:rPr>
              <a:t>için izin verilmektedir. Burada dikkat edilmesi gereken nokta sisteme anonim (</a:t>
            </a:r>
            <a:r>
              <a:rPr lang="tr-TR" dirty="0" err="1">
                <a:latin typeface="Microsoft PhagsPa" pitchFamily="34" charset="0"/>
              </a:rPr>
              <a:t>anonymous</a:t>
            </a:r>
            <a:r>
              <a:rPr lang="tr-TR" dirty="0">
                <a:latin typeface="Microsoft PhagsPa" pitchFamily="34" charset="0"/>
              </a:rPr>
              <a:t>) </a:t>
            </a:r>
            <a:r>
              <a:rPr lang="tr-TR" dirty="0" smtClean="0">
                <a:latin typeface="Microsoft PhagsPa" pitchFamily="34" charset="0"/>
              </a:rPr>
              <a:t>erişim </a:t>
            </a:r>
            <a:r>
              <a:rPr lang="tr-TR" dirty="0">
                <a:latin typeface="Microsoft PhagsPa" pitchFamily="34" charset="0"/>
              </a:rPr>
              <a:t>için izin verilip </a:t>
            </a:r>
            <a:r>
              <a:rPr lang="tr-TR" dirty="0" smtClean="0">
                <a:latin typeface="Microsoft PhagsPa" pitchFamily="34" charset="0"/>
              </a:rPr>
              <a:t>verilmeyeceğidir</a:t>
            </a:r>
            <a:r>
              <a:rPr lang="tr-TR" dirty="0">
                <a:latin typeface="Microsoft PhagsPa" pitchFamily="34" charset="0"/>
              </a:rPr>
              <a:t>. Burada sadece web, ftp, telnet gibi hizmetleri </a:t>
            </a:r>
            <a:r>
              <a:rPr lang="tr-TR" dirty="0" smtClean="0">
                <a:latin typeface="Microsoft PhagsPa" pitchFamily="34" charset="0"/>
              </a:rPr>
              <a:t>düşünmeyip</a:t>
            </a:r>
            <a:r>
              <a:rPr lang="tr-TR" dirty="0">
                <a:latin typeface="Microsoft PhagsPa" pitchFamily="34" charset="0"/>
              </a:rPr>
              <a:t>, sistem üzerinde </a:t>
            </a:r>
            <a:r>
              <a:rPr lang="tr-TR" dirty="0" smtClean="0">
                <a:latin typeface="Microsoft PhagsPa" pitchFamily="34" charset="0"/>
              </a:rPr>
              <a:t>açık </a:t>
            </a:r>
            <a:r>
              <a:rPr lang="tr-TR" dirty="0">
                <a:latin typeface="Microsoft PhagsPa" pitchFamily="34" charset="0"/>
              </a:rPr>
              <a:t>her </a:t>
            </a:r>
            <a:r>
              <a:rPr lang="tr-TR" dirty="0" err="1">
                <a:latin typeface="Microsoft PhagsPa" pitchFamily="34" charset="0"/>
              </a:rPr>
              <a:t>portu</a:t>
            </a:r>
            <a:r>
              <a:rPr lang="tr-TR" dirty="0">
                <a:latin typeface="Microsoft PhagsPa" pitchFamily="34" charset="0"/>
              </a:rPr>
              <a:t> ve her servisi </a:t>
            </a:r>
            <a:r>
              <a:rPr lang="tr-TR" dirty="0" smtClean="0">
                <a:latin typeface="Microsoft PhagsPa" pitchFamily="34" charset="0"/>
              </a:rPr>
              <a:t>düşünmeliyiz</a:t>
            </a:r>
            <a:r>
              <a:rPr lang="tr-TR" dirty="0">
                <a:latin typeface="Microsoft PhagsPa" pitchFamily="34" charset="0"/>
              </a:rPr>
              <a:t>. Tabii ki en basta </a:t>
            </a:r>
            <a:r>
              <a:rPr lang="tr-TR" dirty="0" smtClean="0">
                <a:latin typeface="Microsoft PhagsPa" pitchFamily="34" charset="0"/>
              </a:rPr>
              <a:t>belirttiğim </a:t>
            </a:r>
            <a:r>
              <a:rPr lang="tr-TR" dirty="0">
                <a:latin typeface="Microsoft PhagsPa" pitchFamily="34" charset="0"/>
              </a:rPr>
              <a:t>gibi sadece gerekli servisler var ve </a:t>
            </a:r>
            <a:r>
              <a:rPr lang="tr-TR" dirty="0" smtClean="0">
                <a:latin typeface="Microsoft PhagsPa" pitchFamily="34" charset="0"/>
              </a:rPr>
              <a:t>onların ayarları </a:t>
            </a:r>
            <a:r>
              <a:rPr lang="tr-TR" dirty="0">
                <a:latin typeface="Microsoft PhagsPa" pitchFamily="34" charset="0"/>
              </a:rPr>
              <a:t>da özenle </a:t>
            </a:r>
            <a:r>
              <a:rPr lang="tr-TR" dirty="0" smtClean="0">
                <a:latin typeface="Microsoft PhagsPa" pitchFamily="34" charset="0"/>
              </a:rPr>
              <a:t>yapılıyorsa </a:t>
            </a:r>
            <a:r>
              <a:rPr lang="tr-TR" dirty="0">
                <a:latin typeface="Microsoft PhagsPa" pitchFamily="34" charset="0"/>
              </a:rPr>
              <a:t>bir sorun yok demektir. Sonuç olarak sisteme kimlerin </a:t>
            </a:r>
            <a:r>
              <a:rPr lang="tr-TR" dirty="0" smtClean="0">
                <a:latin typeface="Microsoft PhagsPa" pitchFamily="34" charset="0"/>
              </a:rPr>
              <a:t>erişmesi gerektiği </a:t>
            </a:r>
            <a:r>
              <a:rPr lang="tr-TR" dirty="0">
                <a:latin typeface="Microsoft PhagsPa" pitchFamily="34" charset="0"/>
              </a:rPr>
              <a:t>sorusuna cevap verdikten sonra bu </a:t>
            </a:r>
            <a:r>
              <a:rPr lang="tr-TR" dirty="0" smtClean="0">
                <a:latin typeface="Microsoft PhagsPa" pitchFamily="34" charset="0"/>
              </a:rPr>
              <a:t>kullanıcılar dışında erişim olmaması için </a:t>
            </a:r>
            <a:r>
              <a:rPr lang="tr-TR" dirty="0">
                <a:latin typeface="Microsoft PhagsPa" pitchFamily="34" charset="0"/>
              </a:rPr>
              <a:t>gerekli düzenlemeleri </a:t>
            </a:r>
            <a:r>
              <a:rPr lang="tr-TR" dirty="0" smtClean="0">
                <a:latin typeface="Microsoft PhagsPa" pitchFamily="34" charset="0"/>
              </a:rPr>
              <a:t>yapmalıyız. Ayrıca erişimi </a:t>
            </a:r>
            <a:r>
              <a:rPr lang="tr-TR" dirty="0">
                <a:latin typeface="Microsoft PhagsPa" pitchFamily="34" charset="0"/>
              </a:rPr>
              <a:t>olan </a:t>
            </a:r>
            <a:r>
              <a:rPr lang="tr-TR" dirty="0" smtClean="0">
                <a:latin typeface="Microsoft PhagsPa" pitchFamily="34" charset="0"/>
              </a:rPr>
              <a:t>kullanıcılarımızın </a:t>
            </a:r>
            <a:r>
              <a:rPr lang="tr-TR" dirty="0">
                <a:latin typeface="Microsoft PhagsPa" pitchFamily="34" charset="0"/>
              </a:rPr>
              <a:t>da </a:t>
            </a:r>
            <a:r>
              <a:rPr lang="tr-TR" dirty="0" smtClean="0">
                <a:latin typeface="Microsoft PhagsPa" pitchFamily="34" charset="0"/>
              </a:rPr>
              <a:t>şifrelerinin gerektiği </a:t>
            </a:r>
            <a:r>
              <a:rPr lang="tr-TR" dirty="0">
                <a:latin typeface="Microsoft PhagsPa" pitchFamily="34" charset="0"/>
              </a:rPr>
              <a:t>kadar güvenli </a:t>
            </a:r>
            <a:r>
              <a:rPr lang="tr-TR" dirty="0" smtClean="0">
                <a:latin typeface="Microsoft PhagsPa" pitchFamily="34" charset="0"/>
              </a:rPr>
              <a:t>olduğuna </a:t>
            </a:r>
            <a:r>
              <a:rPr lang="tr-TR" dirty="0">
                <a:latin typeface="Microsoft PhagsPa" pitchFamily="34" charset="0"/>
              </a:rPr>
              <a:t>emin olmak için bir ş</a:t>
            </a:r>
            <a:r>
              <a:rPr lang="tr-TR" dirty="0" smtClean="0">
                <a:latin typeface="Microsoft PhagsPa" pitchFamily="34" charset="0"/>
              </a:rPr>
              <a:t>ifre politikası izlemeliyiz </a:t>
            </a:r>
            <a:r>
              <a:rPr lang="tr-TR" dirty="0">
                <a:latin typeface="Microsoft PhagsPa" pitchFamily="34" charset="0"/>
              </a:rPr>
              <a:t>ve </a:t>
            </a:r>
            <a:r>
              <a:rPr lang="tr-TR" dirty="0" smtClean="0">
                <a:latin typeface="Microsoft PhagsPa" pitchFamily="34" charset="0"/>
              </a:rPr>
              <a:t>kullanıcıları </a:t>
            </a:r>
            <a:r>
              <a:rPr lang="tr-TR" dirty="0">
                <a:latin typeface="Microsoft PhagsPa" pitchFamily="34" charset="0"/>
              </a:rPr>
              <a:t>buna uymaya </a:t>
            </a:r>
            <a:r>
              <a:rPr lang="tr-TR" dirty="0" smtClean="0">
                <a:latin typeface="Microsoft PhagsPa" pitchFamily="34" charset="0"/>
              </a:rPr>
              <a:t>zorlamalıyız.</a:t>
            </a:r>
          </a:p>
          <a:p>
            <a:r>
              <a:rPr lang="tr-TR" dirty="0" smtClean="0">
                <a:latin typeface="Verdana" pitchFamily="34" charset="0"/>
                <a:ea typeface="Verdana" pitchFamily="34" charset="0"/>
                <a:cs typeface="Verdana" pitchFamily="34" charset="0"/>
              </a:rPr>
              <a:t>RADIUS </a:t>
            </a:r>
            <a:r>
              <a:rPr lang="tr-TR" dirty="0" err="1" smtClean="0">
                <a:latin typeface="Verdana" pitchFamily="34" charset="0"/>
                <a:ea typeface="Verdana" pitchFamily="34" charset="0"/>
                <a:cs typeface="Verdana" pitchFamily="34" charset="0"/>
              </a:rPr>
              <a:t>SERVER’ları</a:t>
            </a:r>
            <a:r>
              <a:rPr lang="tr-TR" dirty="0" smtClean="0">
                <a:latin typeface="Verdana" pitchFamily="34" charset="0"/>
                <a:ea typeface="Verdana" pitchFamily="34" charset="0"/>
                <a:cs typeface="Verdana" pitchFamily="34" charset="0"/>
              </a:rPr>
              <a:t> 2’ye ayırıyoruz;</a:t>
            </a:r>
          </a:p>
          <a:p>
            <a:r>
              <a:rPr lang="tr-TR" dirty="0" smtClean="0">
                <a:latin typeface="Verdana" pitchFamily="34" charset="0"/>
                <a:ea typeface="Verdana" pitchFamily="34" charset="0"/>
                <a:cs typeface="Verdana" pitchFamily="34" charset="0"/>
              </a:rPr>
              <a:t>1.</a:t>
            </a:r>
            <a:r>
              <a:rPr lang="tr-TR" dirty="0" err="1" smtClean="0">
                <a:latin typeface="Verdana" pitchFamily="34" charset="0"/>
                <a:ea typeface="Verdana" pitchFamily="34" charset="0"/>
                <a:cs typeface="Verdana" pitchFamily="34" charset="0"/>
              </a:rPr>
              <a:t>Freeradius</a:t>
            </a:r>
            <a:r>
              <a:rPr lang="tr-TR" dirty="0" smtClean="0">
                <a:latin typeface="Verdana" pitchFamily="34" charset="0"/>
                <a:ea typeface="Verdana" pitchFamily="34" charset="0"/>
                <a:cs typeface="Verdana" pitchFamily="34" charset="0"/>
              </a:rPr>
              <a:t>,</a:t>
            </a:r>
          </a:p>
          <a:p>
            <a:r>
              <a:rPr lang="tr-TR" dirty="0" smtClean="0">
                <a:latin typeface="Verdana" pitchFamily="34" charset="0"/>
                <a:ea typeface="Verdana" pitchFamily="34" charset="0"/>
                <a:cs typeface="Verdana" pitchFamily="34" charset="0"/>
              </a:rPr>
              <a:t>2.NPS.</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476672"/>
            <a:ext cx="8229600" cy="5390059"/>
          </a:xfrm>
        </p:spPr>
        <p:txBody>
          <a:bodyPr>
            <a:normAutofit fontScale="77500" lnSpcReduction="20000"/>
          </a:bodyPr>
          <a:lstStyle/>
          <a:p>
            <a:r>
              <a:rPr lang="tr-TR" sz="2900" b="1" dirty="0" err="1" smtClean="0">
                <a:latin typeface="Microsoft PhagsPa" pitchFamily="34" charset="0"/>
              </a:rPr>
              <a:t>FreeRADIUS</a:t>
            </a:r>
            <a:r>
              <a:rPr lang="tr-TR" sz="2900" b="1" dirty="0" smtClean="0">
                <a:latin typeface="Microsoft PhagsPa" pitchFamily="34" charset="0"/>
              </a:rPr>
              <a:t>:</a:t>
            </a:r>
            <a:r>
              <a:rPr lang="tr-TR" sz="2900" dirty="0" smtClean="0">
                <a:latin typeface="Microsoft PhagsPa" pitchFamily="34" charset="0"/>
              </a:rPr>
              <a:t> </a:t>
            </a:r>
            <a:r>
              <a:rPr lang="tr-TR" sz="2900" dirty="0" err="1" smtClean="0">
                <a:latin typeface="Microsoft PhagsPa" pitchFamily="34" charset="0"/>
              </a:rPr>
              <a:t>FreeRADIUS</a:t>
            </a:r>
            <a:r>
              <a:rPr lang="tr-TR" sz="2900" dirty="0" smtClean="0">
                <a:latin typeface="Microsoft PhagsPa" pitchFamily="34" charset="0"/>
              </a:rPr>
              <a:t> ise yukarıda bahsettiğimiz RADIUS protokolünün, modüler, özellik açısından zengin ve yüksek performansla çalışan örneklerinden biridir. Açık kaynak kodlu bir yazılım olan </a:t>
            </a:r>
            <a:r>
              <a:rPr lang="tr-TR" sz="2900" dirty="0" err="1" smtClean="0">
                <a:latin typeface="Microsoft PhagsPa" pitchFamily="34" charset="0"/>
              </a:rPr>
              <a:t>FreeRADIUS</a:t>
            </a:r>
            <a:r>
              <a:rPr lang="tr-TR" sz="2900" dirty="0" smtClean="0">
                <a:latin typeface="Microsoft PhagsPa" pitchFamily="34" charset="0"/>
              </a:rPr>
              <a:t>, çeşitli işletim sistemlerinde çalışabilmektedir (</a:t>
            </a:r>
            <a:r>
              <a:rPr lang="tr-TR" sz="2900" i="1" dirty="0" smtClean="0">
                <a:latin typeface="Microsoft PhagsPa" pitchFamily="34" charset="0"/>
              </a:rPr>
              <a:t>AIX, </a:t>
            </a:r>
            <a:r>
              <a:rPr lang="tr-TR" sz="2900" i="1" dirty="0" err="1" smtClean="0">
                <a:latin typeface="Microsoft PhagsPa" pitchFamily="34" charset="0"/>
              </a:rPr>
              <a:t>FreeBSD</a:t>
            </a:r>
            <a:r>
              <a:rPr lang="tr-TR" sz="2900" i="1" dirty="0" smtClean="0">
                <a:latin typeface="Microsoft PhagsPa" pitchFamily="34" charset="0"/>
              </a:rPr>
              <a:t>, HP-UX, Linux, MAC OS-X, </a:t>
            </a:r>
            <a:r>
              <a:rPr lang="tr-TR" sz="2900" i="1" dirty="0" err="1" smtClean="0">
                <a:latin typeface="Microsoft PhagsPa" pitchFamily="34" charset="0"/>
              </a:rPr>
              <a:t>NetBSD</a:t>
            </a:r>
            <a:r>
              <a:rPr lang="tr-TR" sz="2900" i="1" dirty="0" smtClean="0">
                <a:latin typeface="Microsoft PhagsPa" pitchFamily="34" charset="0"/>
              </a:rPr>
              <a:t>, </a:t>
            </a:r>
            <a:r>
              <a:rPr lang="tr-TR" sz="2900" i="1" dirty="0" err="1" smtClean="0">
                <a:latin typeface="Microsoft PhagsPa" pitchFamily="34" charset="0"/>
              </a:rPr>
              <a:t>OpenBSD</a:t>
            </a:r>
            <a:r>
              <a:rPr lang="tr-TR" sz="2900" i="1" dirty="0" smtClean="0">
                <a:latin typeface="Microsoft PhagsPa" pitchFamily="34" charset="0"/>
              </a:rPr>
              <a:t>, </a:t>
            </a:r>
            <a:r>
              <a:rPr lang="tr-TR" sz="2900" i="1" dirty="0" err="1" smtClean="0">
                <a:latin typeface="Microsoft PhagsPa" pitchFamily="34" charset="0"/>
              </a:rPr>
              <a:t>Solaris</a:t>
            </a:r>
            <a:r>
              <a:rPr lang="tr-TR" sz="2900" i="1" dirty="0" smtClean="0">
                <a:latin typeface="Microsoft PhagsPa" pitchFamily="34" charset="0"/>
              </a:rPr>
              <a:t> gibi</a:t>
            </a:r>
            <a:r>
              <a:rPr lang="tr-TR" sz="2900" dirty="0" smtClean="0">
                <a:latin typeface="Microsoft PhagsPa" pitchFamily="34" charset="0"/>
              </a:rPr>
              <a:t>). Çoklu AAA sunucuları ile milyonlarca kullanıcıya hizmet veren geniş ölçekli uygulamaları da mevcuttur. Sunucu LDAP (</a:t>
            </a:r>
            <a:r>
              <a:rPr lang="tr-TR" sz="2900" dirty="0" err="1" smtClean="0">
                <a:latin typeface="Microsoft PhagsPa" pitchFamily="34" charset="0"/>
              </a:rPr>
              <a:t>Lightweight</a:t>
            </a:r>
            <a:r>
              <a:rPr lang="tr-TR" sz="2900" dirty="0" smtClean="0">
                <a:latin typeface="Microsoft PhagsPa" pitchFamily="34" charset="0"/>
              </a:rPr>
              <a:t> </a:t>
            </a:r>
            <a:r>
              <a:rPr lang="tr-TR" sz="2900" dirty="0" err="1" smtClean="0">
                <a:latin typeface="Microsoft PhagsPa" pitchFamily="34" charset="0"/>
              </a:rPr>
              <a:t>Directory</a:t>
            </a:r>
            <a:r>
              <a:rPr lang="tr-TR" sz="2900" dirty="0" smtClean="0">
                <a:latin typeface="Microsoft PhagsPa" pitchFamily="34" charset="0"/>
              </a:rPr>
              <a:t> Access </a:t>
            </a:r>
            <a:r>
              <a:rPr lang="tr-TR" sz="2900" dirty="0" err="1" smtClean="0">
                <a:latin typeface="Microsoft PhagsPa" pitchFamily="34" charset="0"/>
              </a:rPr>
              <a:t>Protocol</a:t>
            </a:r>
            <a:r>
              <a:rPr lang="tr-TR" sz="2900" dirty="0" smtClean="0">
                <a:latin typeface="Microsoft PhagsPa" pitchFamily="34" charset="0"/>
              </a:rPr>
              <a:t>), SQL(</a:t>
            </a:r>
            <a:r>
              <a:rPr lang="tr-TR" sz="2900" dirty="0" err="1" smtClean="0">
                <a:latin typeface="Microsoft PhagsPa" pitchFamily="34" charset="0"/>
              </a:rPr>
              <a:t>Structured</a:t>
            </a:r>
            <a:r>
              <a:rPr lang="tr-TR" sz="2900" dirty="0" smtClean="0">
                <a:latin typeface="Microsoft PhagsPa" pitchFamily="34" charset="0"/>
              </a:rPr>
              <a:t> </a:t>
            </a:r>
            <a:r>
              <a:rPr lang="tr-TR" sz="2900" dirty="0" err="1" smtClean="0">
                <a:latin typeface="Microsoft PhagsPa" pitchFamily="34" charset="0"/>
              </a:rPr>
              <a:t>Query</a:t>
            </a:r>
            <a:r>
              <a:rPr lang="tr-TR" sz="2900" dirty="0" smtClean="0">
                <a:latin typeface="Microsoft PhagsPa" pitchFamily="34" charset="0"/>
              </a:rPr>
              <a:t> </a:t>
            </a:r>
            <a:r>
              <a:rPr lang="tr-TR" sz="2900" dirty="0" err="1" smtClean="0">
                <a:latin typeface="Microsoft PhagsPa" pitchFamily="34" charset="0"/>
              </a:rPr>
              <a:t>Language</a:t>
            </a:r>
            <a:r>
              <a:rPr lang="tr-TR" sz="2900" dirty="0" smtClean="0">
                <a:latin typeface="Microsoft PhagsPa" pitchFamily="34" charset="0"/>
              </a:rPr>
              <a:t>) ve diğer veritabanlarını desteklemekte, 2001 yılından beri EAP (</a:t>
            </a:r>
            <a:r>
              <a:rPr lang="tr-TR" sz="2900" dirty="0" err="1" smtClean="0">
                <a:latin typeface="Microsoft PhagsPa" pitchFamily="34" charset="0"/>
              </a:rPr>
              <a:t>Extensible</a:t>
            </a:r>
            <a:r>
              <a:rPr lang="tr-TR" sz="2900" dirty="0" smtClean="0">
                <a:latin typeface="Microsoft PhagsPa" pitchFamily="34" charset="0"/>
              </a:rPr>
              <a:t> </a:t>
            </a:r>
            <a:r>
              <a:rPr lang="tr-TR" sz="2900" dirty="0" err="1" smtClean="0">
                <a:latin typeface="Microsoft PhagsPa" pitchFamily="34" charset="0"/>
              </a:rPr>
              <a:t>Authentication</a:t>
            </a:r>
            <a:r>
              <a:rPr lang="tr-TR" sz="2900" dirty="0" smtClean="0">
                <a:latin typeface="Microsoft PhagsPa" pitchFamily="34" charset="0"/>
              </a:rPr>
              <a:t> </a:t>
            </a:r>
            <a:r>
              <a:rPr lang="tr-TR" sz="2900" dirty="0" err="1" smtClean="0">
                <a:latin typeface="Microsoft PhagsPa" pitchFamily="34" charset="0"/>
              </a:rPr>
              <a:t>Protocol</a:t>
            </a:r>
            <a:r>
              <a:rPr lang="tr-TR" sz="2900" dirty="0" smtClean="0">
                <a:latin typeface="Microsoft PhagsPa" pitchFamily="34" charset="0"/>
              </a:rPr>
              <a:t>), 2003'den beri de PEAP (</a:t>
            </a:r>
            <a:r>
              <a:rPr lang="tr-TR" sz="2900" dirty="0" err="1" smtClean="0">
                <a:latin typeface="Microsoft PhagsPa" pitchFamily="34" charset="0"/>
              </a:rPr>
              <a:t>Protected</a:t>
            </a:r>
            <a:r>
              <a:rPr lang="tr-TR" sz="2900" dirty="0" smtClean="0">
                <a:latin typeface="Microsoft PhagsPa" pitchFamily="34" charset="0"/>
              </a:rPr>
              <a:t> </a:t>
            </a:r>
            <a:r>
              <a:rPr lang="tr-TR" sz="2900" dirty="0" err="1" smtClean="0">
                <a:latin typeface="Microsoft PhagsPa" pitchFamily="34" charset="0"/>
              </a:rPr>
              <a:t>Extensible</a:t>
            </a:r>
            <a:r>
              <a:rPr lang="tr-TR" sz="2900" dirty="0" smtClean="0">
                <a:latin typeface="Microsoft PhagsPa" pitchFamily="34" charset="0"/>
              </a:rPr>
              <a:t> </a:t>
            </a:r>
            <a:r>
              <a:rPr lang="tr-TR" sz="2900" dirty="0" err="1" smtClean="0">
                <a:latin typeface="Microsoft PhagsPa" pitchFamily="34" charset="0"/>
              </a:rPr>
              <a:t>Authentication</a:t>
            </a:r>
            <a:r>
              <a:rPr lang="tr-TR" sz="2900" dirty="0" smtClean="0">
                <a:latin typeface="Microsoft PhagsPa" pitchFamily="34" charset="0"/>
              </a:rPr>
              <a:t> </a:t>
            </a:r>
            <a:r>
              <a:rPr lang="tr-TR" sz="2900" dirty="0" err="1" smtClean="0">
                <a:latin typeface="Microsoft PhagsPa" pitchFamily="34" charset="0"/>
              </a:rPr>
              <a:t>Protocol</a:t>
            </a:r>
            <a:r>
              <a:rPr lang="tr-TR" sz="2900" dirty="0" smtClean="0">
                <a:latin typeface="Microsoft PhagsPa" pitchFamily="34" charset="0"/>
              </a:rPr>
              <a:t>), EAP-TTLS (EAP-</a:t>
            </a:r>
            <a:r>
              <a:rPr lang="tr-TR" sz="2900" dirty="0" err="1" smtClean="0">
                <a:latin typeface="Microsoft PhagsPa" pitchFamily="34" charset="0"/>
              </a:rPr>
              <a:t>Tunneled</a:t>
            </a:r>
            <a:r>
              <a:rPr lang="tr-TR" sz="2900" dirty="0" smtClean="0">
                <a:latin typeface="Microsoft PhagsPa" pitchFamily="34" charset="0"/>
              </a:rPr>
              <a:t> Transport </a:t>
            </a:r>
            <a:r>
              <a:rPr lang="tr-TR" sz="2900" dirty="0" err="1" smtClean="0">
                <a:latin typeface="Microsoft PhagsPa" pitchFamily="34" charset="0"/>
              </a:rPr>
              <a:t>Layer</a:t>
            </a:r>
            <a:r>
              <a:rPr lang="tr-TR" sz="2900" dirty="0" smtClean="0">
                <a:latin typeface="Microsoft PhagsPa" pitchFamily="34" charset="0"/>
              </a:rPr>
              <a:t> </a:t>
            </a:r>
            <a:r>
              <a:rPr lang="tr-TR" sz="2900" dirty="0" err="1" smtClean="0">
                <a:latin typeface="Microsoft PhagsPa" pitchFamily="34" charset="0"/>
              </a:rPr>
              <a:t>Security</a:t>
            </a:r>
            <a:r>
              <a:rPr lang="tr-TR" sz="2900" dirty="0" smtClean="0">
                <a:latin typeface="Microsoft PhagsPa" pitchFamily="34" charset="0"/>
              </a:rPr>
              <a:t>) desteği ile çalışmaktadır. </a:t>
            </a:r>
            <a:r>
              <a:rPr lang="tr-TR" sz="2900" dirty="0" err="1" smtClean="0">
                <a:latin typeface="Microsoft PhagsPa" pitchFamily="34" charset="0"/>
              </a:rPr>
              <a:t>FreeRADIUS</a:t>
            </a:r>
            <a:r>
              <a:rPr lang="tr-TR" sz="2900" dirty="0" smtClean="0">
                <a:latin typeface="Microsoft PhagsPa" pitchFamily="34" charset="0"/>
              </a:rPr>
              <a:t> şu anda bütün kimlik yetkilendirme protokollerini ve veritabanlarını desteklemektedir.</a:t>
            </a:r>
          </a:p>
          <a:p>
            <a:endParaRPr lang="tr-TR" sz="2900" dirty="0" smtClean="0">
              <a:latin typeface="Microsoft PhagsPa" pitchFamily="34" charset="0"/>
            </a:endParaRPr>
          </a:p>
          <a:p>
            <a:r>
              <a:rPr lang="tr-TR" sz="2900" dirty="0" smtClean="0">
                <a:latin typeface="Microsoft PhagsPa" pitchFamily="34" charset="0"/>
              </a:rPr>
              <a:t>2.0.0 sürümü 2008 başında yayınlanan </a:t>
            </a:r>
            <a:r>
              <a:rPr lang="tr-TR" sz="2900" dirty="0" err="1" smtClean="0">
                <a:latin typeface="Microsoft PhagsPa" pitchFamily="34" charset="0"/>
              </a:rPr>
              <a:t>FreeRADIUS'un</a:t>
            </a:r>
            <a:r>
              <a:rPr lang="tr-TR" sz="2900" dirty="0" smtClean="0">
                <a:latin typeface="Microsoft PhagsPa" pitchFamily="34" charset="0"/>
              </a:rPr>
              <a:t> Eylül 2009 itibarı ile en güncel sürümü 2.1.6'dır.</a:t>
            </a:r>
          </a:p>
          <a:p>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idx="1"/>
          </p:nvPr>
        </p:nvSpPr>
        <p:spPr>
          <a:xfrm>
            <a:off x="457200" y="333375"/>
            <a:ext cx="8229600" cy="5792788"/>
          </a:xfrm>
        </p:spPr>
        <p:txBody>
          <a:bodyPr>
            <a:normAutofit fontScale="55000" lnSpcReduction="20000"/>
          </a:bodyPr>
          <a:lstStyle/>
          <a:p>
            <a:pPr>
              <a:buNone/>
            </a:pPr>
            <a:r>
              <a:rPr lang="tr-TR" dirty="0" smtClean="0"/>
              <a:t> 	</a:t>
            </a:r>
          </a:p>
          <a:p>
            <a:pPr>
              <a:buNone/>
            </a:pPr>
            <a:endParaRPr lang="tr-TR" dirty="0" smtClean="0"/>
          </a:p>
          <a:p>
            <a:pPr>
              <a:buNone/>
            </a:pPr>
            <a:endParaRPr lang="tr-TR" dirty="0" smtClean="0"/>
          </a:p>
          <a:p>
            <a:pPr>
              <a:buNone/>
            </a:pPr>
            <a:r>
              <a:rPr lang="tr-TR" dirty="0" smtClean="0"/>
              <a:t>	 MİCROSOFT  IAS (NPS);</a:t>
            </a:r>
          </a:p>
          <a:p>
            <a:pPr>
              <a:buNone/>
            </a:pPr>
            <a:r>
              <a:rPr lang="tr-TR" dirty="0" smtClean="0"/>
              <a:t>    	Uygulama </a:t>
            </a:r>
            <a:r>
              <a:rPr lang="tr-TR" dirty="0"/>
              <a:t>Alanı: Windows Server 2008 R2</a:t>
            </a:r>
          </a:p>
          <a:p>
            <a:r>
              <a:rPr lang="tr-TR" dirty="0"/>
              <a:t>Ağ İlkesi Sunucusu (NPS), Arayan Kullanıcının Uzaktan Kimliğini Doğrulama Hizmeti (RADIUS) istemcileri için kimlik doğrulama, yetkilendirme ve hesap işlemlerini gerçekleştirmek için RADIUS sunucusu olarak kullanılabilir. RADIUS istemcisi, çevirmeli sunucu veya kablosuz erişim noktası gibi bir erişim sunucusu ya da bir RADIUS </a:t>
            </a:r>
            <a:r>
              <a:rPr lang="tr-TR" dirty="0" err="1"/>
              <a:t>proxy</a:t>
            </a:r>
            <a:r>
              <a:rPr lang="tr-TR" dirty="0"/>
              <a:t> olabilir. NPS, RADIUS sunucusu olarak kullanıldığında aşağıdakileri sağlar:</a:t>
            </a:r>
          </a:p>
          <a:p>
            <a:r>
              <a:rPr lang="tr-TR" dirty="0"/>
              <a:t>RADIUS istemcileri tarafından gönderilen tüm erişim istekleri için merkezi bir kimlik doğrulama ve yetkilendirme hizmeti. </a:t>
            </a:r>
            <a:br>
              <a:rPr lang="tr-TR" dirty="0"/>
            </a:br>
            <a:r>
              <a:rPr lang="tr-TR" dirty="0"/>
              <a:t/>
            </a:r>
            <a:br>
              <a:rPr lang="tr-TR" dirty="0"/>
            </a:br>
            <a:r>
              <a:rPr lang="tr-TR" dirty="0"/>
              <a:t>NPS, bağlantı denemeleri için kullanıcı kimlik bilgilerini doğrulamak amacıyla bir Microsoft® Windows NT® Server 4.0 etki alanı, </a:t>
            </a:r>
            <a:r>
              <a:rPr lang="tr-TR" dirty="0" err="1"/>
              <a:t>Active</a:t>
            </a:r>
            <a:r>
              <a:rPr lang="tr-TR" dirty="0"/>
              <a:t> </a:t>
            </a:r>
            <a:r>
              <a:rPr lang="tr-TR" dirty="0" err="1"/>
              <a:t>Directory</a:t>
            </a:r>
            <a:r>
              <a:rPr lang="tr-TR" dirty="0"/>
              <a:t>® Etki Alanı Hizmetleri (AD DS) etki alanı veya yerel Güvenlik Hesapları Yöneticisi (SAM) kullanıcı hesapları veritabanını kullanır. NPS, bağlantıya yetki vermek için kullanıcı hesabının çevirme özelliklerini ve ağ ilkelerini kullanır.</a:t>
            </a:r>
            <a:br>
              <a:rPr lang="tr-TR" dirty="0"/>
            </a:br>
            <a:r>
              <a:rPr lang="tr-TR" dirty="0"/>
              <a:t/>
            </a:r>
            <a:br>
              <a:rPr lang="tr-TR" dirty="0"/>
            </a:br>
            <a:endParaRPr lang="tr-TR" dirty="0"/>
          </a:p>
          <a:p>
            <a:pPr>
              <a:buNone/>
            </a:pPr>
            <a:r>
              <a:rPr lang="tr-TR" dirty="0"/>
              <a:t/>
            </a:r>
            <a:br>
              <a:rPr lang="tr-TR" dirty="0"/>
            </a:br>
            <a:endParaRPr lang="tr-TR" dirty="0"/>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332656"/>
            <a:ext cx="8229600" cy="6048672"/>
          </a:xfrm>
        </p:spPr>
        <p:txBody>
          <a:bodyPr>
            <a:normAutofit/>
          </a:bodyPr>
          <a:lstStyle/>
          <a:p>
            <a:endParaRPr lang="tr-TR" sz="2000" dirty="0" smtClean="0">
              <a:latin typeface="Microsoft PhagsPa" pitchFamily="34" charset="0"/>
            </a:endParaRPr>
          </a:p>
          <a:p>
            <a:r>
              <a:rPr lang="tr-TR" sz="2000" dirty="0" smtClean="0">
                <a:latin typeface="Microsoft PhagsPa" pitchFamily="34" charset="0"/>
              </a:rPr>
              <a:t>RADIUS istemcileri tarafından gönderilen tüm hesaplama istekleri için merkezi bir hesaplama kaydı tutar. </a:t>
            </a:r>
            <a:br>
              <a:rPr lang="tr-TR" sz="2000" dirty="0" smtClean="0">
                <a:latin typeface="Microsoft PhagsPa" pitchFamily="34" charset="0"/>
              </a:rPr>
            </a:br>
            <a:r>
              <a:rPr lang="tr-TR" sz="2000" dirty="0" smtClean="0">
                <a:latin typeface="Microsoft PhagsPa" pitchFamily="34" charset="0"/>
              </a:rPr>
              <a:t/>
            </a:r>
            <a:br>
              <a:rPr lang="tr-TR" sz="2000" dirty="0" smtClean="0">
                <a:latin typeface="Microsoft PhagsPa" pitchFamily="34" charset="0"/>
              </a:rPr>
            </a:br>
            <a:r>
              <a:rPr lang="tr-TR" sz="2000" dirty="0" smtClean="0">
                <a:latin typeface="Microsoft PhagsPa" pitchFamily="34" charset="0"/>
              </a:rPr>
              <a:t>Hesaplama istekleri, çözümleme amacıyla yerel günlük dosyasında veya bir Microsoft® SQL Server™ veritabanında depolanır.</a:t>
            </a:r>
          </a:p>
          <a:p>
            <a:endParaRPr lang="tr-TR" sz="2000" b="0" i="0" dirty="0" smtClean="0">
              <a:solidFill>
                <a:srgbClr val="2A2A2A"/>
              </a:solidFill>
              <a:latin typeface="Microsoft PhagsPa" pitchFamily="34" charset="0"/>
            </a:endParaRPr>
          </a:p>
          <a:p>
            <a:endParaRPr lang="tr-TR" sz="2000" dirty="0" smtClean="0">
              <a:solidFill>
                <a:srgbClr val="2A2A2A"/>
              </a:solidFill>
              <a:latin typeface="Microsoft PhagsPa" pitchFamily="34" charset="0"/>
            </a:endParaRPr>
          </a:p>
          <a:p>
            <a:endParaRPr lang="tr-TR" sz="2000" b="0" i="0" dirty="0" smtClean="0">
              <a:solidFill>
                <a:srgbClr val="2A2A2A"/>
              </a:solidFill>
              <a:latin typeface="Microsoft PhagsPa" pitchFamily="34" charset="0"/>
            </a:endParaRPr>
          </a:p>
          <a:p>
            <a:r>
              <a:rPr lang="tr-TR" sz="2000" dirty="0" smtClean="0">
                <a:solidFill>
                  <a:srgbClr val="2A2A2A"/>
                </a:solidFill>
                <a:latin typeface="Microsoft PhagsPa" pitchFamily="34" charset="0"/>
              </a:rPr>
              <a:t>Aşağıdaki şekilde çeşitli erişim istemcileri için NPS, RADIUS sunucusu olarak gösterilmekte ve ayrıca bir RADIUS </a:t>
            </a:r>
            <a:r>
              <a:rPr lang="tr-TR" sz="2000" dirty="0" err="1" smtClean="0">
                <a:solidFill>
                  <a:srgbClr val="2A2A2A"/>
                </a:solidFill>
                <a:latin typeface="Microsoft PhagsPa" pitchFamily="34" charset="0"/>
              </a:rPr>
              <a:t>proxy'si</a:t>
            </a:r>
            <a:r>
              <a:rPr lang="tr-TR" sz="2000" dirty="0" smtClean="0">
                <a:solidFill>
                  <a:srgbClr val="2A2A2A"/>
                </a:solidFill>
                <a:latin typeface="Microsoft PhagsPa" pitchFamily="34" charset="0"/>
              </a:rPr>
              <a:t> gösterilmektedir. NPS, gelen RADIUS Erişim-İstek iletilerinin kullanıcı kimlik bilgilerini doğrulaması için bir AD DS etki alanı kullanır.</a:t>
            </a:r>
          </a:p>
          <a:p>
            <a:pPr>
              <a:buNone/>
            </a:pPr>
            <a:r>
              <a:rPr lang="tr-TR" sz="2400" dirty="0" smtClean="0">
                <a:solidFill>
                  <a:srgbClr val="2A2A2A"/>
                </a:solidFill>
                <a:latin typeface="Microsoft PhagsPa" pitchFamily="34" charset="0"/>
              </a:rPr>
              <a:t>   </a:t>
            </a:r>
            <a:endParaRPr lang="tr-TR" sz="2400" b="0" i="0" dirty="0" smtClean="0">
              <a:solidFill>
                <a:srgbClr val="2A2A2A"/>
              </a:solidFill>
              <a:latin typeface="Microsoft PhagsPa" pitchFamily="34" charset="0"/>
            </a:endParaRPr>
          </a:p>
          <a:p>
            <a:endParaRPr lang="tr-TR" dirty="0"/>
          </a:p>
        </p:txBody>
      </p:sp>
    </p:spTree>
  </p:cSld>
  <p:clrMapOvr>
    <a:masterClrMapping/>
  </p:clrMapOvr>
  <p:transition>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ADIUS sunucusu olarak NPS"/>
          <p:cNvPicPr>
            <a:picLocks noChangeAspect="1" noChangeArrowheads="1"/>
          </p:cNvPicPr>
          <p:nvPr/>
        </p:nvPicPr>
        <p:blipFill>
          <a:blip r:embed="rId2" cstate="print"/>
          <a:srcRect/>
          <a:stretch>
            <a:fillRect/>
          </a:stretch>
        </p:blipFill>
        <p:spPr bwMode="auto">
          <a:xfrm>
            <a:off x="467544" y="764704"/>
            <a:ext cx="8064896" cy="5544616"/>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620688"/>
            <a:ext cx="8229600" cy="5544616"/>
          </a:xfrm>
        </p:spPr>
        <p:txBody>
          <a:bodyPr>
            <a:normAutofit fontScale="62500" lnSpcReduction="20000"/>
          </a:bodyPr>
          <a:lstStyle/>
          <a:p>
            <a:r>
              <a:rPr lang="tr-TR" dirty="0" err="1"/>
              <a:t>NPS'yi</a:t>
            </a:r>
            <a:r>
              <a:rPr lang="tr-TR" dirty="0"/>
              <a:t> aşağıdaki durumlarda RADIUS sunucusu olarak kullanabilirsiniz:</a:t>
            </a:r>
          </a:p>
          <a:p>
            <a:r>
              <a:rPr lang="tr-TR" dirty="0"/>
              <a:t>Erişim istemcileri için kullanıcı hesabı veritabanınız olarak Windows NT Server 4.0 etki alanı, AD DS etki alanı veya yerel SAM kullanıcı hesapları veritabanı kullanıyorsunuz. </a:t>
            </a:r>
            <a:br>
              <a:rPr lang="tr-TR" dirty="0"/>
            </a:br>
            <a:r>
              <a:rPr lang="tr-TR" dirty="0"/>
              <a:t/>
            </a:r>
            <a:br>
              <a:rPr lang="tr-TR" dirty="0"/>
            </a:br>
            <a:endParaRPr lang="tr-TR" dirty="0"/>
          </a:p>
          <a:p>
            <a:r>
              <a:rPr lang="tr-TR" dirty="0"/>
              <a:t>Birden çok çevirmeli sunucuda, VPN sunucusunda veya isteğe bağlı yönlendiricilerde Yönlendirme ve Uzaktan Erişim kullanıyorsunuz ve hesaplama için hem ağ ilkelerinin hem de bağlantı günlüğe kaydetmenin yapılandırılmasını merkezileştirmek istiyorsunuz. </a:t>
            </a:r>
            <a:br>
              <a:rPr lang="tr-TR" dirty="0"/>
            </a:br>
            <a:r>
              <a:rPr lang="tr-TR" dirty="0"/>
              <a:t/>
            </a:r>
            <a:br>
              <a:rPr lang="tr-TR" dirty="0"/>
            </a:br>
            <a:endParaRPr lang="tr-TR" dirty="0"/>
          </a:p>
          <a:p>
            <a:r>
              <a:rPr lang="tr-TR" dirty="0"/>
              <a:t>Çevirmeli, VPN veya kablosuz erişimi dış kaynağa aktarma amacıyla bir servis sağlayıcıya aktarıyorsunuz. Erişim sunucuları kuruluşunuzun üyeleri tarafından yapılan bağlantıların kimliğini doğrulamak ve yetkilendirmek için RADIUS kullanıyor.</a:t>
            </a:r>
            <a:br>
              <a:rPr lang="tr-TR" dirty="0"/>
            </a:br>
            <a:r>
              <a:rPr lang="tr-TR" dirty="0"/>
              <a:t/>
            </a:r>
            <a:br>
              <a:rPr lang="tr-TR" dirty="0"/>
            </a:br>
            <a:endParaRPr lang="tr-TR" dirty="0"/>
          </a:p>
          <a:p>
            <a:r>
              <a:rPr lang="tr-TR" dirty="0"/>
              <a:t>Kimlik doğrulama, yetkilendirme ve hesaplama işlemlerini heterojen erişim sunucusu kümesi için merkezileştirmek istiyorsunuz.</a:t>
            </a:r>
            <a:endParaRPr lang="tr-TR"/>
          </a:p>
          <a:p>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zinti">
  <a:themeElements>
    <a:clrScheme name="Gezinti">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ezinti">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ezinti">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486</TotalTime>
  <Words>151</Words>
  <Application>Microsoft Office PowerPoint</Application>
  <PresentationFormat>Ekran Gösterisi (4:3)</PresentationFormat>
  <Paragraphs>50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Gezinti</vt:lpstr>
      <vt:lpstr>RADIUS SERVER </vt:lpstr>
      <vt:lpstr>RADIUS Server Nedir? </vt:lpstr>
      <vt:lpstr>Slayt 3</vt:lpstr>
      <vt:lpstr>Slayt 4</vt:lpstr>
      <vt:lpstr>Slayt 5</vt:lpstr>
      <vt:lpstr>Slayt 6</vt:lpstr>
      <vt:lpstr>Slayt 7</vt:lpstr>
      <vt:lpstr>Slayt 8</vt:lpstr>
      <vt:lpstr>Slayt 9</vt:lpstr>
      <vt:lpstr>Slayt 10</vt:lpstr>
      <vt:lpstr>Slayt 11</vt:lpstr>
      <vt:lpstr>Slayt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pc</dc:creator>
  <cp:lastModifiedBy>pc</cp:lastModifiedBy>
  <cp:revision>45</cp:revision>
  <dcterms:created xsi:type="dcterms:W3CDTF">2016-11-01T14:13:20Z</dcterms:created>
  <dcterms:modified xsi:type="dcterms:W3CDTF">2016-11-03T12:39:12Z</dcterms:modified>
</cp:coreProperties>
</file>