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D9A1FF21-BCAA-4936-AB29-9508F023420B}" type="datetimeFigureOut">
              <a:rPr lang="tr-TR" smtClean="0"/>
              <a:t>8.12.2016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403125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A1FF21-BCAA-4936-AB29-9508F023420B}" type="datetimeFigureOut">
              <a:rPr lang="tr-TR" smtClean="0"/>
              <a:t>8.12.2016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403164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A1FF21-BCAA-4936-AB29-9508F023420B}" type="datetimeFigureOut">
              <a:rPr lang="tr-TR" smtClean="0"/>
              <a:t>8.12.2016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64291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A1FF21-BCAA-4936-AB29-9508F023420B}" type="datetimeFigureOut">
              <a:rPr lang="tr-TR" smtClean="0"/>
              <a:t>8.12.2016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305577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D9A1FF21-BCAA-4936-AB29-9508F023420B}" type="datetimeFigureOut">
              <a:rPr lang="tr-TR" smtClean="0"/>
              <a:t>8.12.2016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224321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9A1FF21-BCAA-4936-AB29-9508F023420B}" type="datetimeFigureOut">
              <a:rPr lang="tr-TR" smtClean="0"/>
              <a:t>8.12.2016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3839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9A1FF21-BCAA-4936-AB29-9508F023420B}" type="datetimeFigureOut">
              <a:rPr lang="tr-TR" smtClean="0"/>
              <a:t>8.12.2016</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374931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9A1FF21-BCAA-4936-AB29-9508F023420B}" type="datetimeFigureOut">
              <a:rPr lang="tr-TR" smtClean="0"/>
              <a:t>8.12.2016</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609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9A1FF21-BCAA-4936-AB29-9508F023420B}" type="datetimeFigureOut">
              <a:rPr lang="tr-TR" smtClean="0"/>
              <a:t>8.12.2016</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316583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9A1FF21-BCAA-4936-AB29-9508F023420B}" type="datetimeFigureOut">
              <a:rPr lang="tr-TR" smtClean="0"/>
              <a:t>8.12.2016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296777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9A1FF21-BCAA-4936-AB29-9508F023420B}" type="datetimeFigureOut">
              <a:rPr lang="tr-TR" smtClean="0"/>
              <a:t>8.12.2016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7B2804E-617A-467A-8CBA-1B858BB1E487}" type="slidenum">
              <a:rPr lang="tr-TR" smtClean="0"/>
              <a:t>‹#›</a:t>
            </a:fld>
            <a:endParaRPr lang="tr-TR"/>
          </a:p>
        </p:txBody>
      </p:sp>
    </p:spTree>
    <p:extLst>
      <p:ext uri="{BB962C8B-B14F-4D97-AF65-F5344CB8AC3E}">
        <p14:creationId xmlns:p14="http://schemas.microsoft.com/office/powerpoint/2010/main" val="13407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1FF21-BCAA-4936-AB29-9508F023420B}" type="datetimeFigureOut">
              <a:rPr lang="tr-TR" smtClean="0"/>
              <a:t>8.12.2016</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2804E-617A-467A-8CBA-1B858BB1E487}" type="slidenum">
              <a:rPr lang="tr-TR" smtClean="0"/>
              <a:t>‹#›</a:t>
            </a:fld>
            <a:endParaRPr lang="tr-TR"/>
          </a:p>
        </p:txBody>
      </p:sp>
    </p:spTree>
    <p:extLst>
      <p:ext uri="{BB962C8B-B14F-4D97-AF65-F5344CB8AC3E}">
        <p14:creationId xmlns:p14="http://schemas.microsoft.com/office/powerpoint/2010/main" val="276248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ucene.apache.org/co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en.wikipedia.org/wiki/Document-oriented_databas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lastic.c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8000" b="1" dirty="0" smtClean="0"/>
              <a:t>İşletim Sistemleri Dersi</a:t>
            </a:r>
            <a:endParaRPr lang="tr-TR" sz="8000" b="1" dirty="0"/>
          </a:p>
        </p:txBody>
      </p:sp>
      <p:sp>
        <p:nvSpPr>
          <p:cNvPr id="3" name="Alt Başlık 2"/>
          <p:cNvSpPr>
            <a:spLocks noGrp="1"/>
          </p:cNvSpPr>
          <p:nvPr>
            <p:ph type="subTitle" idx="1"/>
          </p:nvPr>
        </p:nvSpPr>
        <p:spPr/>
        <p:txBody>
          <a:bodyPr>
            <a:normAutofit fontScale="92500" lnSpcReduction="20000"/>
          </a:bodyPr>
          <a:lstStyle/>
          <a:p>
            <a:r>
              <a:rPr lang="tr-TR" sz="4000" b="1" dirty="0" smtClean="0"/>
              <a:t>Konu Başlıkları</a:t>
            </a:r>
          </a:p>
          <a:p>
            <a:r>
              <a:rPr lang="tr-TR" b="1" dirty="0" smtClean="0"/>
              <a:t>*Full Text Search</a:t>
            </a:r>
          </a:p>
          <a:p>
            <a:r>
              <a:rPr lang="tr-TR" b="1" dirty="0" smtClean="0"/>
              <a:t>*Apache Solr</a:t>
            </a:r>
          </a:p>
          <a:p>
            <a:r>
              <a:rPr lang="tr-TR" b="1" dirty="0"/>
              <a:t>*</a:t>
            </a:r>
            <a:r>
              <a:rPr lang="tr-TR" b="1" dirty="0" smtClean="0"/>
              <a:t>Elasticsearch</a:t>
            </a:r>
            <a:endParaRPr lang="tr-TR" b="1" dirty="0"/>
          </a:p>
        </p:txBody>
      </p:sp>
    </p:spTree>
    <p:extLst>
      <p:ext uri="{BB962C8B-B14F-4D97-AF65-F5344CB8AC3E}">
        <p14:creationId xmlns:p14="http://schemas.microsoft.com/office/powerpoint/2010/main" val="1674489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386"/>
            <a:ext cx="7752051" cy="6136498"/>
          </a:xfrm>
          <a:prstGeom prst="rect">
            <a:avLst/>
          </a:prstGeom>
        </p:spPr>
      </p:pic>
      <p:sp>
        <p:nvSpPr>
          <p:cNvPr id="5" name="Metin kutusu 4"/>
          <p:cNvSpPr txBox="1"/>
          <p:nvPr/>
        </p:nvSpPr>
        <p:spPr>
          <a:xfrm>
            <a:off x="8160327" y="706582"/>
            <a:ext cx="3713018" cy="4401205"/>
          </a:xfrm>
          <a:prstGeom prst="rect">
            <a:avLst/>
          </a:prstGeom>
          <a:noFill/>
        </p:spPr>
        <p:txBody>
          <a:bodyPr wrap="square" rtlCol="0">
            <a:spAutoFit/>
          </a:bodyPr>
          <a:lstStyle/>
          <a:p>
            <a:r>
              <a:rPr lang="tr-TR" sz="2800" dirty="0" smtClean="0"/>
              <a:t>*Elasticsearch </a:t>
            </a:r>
            <a:r>
              <a:rPr lang="tr-TR" sz="2800" dirty="0"/>
              <a:t>; text üzerinden doğrudan arama yapmak yerine, indexler üzerinden arama yapar ve çok hızlı bir şekilde sonuçlar üretir. Bunun yanında sorgular üzerinde istatiksel analizler , skorlamalar da yapabilir</a:t>
            </a:r>
          </a:p>
        </p:txBody>
      </p:sp>
    </p:spTree>
    <p:extLst>
      <p:ext uri="{BB962C8B-B14F-4D97-AF65-F5344CB8AC3E}">
        <p14:creationId xmlns:p14="http://schemas.microsoft.com/office/powerpoint/2010/main" val="3357815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138544"/>
            <a:ext cx="12192000" cy="6816437"/>
          </a:xfrm>
        </p:spPr>
        <p:txBody>
          <a:bodyPr/>
          <a:lstStyle/>
          <a:p>
            <a:r>
              <a:rPr lang="tr-TR" b="1" dirty="0"/>
              <a:t>Elasticsearch text üzerinden aramaları nasıl yapar ? </a:t>
            </a:r>
            <a:endParaRPr lang="tr-TR" b="1" dirty="0" smtClean="0"/>
          </a:p>
          <a:p>
            <a:r>
              <a:rPr lang="tr-TR" dirty="0"/>
              <a:t>Elasticsearch e bir veri kaydettiğimiz zaman, veri içerisinde </a:t>
            </a:r>
            <a:r>
              <a:rPr lang="tr-TR" dirty="0" smtClean="0"/>
              <a:t>belirlediğimiz </a:t>
            </a:r>
            <a:r>
              <a:rPr lang="tr-TR" dirty="0"/>
              <a:t>alanlar </a:t>
            </a:r>
            <a:r>
              <a:rPr lang="tr-TR" dirty="0">
                <a:hlinkClick r:id="rId2"/>
              </a:rPr>
              <a:t>Apache Lucene</a:t>
            </a:r>
            <a:r>
              <a:rPr lang="tr-TR" dirty="0"/>
              <a:t> altyapısı kullanılarak indexlenir. Elasticsearch bir kelimenin hangi </a:t>
            </a:r>
            <a:r>
              <a:rPr lang="tr-TR" dirty="0" smtClean="0"/>
              <a:t>dokümanda(row</a:t>
            </a:r>
            <a:r>
              <a:rPr lang="tr-TR" dirty="0"/>
              <a:t>) geçtiğini veriler kaydedilirken indexler . Sonrasında ise kelime aramak istediğimizde tüm veriler üzerinde arama yapmak yerine, daha önce  oluşturulan index listesi üzerinden sonuçlar hızlıca bulunur</a:t>
            </a:r>
          </a:p>
          <a:p>
            <a:r>
              <a:rPr lang="tr-TR" dirty="0"/>
              <a:t>Mesela alttaki </a:t>
            </a:r>
            <a:r>
              <a:rPr lang="tr-TR" dirty="0" smtClean="0"/>
              <a:t>dokümanda</a:t>
            </a:r>
            <a:r>
              <a:rPr lang="tr-TR" dirty="0"/>
              <a:t> </a:t>
            </a:r>
            <a:r>
              <a:rPr lang="tr-TR" b="1" dirty="0"/>
              <a:t>keeper </a:t>
            </a:r>
            <a:r>
              <a:rPr lang="tr-TR" dirty="0"/>
              <a:t>kelimesini aramak istediğimizde  , index listesi üzerinden hızlıca 1,4,5 sonuçlarını elde ederiz</a:t>
            </a:r>
          </a:p>
          <a:p>
            <a:endParaRPr lang="tr-TR" dirty="0"/>
          </a:p>
        </p:txBody>
      </p:sp>
    </p:spTree>
    <p:extLst>
      <p:ext uri="{BB962C8B-B14F-4D97-AF65-F5344CB8AC3E}">
        <p14:creationId xmlns:p14="http://schemas.microsoft.com/office/powerpoint/2010/main" val="3322676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11" y="135370"/>
            <a:ext cx="9113521" cy="6722629"/>
          </a:xfrm>
        </p:spPr>
      </p:pic>
    </p:spTree>
    <p:extLst>
      <p:ext uri="{BB962C8B-B14F-4D97-AF65-F5344CB8AC3E}">
        <p14:creationId xmlns:p14="http://schemas.microsoft.com/office/powerpoint/2010/main" val="1422494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928" y="318654"/>
            <a:ext cx="9607465" cy="6082145"/>
          </a:xfrm>
        </p:spPr>
      </p:pic>
    </p:spTree>
    <p:extLst>
      <p:ext uri="{BB962C8B-B14F-4D97-AF65-F5344CB8AC3E}">
        <p14:creationId xmlns:p14="http://schemas.microsoft.com/office/powerpoint/2010/main" val="1506966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6982" y="110836"/>
            <a:ext cx="12095018" cy="6066127"/>
          </a:xfrm>
        </p:spPr>
        <p:txBody>
          <a:bodyPr/>
          <a:lstStyle/>
          <a:p>
            <a:r>
              <a:rPr lang="tr-TR" b="1" dirty="0"/>
              <a:t>Elasticsearch mimarisi </a:t>
            </a:r>
            <a:endParaRPr lang="tr-TR" dirty="0"/>
          </a:p>
          <a:p>
            <a:r>
              <a:rPr lang="tr-TR" dirty="0"/>
              <a:t>Çoğu big data sistemlerimde olduğu gibi Elasticsearch bir cluster (sunucu kümeleri) yapısına sahiptir. Böylece büyük veri kümelerini kaydetmek istediğimizde ve yüksek trafik aldığımızda sisteme yeni makinalar ekleyerek ölçeklendirebiliriz (scale</a:t>
            </a:r>
            <a:r>
              <a:rPr lang="tr-TR" dirty="0" smtClean="0"/>
              <a:t>)</a:t>
            </a:r>
          </a:p>
          <a:p>
            <a:r>
              <a:rPr lang="tr-TR" dirty="0"/>
              <a:t>Genelde </a:t>
            </a:r>
            <a:r>
              <a:rPr lang="tr-TR" dirty="0" smtClean="0"/>
              <a:t>her bir </a:t>
            </a:r>
            <a:r>
              <a:rPr lang="tr-TR" dirty="0"/>
              <a:t>makina </a:t>
            </a:r>
            <a:r>
              <a:rPr lang="tr-TR" dirty="0" smtClean="0"/>
              <a:t>üzerinde(node) </a:t>
            </a:r>
            <a:r>
              <a:rPr lang="tr-TR" dirty="0"/>
              <a:t>bir tane Elasticsearch uygulaması çalışır . Her bir node birbirleriyle haberleşerek verileri yazma, </a:t>
            </a:r>
            <a:r>
              <a:rPr lang="tr-TR" dirty="0" smtClean="0"/>
              <a:t>okuma, arama </a:t>
            </a:r>
            <a:r>
              <a:rPr lang="tr-TR" dirty="0"/>
              <a:t>işlemleri yapar</a:t>
            </a:r>
          </a:p>
          <a:p>
            <a:r>
              <a:rPr lang="tr-TR" dirty="0"/>
              <a:t>Node lar içerisinde çalışan </a:t>
            </a:r>
            <a:r>
              <a:rPr lang="tr-TR" b="1" dirty="0"/>
              <a:t>shard </a:t>
            </a:r>
            <a:r>
              <a:rPr lang="tr-TR" dirty="0"/>
              <a:t>lar aslında Apache Lucene uygulamalarıdır (instance) . Verilerin indexlenmesinden sorumludur</a:t>
            </a:r>
          </a:p>
          <a:p>
            <a:endParaRPr lang="tr-TR" dirty="0"/>
          </a:p>
          <a:p>
            <a:endParaRPr lang="tr-TR" dirty="0"/>
          </a:p>
        </p:txBody>
      </p:sp>
    </p:spTree>
    <p:extLst>
      <p:ext uri="{BB962C8B-B14F-4D97-AF65-F5344CB8AC3E}">
        <p14:creationId xmlns:p14="http://schemas.microsoft.com/office/powerpoint/2010/main" val="2187165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7818" y="0"/>
            <a:ext cx="11873346" cy="6858000"/>
          </a:xfrm>
        </p:spPr>
        <p:txBody>
          <a:bodyPr/>
          <a:lstStyle/>
          <a:p>
            <a:r>
              <a:rPr lang="tr-TR" b="1" dirty="0"/>
              <a:t>Elasticsearch verileri hangi formatta saklar ? </a:t>
            </a:r>
            <a:endParaRPr lang="tr-TR" dirty="0"/>
          </a:p>
          <a:p>
            <a:r>
              <a:rPr lang="tr-TR" dirty="0"/>
              <a:t>Elasticsearch verileri JSON tipinde saklar . Genel olarak NoSQL yapılardan </a:t>
            </a:r>
            <a:r>
              <a:rPr lang="tr-TR" dirty="0">
                <a:hlinkClick r:id="rId2"/>
              </a:rPr>
              <a:t>Document Store</a:t>
            </a:r>
            <a:r>
              <a:rPr lang="tr-TR" dirty="0"/>
              <a:t> kategorisine dahil edilir . Örnek bir json </a:t>
            </a:r>
            <a:r>
              <a:rPr lang="tr-TR" dirty="0" smtClean="0"/>
              <a:t>dokümanını </a:t>
            </a:r>
            <a:r>
              <a:rPr lang="tr-TR" dirty="0"/>
              <a:t>alttaki resimde görebilirsiniz</a:t>
            </a:r>
          </a:p>
          <a:p>
            <a:endParaRPr lang="tr-TR" dirty="0"/>
          </a:p>
        </p:txBody>
      </p:sp>
      <p:pic>
        <p:nvPicPr>
          <p:cNvPr id="4" name="Resim 3"/>
          <p:cNvPicPr>
            <a:picLocks noChangeAspect="1"/>
          </p:cNvPicPr>
          <p:nvPr/>
        </p:nvPicPr>
        <p:blipFill>
          <a:blip r:embed="rId3"/>
          <a:stretch>
            <a:fillRect/>
          </a:stretch>
        </p:blipFill>
        <p:spPr>
          <a:xfrm>
            <a:off x="655512" y="1987372"/>
            <a:ext cx="11134706" cy="4773646"/>
          </a:xfrm>
          <a:prstGeom prst="rect">
            <a:avLst/>
          </a:prstGeom>
        </p:spPr>
      </p:pic>
    </p:spTree>
    <p:extLst>
      <p:ext uri="{BB962C8B-B14F-4D97-AF65-F5344CB8AC3E}">
        <p14:creationId xmlns:p14="http://schemas.microsoft.com/office/powerpoint/2010/main" val="107574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lstStyle/>
          <a:p>
            <a:r>
              <a:rPr lang="tr-TR" b="1" dirty="0"/>
              <a:t>Elasticsearch replica kavramı nedir?</a:t>
            </a:r>
            <a:endParaRPr lang="tr-TR" dirty="0"/>
          </a:p>
          <a:p>
            <a:r>
              <a:rPr lang="tr-TR" dirty="0"/>
              <a:t>Elasticsearch her verinin kopyasını başka makinalarada atar. Böylece makinalardan bir tanesi down </a:t>
            </a:r>
            <a:r>
              <a:rPr lang="tr-TR" dirty="0" smtClean="0"/>
              <a:t>olduğunda </a:t>
            </a:r>
            <a:r>
              <a:rPr lang="tr-TR" dirty="0"/>
              <a:t>veri kaybı yaşamayız</a:t>
            </a:r>
          </a:p>
          <a:p>
            <a:endParaRPr lang="tr-TR" dirty="0"/>
          </a:p>
        </p:txBody>
      </p:sp>
      <p:pic>
        <p:nvPicPr>
          <p:cNvPr id="4" name="Resim 3"/>
          <p:cNvPicPr>
            <a:picLocks noChangeAspect="1"/>
          </p:cNvPicPr>
          <p:nvPr/>
        </p:nvPicPr>
        <p:blipFill>
          <a:blip r:embed="rId2"/>
          <a:stretch>
            <a:fillRect/>
          </a:stretch>
        </p:blipFill>
        <p:spPr>
          <a:xfrm>
            <a:off x="321864" y="1514447"/>
            <a:ext cx="9944353" cy="3858222"/>
          </a:xfrm>
          <a:prstGeom prst="rect">
            <a:avLst/>
          </a:prstGeom>
        </p:spPr>
      </p:pic>
    </p:spTree>
    <p:extLst>
      <p:ext uri="{BB962C8B-B14F-4D97-AF65-F5344CB8AC3E}">
        <p14:creationId xmlns:p14="http://schemas.microsoft.com/office/powerpoint/2010/main" val="3529264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lstStyle/>
          <a:p>
            <a:r>
              <a:rPr lang="tr-TR" b="1" dirty="0"/>
              <a:t>Elasticsearch üzerinden nasıl sorgu yapabilirim?</a:t>
            </a:r>
            <a:endParaRPr lang="tr-TR" dirty="0"/>
          </a:p>
          <a:p>
            <a:r>
              <a:rPr lang="tr-TR" dirty="0"/>
              <a:t>REST API üzerinden verileri kaydetme ve sorgulama işlemlerini kolaylıkla yapabiliriz</a:t>
            </a:r>
          </a:p>
          <a:p>
            <a:endParaRPr lang="tr-TR" dirty="0"/>
          </a:p>
        </p:txBody>
      </p:sp>
      <p:pic>
        <p:nvPicPr>
          <p:cNvPr id="4" name="Resim 3"/>
          <p:cNvPicPr>
            <a:picLocks noChangeAspect="1"/>
          </p:cNvPicPr>
          <p:nvPr/>
        </p:nvPicPr>
        <p:blipFill>
          <a:blip r:embed="rId2"/>
          <a:stretch>
            <a:fillRect/>
          </a:stretch>
        </p:blipFill>
        <p:spPr>
          <a:xfrm>
            <a:off x="334394" y="1518675"/>
            <a:ext cx="11744516" cy="2014233"/>
          </a:xfrm>
          <a:prstGeom prst="rect">
            <a:avLst/>
          </a:prstGeom>
        </p:spPr>
      </p:pic>
    </p:spTree>
    <p:extLst>
      <p:ext uri="{BB962C8B-B14F-4D97-AF65-F5344CB8AC3E}">
        <p14:creationId xmlns:p14="http://schemas.microsoft.com/office/powerpoint/2010/main" val="1247770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lstStyle/>
          <a:p>
            <a:endParaRPr lang="tr-TR" dirty="0" smtClean="0"/>
          </a:p>
          <a:p>
            <a:endParaRPr lang="tr-TR" dirty="0"/>
          </a:p>
          <a:p>
            <a:endParaRPr lang="tr-TR" dirty="0" smtClean="0"/>
          </a:p>
          <a:p>
            <a:endParaRPr lang="tr-TR" dirty="0"/>
          </a:p>
          <a:p>
            <a:pPr algn="ctr"/>
            <a:r>
              <a:rPr lang="tr-TR" sz="8800" b="1" dirty="0" smtClean="0"/>
              <a:t>SON</a:t>
            </a:r>
          </a:p>
          <a:p>
            <a:pPr marL="0" indent="0" algn="ctr">
              <a:buNone/>
            </a:pPr>
            <a:r>
              <a:rPr lang="tr-TR" dirty="0" smtClean="0"/>
              <a:t>Coşkun KARAKOÇ/Hamza BORMAN</a:t>
            </a:r>
            <a:endParaRPr lang="tr-TR" dirty="0"/>
          </a:p>
        </p:txBody>
      </p:sp>
    </p:spTree>
    <p:extLst>
      <p:ext uri="{BB962C8B-B14F-4D97-AF65-F5344CB8AC3E}">
        <p14:creationId xmlns:p14="http://schemas.microsoft.com/office/powerpoint/2010/main" val="1551687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*FULL TEXT SEARCH</a:t>
            </a:r>
            <a:endParaRPr lang="tr-TR" b="1" dirty="0"/>
          </a:p>
        </p:txBody>
      </p:sp>
      <p:sp>
        <p:nvSpPr>
          <p:cNvPr id="3" name="İçerik Yer Tutucusu 2"/>
          <p:cNvSpPr>
            <a:spLocks noGrp="1"/>
          </p:cNvSpPr>
          <p:nvPr>
            <p:ph idx="1"/>
          </p:nvPr>
        </p:nvSpPr>
        <p:spPr>
          <a:xfrm>
            <a:off x="838200" y="1469036"/>
            <a:ext cx="10515600" cy="5231567"/>
          </a:xfrm>
        </p:spPr>
        <p:txBody>
          <a:bodyPr>
            <a:normAutofit/>
          </a:bodyPr>
          <a:lstStyle/>
          <a:p>
            <a:r>
              <a:rPr lang="tr-TR" sz="3600" dirty="0"/>
              <a:t>İlk olarak full-text search(tüm metin </a:t>
            </a:r>
            <a:r>
              <a:rPr lang="tr-TR" sz="3600" dirty="0" smtClean="0"/>
              <a:t>araması)mimarisinin </a:t>
            </a:r>
            <a:r>
              <a:rPr lang="tr-TR" sz="3600" dirty="0"/>
              <a:t>neden ortaya çıktığından bahsedelim</a:t>
            </a:r>
            <a:r>
              <a:rPr lang="tr-TR" sz="3600" dirty="0" smtClean="0"/>
              <a:t>.</a:t>
            </a:r>
            <a:r>
              <a:rPr lang="tr-TR" sz="3600" dirty="0"/>
              <a:t> Sql Server’da arama işlemlerinde çoğunlukla like ifadesi(expression) kullanılır. Fakat like ifadesi aradığımız metin büyüdükçe performansında düşme göstermektedir. Küçük çaplı veritabanlarında like ifadesi ile istediklerimizi tabikide yapabiliriz ama veritabanındaki veriler on binlerin üstündeyse full-text search mimarisi bize gözle görülür bir fark yaratıcaktır</a:t>
            </a:r>
            <a:r>
              <a:rPr lang="tr-TR" sz="3600" dirty="0" smtClean="0"/>
              <a:t>.</a:t>
            </a:r>
            <a:r>
              <a:rPr lang="tr-TR" sz="3600" dirty="0"/>
              <a:t> </a:t>
            </a:r>
            <a:endParaRPr lang="tr-TR" sz="3600" dirty="0" smtClean="0"/>
          </a:p>
        </p:txBody>
      </p:sp>
    </p:spTree>
    <p:extLst>
      <p:ext uri="{BB962C8B-B14F-4D97-AF65-F5344CB8AC3E}">
        <p14:creationId xmlns:p14="http://schemas.microsoft.com/office/powerpoint/2010/main" val="3439328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Peki nedir bu Like ifadesi?</a:t>
            </a:r>
            <a:br>
              <a:rPr lang="tr-TR" b="1" dirty="0" smtClean="0"/>
            </a:br>
            <a:endParaRPr lang="tr-TR" dirty="0"/>
          </a:p>
        </p:txBody>
      </p:sp>
      <p:sp>
        <p:nvSpPr>
          <p:cNvPr id="3" name="İçerik Yer Tutucusu 2"/>
          <p:cNvSpPr>
            <a:spLocks noGrp="1"/>
          </p:cNvSpPr>
          <p:nvPr>
            <p:ph idx="1"/>
          </p:nvPr>
        </p:nvSpPr>
        <p:spPr>
          <a:xfrm>
            <a:off x="838200" y="1034321"/>
            <a:ext cx="10515600" cy="5636302"/>
          </a:xfrm>
        </p:spPr>
        <p:txBody>
          <a:bodyPr>
            <a:normAutofit/>
          </a:bodyPr>
          <a:lstStyle/>
          <a:p>
            <a:r>
              <a:rPr lang="tr-TR" dirty="0" smtClean="0"/>
              <a:t>Like </a:t>
            </a:r>
            <a:r>
              <a:rPr lang="tr-TR" dirty="0"/>
              <a:t>ifadesi WHERE ifadesinden sonra kullanılır ve belirli satırdaki bir değerin kısmi yada tam olarak bulunmasına olanak </a:t>
            </a:r>
            <a:r>
              <a:rPr lang="tr-TR" dirty="0" smtClean="0"/>
              <a:t>sağlar. Bu </a:t>
            </a:r>
            <a:r>
              <a:rPr lang="tr-TR" dirty="0"/>
              <a:t>ifadeyi kullanarak aradığımız kelimenin yada karakterin başına ve sonuna </a:t>
            </a:r>
            <a:r>
              <a:rPr lang="tr-TR" dirty="0" smtClean="0"/>
              <a:t>”%” </a:t>
            </a:r>
            <a:r>
              <a:rPr lang="tr-TR" dirty="0"/>
              <a:t>işareti koyuyoruz. Eğer bu işareti ifadenin sonuna koyar isek, ifadenin  ” % ” işaretine kadar olan kısmı birebir aranır.  Yani  bir tabloda 2015-2016 yazan bir kayıt var ise ve siz de LIKE ‘2015%’ yazarsanız mutlaka 2015 ile başlayan kayıtlar gelir. Aynı şekilde ‘%’ işareti kelimenin başına da koyabilirsiniz. O zamanda bir önceki cümlede verdiğim örneğin tam tersi olur ve 2015 ile biten kayıtları </a:t>
            </a:r>
            <a:r>
              <a:rPr lang="tr-TR" dirty="0" smtClean="0"/>
              <a:t>listelersiniz.</a:t>
            </a:r>
            <a:r>
              <a:rPr lang="tr-TR" dirty="0" smtClean="0">
                <a:solidFill>
                  <a:srgbClr val="FF0000"/>
                </a:solidFill>
              </a:rPr>
              <a:t> Örnek: SELECT * From SISTEM WHERE LIKE ‘%2015%’ </a:t>
            </a:r>
            <a:r>
              <a:rPr lang="tr-TR" dirty="0" smtClean="0"/>
              <a:t>Ayrıca Like ifadesinin tam tersi olan Not Like ifadesi de vardır Like ifadesinin tam tersi biçiminde kullanılır.</a:t>
            </a:r>
            <a:endParaRPr lang="tr-TR" dirty="0"/>
          </a:p>
          <a:p>
            <a:endParaRPr lang="tr-TR" dirty="0"/>
          </a:p>
        </p:txBody>
      </p:sp>
    </p:spTree>
    <p:extLst>
      <p:ext uri="{BB962C8B-B14F-4D97-AF65-F5344CB8AC3E}">
        <p14:creationId xmlns:p14="http://schemas.microsoft.com/office/powerpoint/2010/main" val="3573279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44774"/>
            <a:ext cx="10515600" cy="5832189"/>
          </a:xfrm>
        </p:spPr>
        <p:txBody>
          <a:bodyPr>
            <a:normAutofit lnSpcReduction="10000"/>
          </a:bodyPr>
          <a:lstStyle/>
          <a:p>
            <a:r>
              <a:rPr lang="tr-TR" dirty="0" smtClean="0"/>
              <a:t>Karakter içerikli kolonlarda </a:t>
            </a:r>
            <a:r>
              <a:rPr lang="tr-TR" b="1" dirty="0" smtClean="0"/>
              <a:t>nvarchar</a:t>
            </a:r>
            <a:r>
              <a:rPr lang="tr-TR" dirty="0" smtClean="0"/>
              <a:t> </a:t>
            </a:r>
            <a:r>
              <a:rPr lang="tr-TR" b="1" dirty="0" smtClean="0"/>
              <a:t>varchar</a:t>
            </a:r>
            <a:r>
              <a:rPr lang="tr-TR" dirty="0" smtClean="0"/>
              <a:t> gibi tiplerde max değerini verdiğimizde </a:t>
            </a:r>
            <a:r>
              <a:rPr lang="tr-TR" b="1" dirty="0" smtClean="0"/>
              <a:t>2gb’</a:t>
            </a:r>
            <a:r>
              <a:rPr lang="tr-TR" dirty="0" smtClean="0"/>
              <a:t>ta kadar veri arşivlenebiliyor. Bu yüzden bu tarz kolonlarımızda hızlı arama yapabilmek için full-text search mimariside bize kolaylık sağlamıştır. Full-text search SQL server 2008 öncesinde bağımsız olarak çalışmaktaydı sonrasında ise veri tabanıyla birlikte tutulmakta ve ‘sql full-text filter deamon launcher’ olarak hizmet vermektedir.</a:t>
            </a:r>
          </a:p>
          <a:p>
            <a:endParaRPr lang="tr-TR" dirty="0" smtClean="0"/>
          </a:p>
          <a:p>
            <a:pPr algn="ctr"/>
            <a:r>
              <a:rPr lang="tr-TR" b="1" dirty="0"/>
              <a:t>Full-text search </a:t>
            </a:r>
            <a:r>
              <a:rPr lang="tr-TR" b="1" dirty="0" smtClean="0"/>
              <a:t>mimarisini </a:t>
            </a:r>
            <a:r>
              <a:rPr lang="tr-TR" b="1" dirty="0"/>
              <a:t>3 adımda </a:t>
            </a:r>
            <a:r>
              <a:rPr lang="tr-TR" b="1" dirty="0" smtClean="0"/>
              <a:t>oluşturabiliriz.</a:t>
            </a:r>
          </a:p>
          <a:p>
            <a:pPr marL="0" indent="0" algn="ctr">
              <a:buNone/>
            </a:pPr>
            <a:endParaRPr lang="tr-TR" b="1" dirty="0" smtClean="0"/>
          </a:p>
          <a:p>
            <a:r>
              <a:rPr lang="tr-TR" dirty="0" smtClean="0"/>
              <a:t>Full-text </a:t>
            </a:r>
            <a:r>
              <a:rPr lang="tr-TR" dirty="0"/>
              <a:t>kataloğu</a:t>
            </a:r>
          </a:p>
          <a:p>
            <a:r>
              <a:rPr lang="tr-TR" dirty="0"/>
              <a:t>Full-text index oluşturma</a:t>
            </a:r>
          </a:p>
          <a:p>
            <a:r>
              <a:rPr lang="tr-TR" dirty="0"/>
              <a:t>Full-text index </a:t>
            </a:r>
            <a:r>
              <a:rPr lang="tr-TR" dirty="0" smtClean="0"/>
              <a:t>içeriğinin </a:t>
            </a:r>
            <a:r>
              <a:rPr lang="tr-TR" dirty="0"/>
              <a:t>oluşması</a:t>
            </a:r>
          </a:p>
          <a:p>
            <a:endParaRPr lang="tr-TR" dirty="0" smtClean="0"/>
          </a:p>
          <a:p>
            <a:endParaRPr lang="tr-TR" dirty="0"/>
          </a:p>
        </p:txBody>
      </p:sp>
    </p:spTree>
    <p:extLst>
      <p:ext uri="{BB962C8B-B14F-4D97-AF65-F5344CB8AC3E}">
        <p14:creationId xmlns:p14="http://schemas.microsoft.com/office/powerpoint/2010/main" val="1050100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80109"/>
            <a:ext cx="10515600" cy="1233488"/>
          </a:xfrm>
        </p:spPr>
        <p:txBody>
          <a:bodyPr/>
          <a:lstStyle/>
          <a:p>
            <a:pPr algn="ctr"/>
            <a:r>
              <a:rPr lang="tr-TR" dirty="0" smtClean="0"/>
              <a:t>*</a:t>
            </a:r>
            <a:r>
              <a:rPr lang="tr-TR" b="1" dirty="0" smtClean="0"/>
              <a:t>APACHE SOLR</a:t>
            </a:r>
            <a:endParaRPr lang="tr-TR" b="1" dirty="0"/>
          </a:p>
        </p:txBody>
      </p:sp>
      <p:sp>
        <p:nvSpPr>
          <p:cNvPr id="3" name="İçerik Yer Tutucusu 2"/>
          <p:cNvSpPr>
            <a:spLocks noGrp="1"/>
          </p:cNvSpPr>
          <p:nvPr>
            <p:ph idx="1"/>
          </p:nvPr>
        </p:nvSpPr>
        <p:spPr>
          <a:xfrm>
            <a:off x="838200" y="1233055"/>
            <a:ext cx="10515600" cy="4943908"/>
          </a:xfrm>
        </p:spPr>
        <p:txBody>
          <a:bodyPr/>
          <a:lstStyle/>
          <a:p>
            <a:r>
              <a:rPr lang="tr-TR" dirty="0"/>
              <a:t>Diyelim ki bir web uygulamanız var. Bu uygulamanızın en önemli modüllerinden birisi de arama modülü. Arama işlemlerini milyonlarca satır kayıt bulunan bir </a:t>
            </a:r>
            <a:r>
              <a:rPr lang="tr-TR" dirty="0" smtClean="0"/>
              <a:t>veri tabanı </a:t>
            </a:r>
            <a:r>
              <a:rPr lang="tr-TR" dirty="0"/>
              <a:t>üzerinde gerçekleştiriyorsunuz. Uygulamanız yüksek trafik almaya ve arama modülünüz yavaşlamaya başladı. Uygulamanızın performansı gün gittikçe düşüyor. Artık metin arama (full text search) en karmaşık konulardan birisi haline geldi sizin için. Eğer </a:t>
            </a:r>
            <a:r>
              <a:rPr lang="tr-TR" dirty="0" smtClean="0"/>
              <a:t>veri tabanı </a:t>
            </a:r>
            <a:r>
              <a:rPr lang="tr-TR" dirty="0"/>
              <a:t>motorunuz, </a:t>
            </a:r>
            <a:r>
              <a:rPr lang="tr-TR" b="1" dirty="0"/>
              <a:t>full text </a:t>
            </a:r>
            <a:r>
              <a:rPr lang="tr-TR" b="1" dirty="0" smtClean="0"/>
              <a:t>search </a:t>
            </a:r>
            <a:r>
              <a:rPr lang="tr-TR" dirty="0" smtClean="0"/>
              <a:t>desteklemiyorsa</a:t>
            </a:r>
            <a:r>
              <a:rPr lang="tr-TR" dirty="0"/>
              <a:t>, harici bir arama motoru kullanmanın zamanı </a:t>
            </a:r>
            <a:r>
              <a:rPr lang="tr-TR" dirty="0" smtClean="0"/>
              <a:t>gelmiş </a:t>
            </a:r>
            <a:r>
              <a:rPr lang="tr-TR" dirty="0"/>
              <a:t>demektir. İşinizi kolaylaştıracak arama motorlarından biri </a:t>
            </a:r>
            <a:r>
              <a:rPr lang="tr-TR" b="1" dirty="0"/>
              <a:t>Apache Solr </a:t>
            </a:r>
            <a:r>
              <a:rPr lang="tr-TR" dirty="0"/>
              <a:t>artık en iyi yardımcınız. </a:t>
            </a:r>
            <a:endParaRPr lang="tr-TR" b="1" dirty="0"/>
          </a:p>
          <a:p>
            <a:endParaRPr lang="tr-TR" dirty="0"/>
          </a:p>
        </p:txBody>
      </p:sp>
    </p:spTree>
    <p:extLst>
      <p:ext uri="{BB962C8B-B14F-4D97-AF65-F5344CB8AC3E}">
        <p14:creationId xmlns:p14="http://schemas.microsoft.com/office/powerpoint/2010/main" val="1873513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4073"/>
            <a:ext cx="10515600" cy="5802890"/>
          </a:xfrm>
        </p:spPr>
        <p:txBody>
          <a:bodyPr/>
          <a:lstStyle/>
          <a:p>
            <a:r>
              <a:rPr lang="tr-TR" dirty="0"/>
              <a:t>Solr, </a:t>
            </a:r>
            <a:r>
              <a:rPr lang="tr-TR" b="1" dirty="0"/>
              <a:t>Lucene</a:t>
            </a:r>
            <a:r>
              <a:rPr lang="tr-TR" dirty="0"/>
              <a:t> üzerine kurulu, arama uygulamalarında kullanılan bir Apache ürünüdür. Solr ve Lucene arasındaki ilişki araba ve araba motoru arasındaki ilişkiye benzer. Lucene motor, Solr ise arabadır. Lucene olmadan Solr çalışmaz. </a:t>
            </a:r>
            <a:endParaRPr lang="tr-TR" b="1" dirty="0"/>
          </a:p>
          <a:p>
            <a:r>
              <a:rPr lang="tr-TR" dirty="0"/>
              <a:t>Lucene; temelde </a:t>
            </a:r>
            <a:r>
              <a:rPr lang="tr-TR" b="1" dirty="0"/>
              <a:t>metin analizi, indexleme</a:t>
            </a:r>
            <a:r>
              <a:rPr lang="tr-TR" dirty="0"/>
              <a:t> ve </a:t>
            </a:r>
            <a:r>
              <a:rPr lang="tr-TR" b="1" dirty="0"/>
              <a:t>arama</a:t>
            </a:r>
            <a:r>
              <a:rPr lang="tr-TR" dirty="0"/>
              <a:t> gibi temel işlevleri sunan bir Apache projesidir. Solr ise, Lucene temelini kullanan, onun üstüne </a:t>
            </a:r>
            <a:r>
              <a:rPr lang="tr-TR" b="1" dirty="0"/>
              <a:t>filtreleme, faceting, önbellekleme, dağıtık mimari </a:t>
            </a:r>
            <a:r>
              <a:rPr lang="tr-TR" dirty="0"/>
              <a:t>desteği gibi şeyleri kolay yapılandırma dosyaları ile yönetebilmenizi sağlar. Verileri XML, JSON, Binary gibi çeşitli formatlarda almanızı sağlar. </a:t>
            </a:r>
            <a:endParaRPr lang="tr-TR" b="1" dirty="0"/>
          </a:p>
          <a:p>
            <a:endParaRPr lang="tr-TR" dirty="0"/>
          </a:p>
        </p:txBody>
      </p:sp>
    </p:spTree>
    <p:extLst>
      <p:ext uri="{BB962C8B-B14F-4D97-AF65-F5344CB8AC3E}">
        <p14:creationId xmlns:p14="http://schemas.microsoft.com/office/powerpoint/2010/main" val="59368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49382"/>
            <a:ext cx="10515600" cy="5927581"/>
          </a:xfrm>
        </p:spPr>
        <p:txBody>
          <a:bodyPr/>
          <a:lstStyle/>
          <a:p>
            <a:r>
              <a:rPr lang="tr-TR" dirty="0"/>
              <a:t>Solr, </a:t>
            </a:r>
            <a:r>
              <a:rPr lang="tr-TR" b="1" dirty="0"/>
              <a:t>Java</a:t>
            </a:r>
            <a:r>
              <a:rPr lang="tr-TR" dirty="0"/>
              <a:t> ile </a:t>
            </a:r>
            <a:r>
              <a:rPr lang="tr-TR" dirty="0" smtClean="0"/>
              <a:t>geliştirilmiştir</a:t>
            </a:r>
            <a:r>
              <a:rPr lang="tr-TR" dirty="0"/>
              <a:t>,</a:t>
            </a:r>
            <a:r>
              <a:rPr lang="tr-TR" dirty="0" smtClean="0"/>
              <a:t> </a:t>
            </a:r>
            <a:r>
              <a:rPr lang="tr-TR" dirty="0"/>
              <a:t>açık kaynak </a:t>
            </a:r>
            <a:r>
              <a:rPr lang="tr-TR" smtClean="0"/>
              <a:t>kodludur, </a:t>
            </a:r>
            <a:r>
              <a:rPr lang="tr-TR" dirty="0"/>
              <a:t>farklı sunucular (Jetty, Resin, JRun, Tomcat) üzerinde çalışır. Herhangi bir programlama dili kullanmadan, </a:t>
            </a:r>
            <a:r>
              <a:rPr lang="tr-TR" b="1" dirty="0"/>
              <a:t>Solr</a:t>
            </a:r>
            <a:r>
              <a:rPr lang="tr-TR" dirty="0"/>
              <a:t> </a:t>
            </a:r>
            <a:r>
              <a:rPr lang="tr-TR" dirty="0" smtClean="0"/>
              <a:t>sunucuya </a:t>
            </a:r>
            <a:r>
              <a:rPr lang="tr-TR" dirty="0"/>
              <a:t>kurulur. Solr ile verilerinizi sunucuda indekslersiniz. Bu veriler üzerinde arama yapabilmeyi Solr ile sağlarsınız. </a:t>
            </a:r>
            <a:endParaRPr lang="tr-TR" b="1" dirty="0"/>
          </a:p>
          <a:p>
            <a:r>
              <a:rPr lang="tr-TR" dirty="0"/>
              <a:t>Solr için veriler “Document” olarak adlandırılır. Solr’a veri eklemek demek yeni bir “Document” eklemek demektir. Solr her şeyi bir "</a:t>
            </a:r>
            <a:r>
              <a:rPr lang="tr-TR" dirty="0" smtClean="0"/>
              <a:t>doküman</a:t>
            </a:r>
            <a:r>
              <a:rPr lang="tr-TR" dirty="0"/>
              <a:t>" olarak saklar. </a:t>
            </a:r>
            <a:r>
              <a:rPr lang="tr-TR" dirty="0" smtClean="0"/>
              <a:t>Dokümanları </a:t>
            </a:r>
            <a:r>
              <a:rPr lang="tr-TR" dirty="0"/>
              <a:t>veritabanındaki satırlar (row) olarak düşünebilirsiniz. Örneğin </a:t>
            </a:r>
            <a:r>
              <a:rPr lang="tr-TR" dirty="0" smtClean="0"/>
              <a:t>Vidomix</a:t>
            </a:r>
            <a:r>
              <a:rPr lang="tr-TR" dirty="0"/>
              <a:t> gibi bir video sitesinin veritabanındaki bir "videolar" tablosunu tasarlarken, </a:t>
            </a:r>
            <a:r>
              <a:rPr lang="tr-TR" b="1" dirty="0"/>
              <a:t>video_id, video_title, video_info, video_time</a:t>
            </a:r>
            <a:r>
              <a:rPr lang="tr-TR" dirty="0"/>
              <a:t> gibi alanlar (fields) </a:t>
            </a:r>
            <a:r>
              <a:rPr lang="tr-TR" dirty="0" smtClean="0"/>
              <a:t>oluşturuyorsak </a:t>
            </a:r>
            <a:r>
              <a:rPr lang="tr-TR" dirty="0"/>
              <a:t>aynı mantık ile "</a:t>
            </a:r>
            <a:r>
              <a:rPr lang="tr-TR" b="1" dirty="0"/>
              <a:t>Solr Document</a:t>
            </a:r>
            <a:r>
              <a:rPr lang="tr-TR" dirty="0"/>
              <a:t>" tasarlanır. </a:t>
            </a:r>
            <a:endParaRPr lang="tr-TR" b="1" dirty="0"/>
          </a:p>
          <a:p>
            <a:endParaRPr lang="tr-TR" dirty="0"/>
          </a:p>
        </p:txBody>
      </p:sp>
    </p:spTree>
    <p:extLst>
      <p:ext uri="{BB962C8B-B14F-4D97-AF65-F5344CB8AC3E}">
        <p14:creationId xmlns:p14="http://schemas.microsoft.com/office/powerpoint/2010/main" val="545146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35527"/>
            <a:ext cx="10515600" cy="5941436"/>
          </a:xfrm>
        </p:spPr>
        <p:txBody>
          <a:bodyPr/>
          <a:lstStyle/>
          <a:p>
            <a:r>
              <a:rPr lang="tr-TR" dirty="0" smtClean="0"/>
              <a:t>Solr ’da </a:t>
            </a:r>
            <a:r>
              <a:rPr lang="tr-TR" dirty="0"/>
              <a:t>indekslemek istediğimiz veriyi bir Document olarak tasarlar ve bu </a:t>
            </a:r>
            <a:r>
              <a:rPr lang="tr-TR" dirty="0" smtClean="0"/>
              <a:t>Document ’in </a:t>
            </a:r>
            <a:r>
              <a:rPr lang="tr-TR" dirty="0"/>
              <a:t>tüm </a:t>
            </a:r>
            <a:r>
              <a:rPr lang="tr-TR" dirty="0" smtClean="0"/>
              <a:t>özelliklerini </a:t>
            </a:r>
            <a:r>
              <a:rPr lang="tr-TR" dirty="0"/>
              <a:t>(field) belirledikten sonra uygun şekilde veri setleri oluşturulup Solr’a </a:t>
            </a:r>
            <a:r>
              <a:rPr lang="tr-TR" dirty="0" smtClean="0"/>
              <a:t>ekleyebilirsiniz</a:t>
            </a:r>
            <a:r>
              <a:rPr lang="tr-TR" dirty="0"/>
              <a:t>. </a:t>
            </a:r>
            <a:r>
              <a:rPr lang="tr-TR" dirty="0" smtClean="0"/>
              <a:t>İndekslenen </a:t>
            </a:r>
            <a:r>
              <a:rPr lang="tr-TR" dirty="0"/>
              <a:t>bu veriler üzerinde HTTP isteği ile sorgulama yaparak, sonuçları çok hızlı bir şekilde ve istediğimiz formatta elde edebilirsiniz</a:t>
            </a:r>
            <a:endParaRPr lang="tr-TR" b="1" dirty="0"/>
          </a:p>
          <a:p>
            <a:endParaRPr lang="tr-TR" dirty="0"/>
          </a:p>
        </p:txBody>
      </p:sp>
    </p:spTree>
    <p:extLst>
      <p:ext uri="{BB962C8B-B14F-4D97-AF65-F5344CB8AC3E}">
        <p14:creationId xmlns:p14="http://schemas.microsoft.com/office/powerpoint/2010/main" val="3231512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*ELASTICSEARCH</a:t>
            </a:r>
            <a:endParaRPr lang="tr-TR" b="1" dirty="0"/>
          </a:p>
        </p:txBody>
      </p:sp>
      <p:sp>
        <p:nvSpPr>
          <p:cNvPr id="3" name="İçerik Yer Tutucusu 2"/>
          <p:cNvSpPr>
            <a:spLocks noGrp="1"/>
          </p:cNvSpPr>
          <p:nvPr>
            <p:ph idx="1"/>
          </p:nvPr>
        </p:nvSpPr>
        <p:spPr/>
        <p:txBody>
          <a:bodyPr/>
          <a:lstStyle/>
          <a:p>
            <a:r>
              <a:rPr lang="tr-TR" b="1" dirty="0"/>
              <a:t>Elasticsearch Nedir </a:t>
            </a:r>
            <a:r>
              <a:rPr lang="tr-TR" b="1" dirty="0" smtClean="0"/>
              <a:t>?</a:t>
            </a:r>
          </a:p>
          <a:p>
            <a:r>
              <a:rPr lang="tr-TR" dirty="0"/>
              <a:t>Büyük verileri (Big Data) doğru bir şekilde saklayıp, analiz edebilmek için öncelikle ihtiyaçlarımızı iyi görebilmemiz gerekir.</a:t>
            </a:r>
          </a:p>
          <a:p>
            <a:r>
              <a:rPr lang="tr-TR" dirty="0"/>
              <a:t>Eğer büyük veri blokları arasında </a:t>
            </a:r>
            <a:r>
              <a:rPr lang="tr-TR" b="1" dirty="0"/>
              <a:t>metin arama</a:t>
            </a:r>
            <a:r>
              <a:rPr lang="tr-TR" dirty="0"/>
              <a:t> (full text search) gibi bir ihtiyacımız varsa, bu durumda </a:t>
            </a:r>
            <a:r>
              <a:rPr lang="tr-TR" dirty="0">
                <a:hlinkClick r:id="rId2"/>
              </a:rPr>
              <a:t>Elasticsearch </a:t>
            </a:r>
            <a:r>
              <a:rPr lang="tr-TR" dirty="0"/>
              <a:t>bizim için doğru bir tercih olabilir</a:t>
            </a:r>
          </a:p>
          <a:p>
            <a:endParaRPr lang="tr-TR" dirty="0"/>
          </a:p>
        </p:txBody>
      </p:sp>
    </p:spTree>
    <p:extLst>
      <p:ext uri="{BB962C8B-B14F-4D97-AF65-F5344CB8AC3E}">
        <p14:creationId xmlns:p14="http://schemas.microsoft.com/office/powerpoint/2010/main" val="2382108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366</Words>
  <Application>Microsoft Office PowerPoint</Application>
  <PresentationFormat>Geniş ekran</PresentationFormat>
  <Paragraphs>47</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Calibri Light</vt:lpstr>
      <vt:lpstr>Office Teması</vt:lpstr>
      <vt:lpstr>İşletim Sistemleri Dersi</vt:lpstr>
      <vt:lpstr>*FULL TEXT SEARCH</vt:lpstr>
      <vt:lpstr>Peki nedir bu Like ifadesi? </vt:lpstr>
      <vt:lpstr>PowerPoint Sunusu</vt:lpstr>
      <vt:lpstr>*APACHE SOLR</vt:lpstr>
      <vt:lpstr>PowerPoint Sunusu</vt:lpstr>
      <vt:lpstr>PowerPoint Sunusu</vt:lpstr>
      <vt:lpstr>PowerPoint Sunusu</vt:lpstr>
      <vt:lpstr>*ELASTICSEARCH</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MoTuN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İşletim Sistemleri Dersi</dc:title>
  <dc:creator>Coşkun Karakoç</dc:creator>
  <cp:lastModifiedBy>Coşkun Karakoç</cp:lastModifiedBy>
  <cp:revision>18</cp:revision>
  <dcterms:created xsi:type="dcterms:W3CDTF">2016-11-05T14:42:36Z</dcterms:created>
  <dcterms:modified xsi:type="dcterms:W3CDTF">2016-12-08T09:55:25Z</dcterms:modified>
</cp:coreProperties>
</file>