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2" r:id="rId6"/>
    <p:sldId id="263" r:id="rId7"/>
    <p:sldId id="264" r:id="rId8"/>
    <p:sldId id="265" r:id="rId9"/>
    <p:sldId id="267" r:id="rId10"/>
    <p:sldId id="268" r:id="rId11"/>
    <p:sldId id="275" r:id="rId12"/>
    <p:sldId id="276" r:id="rId13"/>
    <p:sldId id="270" r:id="rId14"/>
    <p:sldId id="272" r:id="rId15"/>
    <p:sldId id="273" r:id="rId16"/>
    <p:sldId id="274" r:id="rId17"/>
    <p:sldId id="277" r:id="rId18"/>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24" y="3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Alt Başlı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Veri Yer Tutucusu 3"/>
          <p:cNvSpPr>
            <a:spLocks noGrp="1"/>
          </p:cNvSpPr>
          <p:nvPr>
            <p:ph type="dt" sz="half" idx="10"/>
          </p:nvPr>
        </p:nvSpPr>
        <p:spPr/>
        <p:txBody>
          <a:bodyPr/>
          <a:lstStyle/>
          <a:p>
            <a:fld id="{2DE614A5-15E8-40B6-846E-C61F4DACEBF0}" type="datetimeFigureOut">
              <a:rPr lang="tr-TR" smtClean="0"/>
              <a:t>19.12.2016</a:t>
            </a:fld>
            <a:endParaRPr lang="tr-TR" dirty="0"/>
          </a:p>
        </p:txBody>
      </p:sp>
      <p:sp>
        <p:nvSpPr>
          <p:cNvPr id="5" name="Altbilgi Yer Tutucusu 4"/>
          <p:cNvSpPr>
            <a:spLocks noGrp="1"/>
          </p:cNvSpPr>
          <p:nvPr>
            <p:ph type="ftr" sz="quarter" idx="11"/>
          </p:nvPr>
        </p:nvSpPr>
        <p:spPr/>
        <p:txBody>
          <a:bodyPr/>
          <a:lstStyle/>
          <a:p>
            <a:endParaRPr lang="tr-TR" dirty="0"/>
          </a:p>
        </p:txBody>
      </p:sp>
      <p:sp>
        <p:nvSpPr>
          <p:cNvPr id="6" name="Slayt Numarası Yer Tutucusu 5"/>
          <p:cNvSpPr>
            <a:spLocks noGrp="1"/>
          </p:cNvSpPr>
          <p:nvPr>
            <p:ph type="sldNum" sz="quarter" idx="12"/>
          </p:nvPr>
        </p:nvSpPr>
        <p:spPr/>
        <p:txBody>
          <a:bodyPr/>
          <a:lstStyle/>
          <a:p>
            <a:fld id="{F453220E-C66B-49A9-947E-74ECF35B691E}" type="slidenum">
              <a:rPr lang="tr-TR" smtClean="0"/>
              <a:t>‹#›</a:t>
            </a:fld>
            <a:endParaRPr lang="tr-TR" dirty="0"/>
          </a:p>
        </p:txBody>
      </p:sp>
    </p:spTree>
    <p:extLst>
      <p:ext uri="{BB962C8B-B14F-4D97-AF65-F5344CB8AC3E}">
        <p14:creationId xmlns:p14="http://schemas.microsoft.com/office/powerpoint/2010/main" val="2665965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2DE614A5-15E8-40B6-846E-C61F4DACEBF0}" type="datetimeFigureOut">
              <a:rPr lang="tr-TR" smtClean="0"/>
              <a:t>19.12.2016</a:t>
            </a:fld>
            <a:endParaRPr lang="tr-TR" dirty="0"/>
          </a:p>
        </p:txBody>
      </p:sp>
      <p:sp>
        <p:nvSpPr>
          <p:cNvPr id="5" name="Altbilgi Yer Tutucusu 4"/>
          <p:cNvSpPr>
            <a:spLocks noGrp="1"/>
          </p:cNvSpPr>
          <p:nvPr>
            <p:ph type="ftr" sz="quarter" idx="11"/>
          </p:nvPr>
        </p:nvSpPr>
        <p:spPr/>
        <p:txBody>
          <a:bodyPr/>
          <a:lstStyle/>
          <a:p>
            <a:endParaRPr lang="tr-TR" dirty="0"/>
          </a:p>
        </p:txBody>
      </p:sp>
      <p:sp>
        <p:nvSpPr>
          <p:cNvPr id="6" name="Slayt Numarası Yer Tutucusu 5"/>
          <p:cNvSpPr>
            <a:spLocks noGrp="1"/>
          </p:cNvSpPr>
          <p:nvPr>
            <p:ph type="sldNum" sz="quarter" idx="12"/>
          </p:nvPr>
        </p:nvSpPr>
        <p:spPr/>
        <p:txBody>
          <a:bodyPr/>
          <a:lstStyle/>
          <a:p>
            <a:fld id="{F453220E-C66B-49A9-947E-74ECF35B691E}" type="slidenum">
              <a:rPr lang="tr-TR" smtClean="0"/>
              <a:t>‹#›</a:t>
            </a:fld>
            <a:endParaRPr lang="tr-TR" dirty="0"/>
          </a:p>
        </p:txBody>
      </p:sp>
    </p:spTree>
    <p:extLst>
      <p:ext uri="{BB962C8B-B14F-4D97-AF65-F5344CB8AC3E}">
        <p14:creationId xmlns:p14="http://schemas.microsoft.com/office/powerpoint/2010/main" val="636225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2DE614A5-15E8-40B6-846E-C61F4DACEBF0}" type="datetimeFigureOut">
              <a:rPr lang="tr-TR" smtClean="0"/>
              <a:t>19.12.2016</a:t>
            </a:fld>
            <a:endParaRPr lang="tr-TR" dirty="0"/>
          </a:p>
        </p:txBody>
      </p:sp>
      <p:sp>
        <p:nvSpPr>
          <p:cNvPr id="5" name="Altbilgi Yer Tutucusu 4"/>
          <p:cNvSpPr>
            <a:spLocks noGrp="1"/>
          </p:cNvSpPr>
          <p:nvPr>
            <p:ph type="ftr" sz="quarter" idx="11"/>
          </p:nvPr>
        </p:nvSpPr>
        <p:spPr/>
        <p:txBody>
          <a:bodyPr/>
          <a:lstStyle/>
          <a:p>
            <a:endParaRPr lang="tr-TR" dirty="0"/>
          </a:p>
        </p:txBody>
      </p:sp>
      <p:sp>
        <p:nvSpPr>
          <p:cNvPr id="6" name="Slayt Numarası Yer Tutucusu 5"/>
          <p:cNvSpPr>
            <a:spLocks noGrp="1"/>
          </p:cNvSpPr>
          <p:nvPr>
            <p:ph type="sldNum" sz="quarter" idx="12"/>
          </p:nvPr>
        </p:nvSpPr>
        <p:spPr/>
        <p:txBody>
          <a:bodyPr/>
          <a:lstStyle/>
          <a:p>
            <a:fld id="{F453220E-C66B-49A9-947E-74ECF35B691E}" type="slidenum">
              <a:rPr lang="tr-TR" smtClean="0"/>
              <a:t>‹#›</a:t>
            </a:fld>
            <a:endParaRPr lang="tr-TR" dirty="0"/>
          </a:p>
        </p:txBody>
      </p:sp>
    </p:spTree>
    <p:extLst>
      <p:ext uri="{BB962C8B-B14F-4D97-AF65-F5344CB8AC3E}">
        <p14:creationId xmlns:p14="http://schemas.microsoft.com/office/powerpoint/2010/main" val="3542875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2DE614A5-15E8-40B6-846E-C61F4DACEBF0}" type="datetimeFigureOut">
              <a:rPr lang="tr-TR" smtClean="0"/>
              <a:t>19.12.2016</a:t>
            </a:fld>
            <a:endParaRPr lang="tr-TR" dirty="0"/>
          </a:p>
        </p:txBody>
      </p:sp>
      <p:sp>
        <p:nvSpPr>
          <p:cNvPr id="5" name="Altbilgi Yer Tutucusu 4"/>
          <p:cNvSpPr>
            <a:spLocks noGrp="1"/>
          </p:cNvSpPr>
          <p:nvPr>
            <p:ph type="ftr" sz="quarter" idx="11"/>
          </p:nvPr>
        </p:nvSpPr>
        <p:spPr/>
        <p:txBody>
          <a:bodyPr/>
          <a:lstStyle/>
          <a:p>
            <a:endParaRPr lang="tr-TR" dirty="0"/>
          </a:p>
        </p:txBody>
      </p:sp>
      <p:sp>
        <p:nvSpPr>
          <p:cNvPr id="6" name="Slayt Numarası Yer Tutucusu 5"/>
          <p:cNvSpPr>
            <a:spLocks noGrp="1"/>
          </p:cNvSpPr>
          <p:nvPr>
            <p:ph type="sldNum" sz="quarter" idx="12"/>
          </p:nvPr>
        </p:nvSpPr>
        <p:spPr/>
        <p:txBody>
          <a:bodyPr/>
          <a:lstStyle/>
          <a:p>
            <a:fld id="{F453220E-C66B-49A9-947E-74ECF35B691E}" type="slidenum">
              <a:rPr lang="tr-TR" smtClean="0"/>
              <a:t>‹#›</a:t>
            </a:fld>
            <a:endParaRPr lang="tr-TR" dirty="0"/>
          </a:p>
        </p:txBody>
      </p:sp>
    </p:spTree>
    <p:extLst>
      <p:ext uri="{BB962C8B-B14F-4D97-AF65-F5344CB8AC3E}">
        <p14:creationId xmlns:p14="http://schemas.microsoft.com/office/powerpoint/2010/main" val="2974684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Metin Yer Tutucus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p>
            <a:fld id="{2DE614A5-15E8-40B6-846E-C61F4DACEBF0}" type="datetimeFigureOut">
              <a:rPr lang="tr-TR" smtClean="0"/>
              <a:t>19.12.2016</a:t>
            </a:fld>
            <a:endParaRPr lang="tr-TR" dirty="0"/>
          </a:p>
        </p:txBody>
      </p:sp>
      <p:sp>
        <p:nvSpPr>
          <p:cNvPr id="5" name="Altbilgi Yer Tutucusu 4"/>
          <p:cNvSpPr>
            <a:spLocks noGrp="1"/>
          </p:cNvSpPr>
          <p:nvPr>
            <p:ph type="ftr" sz="quarter" idx="11"/>
          </p:nvPr>
        </p:nvSpPr>
        <p:spPr/>
        <p:txBody>
          <a:bodyPr/>
          <a:lstStyle/>
          <a:p>
            <a:endParaRPr lang="tr-TR" dirty="0"/>
          </a:p>
        </p:txBody>
      </p:sp>
      <p:sp>
        <p:nvSpPr>
          <p:cNvPr id="6" name="Slayt Numarası Yer Tutucusu 5"/>
          <p:cNvSpPr>
            <a:spLocks noGrp="1"/>
          </p:cNvSpPr>
          <p:nvPr>
            <p:ph type="sldNum" sz="quarter" idx="12"/>
          </p:nvPr>
        </p:nvSpPr>
        <p:spPr/>
        <p:txBody>
          <a:bodyPr/>
          <a:lstStyle/>
          <a:p>
            <a:fld id="{F453220E-C66B-49A9-947E-74ECF35B691E}" type="slidenum">
              <a:rPr lang="tr-TR" smtClean="0"/>
              <a:t>‹#›</a:t>
            </a:fld>
            <a:endParaRPr lang="tr-TR" dirty="0"/>
          </a:p>
        </p:txBody>
      </p:sp>
    </p:spTree>
    <p:extLst>
      <p:ext uri="{BB962C8B-B14F-4D97-AF65-F5344CB8AC3E}">
        <p14:creationId xmlns:p14="http://schemas.microsoft.com/office/powerpoint/2010/main" val="287928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2DE614A5-15E8-40B6-846E-C61F4DACEBF0}" type="datetimeFigureOut">
              <a:rPr lang="tr-TR" smtClean="0"/>
              <a:t>19.12.2016</a:t>
            </a:fld>
            <a:endParaRPr lang="tr-TR" dirty="0"/>
          </a:p>
        </p:txBody>
      </p:sp>
      <p:sp>
        <p:nvSpPr>
          <p:cNvPr id="6" name="Altbilgi Yer Tutucusu 5"/>
          <p:cNvSpPr>
            <a:spLocks noGrp="1"/>
          </p:cNvSpPr>
          <p:nvPr>
            <p:ph type="ftr" sz="quarter" idx="11"/>
          </p:nvPr>
        </p:nvSpPr>
        <p:spPr/>
        <p:txBody>
          <a:bodyPr/>
          <a:lstStyle/>
          <a:p>
            <a:endParaRPr lang="tr-TR" dirty="0"/>
          </a:p>
        </p:txBody>
      </p:sp>
      <p:sp>
        <p:nvSpPr>
          <p:cNvPr id="7" name="Slayt Numarası Yer Tutucusu 6"/>
          <p:cNvSpPr>
            <a:spLocks noGrp="1"/>
          </p:cNvSpPr>
          <p:nvPr>
            <p:ph type="sldNum" sz="quarter" idx="12"/>
          </p:nvPr>
        </p:nvSpPr>
        <p:spPr/>
        <p:txBody>
          <a:bodyPr/>
          <a:lstStyle/>
          <a:p>
            <a:fld id="{F453220E-C66B-49A9-947E-74ECF35B691E}" type="slidenum">
              <a:rPr lang="tr-TR" smtClean="0"/>
              <a:t>‹#›</a:t>
            </a:fld>
            <a:endParaRPr lang="tr-TR" dirty="0"/>
          </a:p>
        </p:txBody>
      </p:sp>
    </p:spTree>
    <p:extLst>
      <p:ext uri="{BB962C8B-B14F-4D97-AF65-F5344CB8AC3E}">
        <p14:creationId xmlns:p14="http://schemas.microsoft.com/office/powerpoint/2010/main" val="2434345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a:defRPr/>
            </a:lvl1pPr>
          </a:lstStyle>
          <a:p>
            <a:r>
              <a:rPr lang="tr-TR" smtClean="0"/>
              <a:t>Asıl başlık stili için tıklatın</a:t>
            </a:r>
            <a:endParaRPr lang="tr-TR"/>
          </a:p>
        </p:txBody>
      </p:sp>
      <p:sp>
        <p:nvSpPr>
          <p:cNvPr id="3" name="Metin Yer Tutucus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2DE614A5-15E8-40B6-846E-C61F4DACEBF0}" type="datetimeFigureOut">
              <a:rPr lang="tr-TR" smtClean="0"/>
              <a:t>19.12.2016</a:t>
            </a:fld>
            <a:endParaRPr lang="tr-TR" dirty="0"/>
          </a:p>
        </p:txBody>
      </p:sp>
      <p:sp>
        <p:nvSpPr>
          <p:cNvPr id="8" name="Altbilgi Yer Tutucusu 7"/>
          <p:cNvSpPr>
            <a:spLocks noGrp="1"/>
          </p:cNvSpPr>
          <p:nvPr>
            <p:ph type="ftr" sz="quarter" idx="11"/>
          </p:nvPr>
        </p:nvSpPr>
        <p:spPr/>
        <p:txBody>
          <a:bodyPr/>
          <a:lstStyle/>
          <a:p>
            <a:endParaRPr lang="tr-TR" dirty="0"/>
          </a:p>
        </p:txBody>
      </p:sp>
      <p:sp>
        <p:nvSpPr>
          <p:cNvPr id="9" name="Slayt Numarası Yer Tutucusu 8"/>
          <p:cNvSpPr>
            <a:spLocks noGrp="1"/>
          </p:cNvSpPr>
          <p:nvPr>
            <p:ph type="sldNum" sz="quarter" idx="12"/>
          </p:nvPr>
        </p:nvSpPr>
        <p:spPr/>
        <p:txBody>
          <a:bodyPr/>
          <a:lstStyle/>
          <a:p>
            <a:fld id="{F453220E-C66B-49A9-947E-74ECF35B691E}" type="slidenum">
              <a:rPr lang="tr-TR" smtClean="0"/>
              <a:t>‹#›</a:t>
            </a:fld>
            <a:endParaRPr lang="tr-TR" dirty="0"/>
          </a:p>
        </p:txBody>
      </p:sp>
    </p:spTree>
    <p:extLst>
      <p:ext uri="{BB962C8B-B14F-4D97-AF65-F5344CB8AC3E}">
        <p14:creationId xmlns:p14="http://schemas.microsoft.com/office/powerpoint/2010/main" val="3100344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2DE614A5-15E8-40B6-846E-C61F4DACEBF0}" type="datetimeFigureOut">
              <a:rPr lang="tr-TR" smtClean="0"/>
              <a:t>19.12.2016</a:t>
            </a:fld>
            <a:endParaRPr lang="tr-TR" dirty="0"/>
          </a:p>
        </p:txBody>
      </p:sp>
      <p:sp>
        <p:nvSpPr>
          <p:cNvPr id="4" name="Altbilgi Yer Tutucusu 3"/>
          <p:cNvSpPr>
            <a:spLocks noGrp="1"/>
          </p:cNvSpPr>
          <p:nvPr>
            <p:ph type="ftr" sz="quarter" idx="11"/>
          </p:nvPr>
        </p:nvSpPr>
        <p:spPr/>
        <p:txBody>
          <a:bodyPr/>
          <a:lstStyle/>
          <a:p>
            <a:endParaRPr lang="tr-TR" dirty="0"/>
          </a:p>
        </p:txBody>
      </p:sp>
      <p:sp>
        <p:nvSpPr>
          <p:cNvPr id="5" name="Slayt Numarası Yer Tutucusu 4"/>
          <p:cNvSpPr>
            <a:spLocks noGrp="1"/>
          </p:cNvSpPr>
          <p:nvPr>
            <p:ph type="sldNum" sz="quarter" idx="12"/>
          </p:nvPr>
        </p:nvSpPr>
        <p:spPr/>
        <p:txBody>
          <a:bodyPr/>
          <a:lstStyle/>
          <a:p>
            <a:fld id="{F453220E-C66B-49A9-947E-74ECF35B691E}" type="slidenum">
              <a:rPr lang="tr-TR" smtClean="0"/>
              <a:t>‹#›</a:t>
            </a:fld>
            <a:endParaRPr lang="tr-TR" dirty="0"/>
          </a:p>
        </p:txBody>
      </p:sp>
    </p:spTree>
    <p:extLst>
      <p:ext uri="{BB962C8B-B14F-4D97-AF65-F5344CB8AC3E}">
        <p14:creationId xmlns:p14="http://schemas.microsoft.com/office/powerpoint/2010/main" val="2108360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2DE614A5-15E8-40B6-846E-C61F4DACEBF0}" type="datetimeFigureOut">
              <a:rPr lang="tr-TR" smtClean="0"/>
              <a:t>19.12.2016</a:t>
            </a:fld>
            <a:endParaRPr lang="tr-TR" dirty="0"/>
          </a:p>
        </p:txBody>
      </p:sp>
      <p:sp>
        <p:nvSpPr>
          <p:cNvPr id="3" name="Altbilgi Yer Tutucusu 2"/>
          <p:cNvSpPr>
            <a:spLocks noGrp="1"/>
          </p:cNvSpPr>
          <p:nvPr>
            <p:ph type="ftr" sz="quarter" idx="11"/>
          </p:nvPr>
        </p:nvSpPr>
        <p:spPr/>
        <p:txBody>
          <a:bodyPr/>
          <a:lstStyle/>
          <a:p>
            <a:endParaRPr lang="tr-TR" dirty="0"/>
          </a:p>
        </p:txBody>
      </p:sp>
      <p:sp>
        <p:nvSpPr>
          <p:cNvPr id="4" name="Slayt Numarası Yer Tutucusu 3"/>
          <p:cNvSpPr>
            <a:spLocks noGrp="1"/>
          </p:cNvSpPr>
          <p:nvPr>
            <p:ph type="sldNum" sz="quarter" idx="12"/>
          </p:nvPr>
        </p:nvSpPr>
        <p:spPr/>
        <p:txBody>
          <a:bodyPr/>
          <a:lstStyle/>
          <a:p>
            <a:fld id="{F453220E-C66B-49A9-947E-74ECF35B691E}" type="slidenum">
              <a:rPr lang="tr-TR" smtClean="0"/>
              <a:t>‹#›</a:t>
            </a:fld>
            <a:endParaRPr lang="tr-TR" dirty="0"/>
          </a:p>
        </p:txBody>
      </p:sp>
    </p:spTree>
    <p:extLst>
      <p:ext uri="{BB962C8B-B14F-4D97-AF65-F5344CB8AC3E}">
        <p14:creationId xmlns:p14="http://schemas.microsoft.com/office/powerpoint/2010/main" val="3688843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İçerik Yer Tutucus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2DE614A5-15E8-40B6-846E-C61F4DACEBF0}" type="datetimeFigureOut">
              <a:rPr lang="tr-TR" smtClean="0"/>
              <a:t>19.12.2016</a:t>
            </a:fld>
            <a:endParaRPr lang="tr-TR" dirty="0"/>
          </a:p>
        </p:txBody>
      </p:sp>
      <p:sp>
        <p:nvSpPr>
          <p:cNvPr id="6" name="Altbilgi Yer Tutucusu 5"/>
          <p:cNvSpPr>
            <a:spLocks noGrp="1"/>
          </p:cNvSpPr>
          <p:nvPr>
            <p:ph type="ftr" sz="quarter" idx="11"/>
          </p:nvPr>
        </p:nvSpPr>
        <p:spPr/>
        <p:txBody>
          <a:bodyPr/>
          <a:lstStyle/>
          <a:p>
            <a:endParaRPr lang="tr-TR" dirty="0"/>
          </a:p>
        </p:txBody>
      </p:sp>
      <p:sp>
        <p:nvSpPr>
          <p:cNvPr id="7" name="Slayt Numarası Yer Tutucusu 6"/>
          <p:cNvSpPr>
            <a:spLocks noGrp="1"/>
          </p:cNvSpPr>
          <p:nvPr>
            <p:ph type="sldNum" sz="quarter" idx="12"/>
          </p:nvPr>
        </p:nvSpPr>
        <p:spPr/>
        <p:txBody>
          <a:bodyPr/>
          <a:lstStyle/>
          <a:p>
            <a:fld id="{F453220E-C66B-49A9-947E-74ECF35B691E}" type="slidenum">
              <a:rPr lang="tr-TR" smtClean="0"/>
              <a:t>‹#›</a:t>
            </a:fld>
            <a:endParaRPr lang="tr-TR" dirty="0"/>
          </a:p>
        </p:txBody>
      </p:sp>
    </p:spTree>
    <p:extLst>
      <p:ext uri="{BB962C8B-B14F-4D97-AF65-F5344CB8AC3E}">
        <p14:creationId xmlns:p14="http://schemas.microsoft.com/office/powerpoint/2010/main" val="1378941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Resim Yer Tutucus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dirty="0"/>
          </a:p>
        </p:txBody>
      </p:sp>
      <p:sp>
        <p:nvSpPr>
          <p:cNvPr id="4" name="Metin Yer Tutucus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2DE614A5-15E8-40B6-846E-C61F4DACEBF0}" type="datetimeFigureOut">
              <a:rPr lang="tr-TR" smtClean="0"/>
              <a:t>19.12.2016</a:t>
            </a:fld>
            <a:endParaRPr lang="tr-TR" dirty="0"/>
          </a:p>
        </p:txBody>
      </p:sp>
      <p:sp>
        <p:nvSpPr>
          <p:cNvPr id="6" name="Altbilgi Yer Tutucusu 5"/>
          <p:cNvSpPr>
            <a:spLocks noGrp="1"/>
          </p:cNvSpPr>
          <p:nvPr>
            <p:ph type="ftr" sz="quarter" idx="11"/>
          </p:nvPr>
        </p:nvSpPr>
        <p:spPr/>
        <p:txBody>
          <a:bodyPr/>
          <a:lstStyle/>
          <a:p>
            <a:endParaRPr lang="tr-TR" dirty="0"/>
          </a:p>
        </p:txBody>
      </p:sp>
      <p:sp>
        <p:nvSpPr>
          <p:cNvPr id="7" name="Slayt Numarası Yer Tutucusu 6"/>
          <p:cNvSpPr>
            <a:spLocks noGrp="1"/>
          </p:cNvSpPr>
          <p:nvPr>
            <p:ph type="sldNum" sz="quarter" idx="12"/>
          </p:nvPr>
        </p:nvSpPr>
        <p:spPr/>
        <p:txBody>
          <a:bodyPr/>
          <a:lstStyle/>
          <a:p>
            <a:fld id="{F453220E-C66B-49A9-947E-74ECF35B691E}" type="slidenum">
              <a:rPr lang="tr-TR" smtClean="0"/>
              <a:t>‹#›</a:t>
            </a:fld>
            <a:endParaRPr lang="tr-TR" dirty="0"/>
          </a:p>
        </p:txBody>
      </p:sp>
    </p:spTree>
    <p:extLst>
      <p:ext uri="{BB962C8B-B14F-4D97-AF65-F5344CB8AC3E}">
        <p14:creationId xmlns:p14="http://schemas.microsoft.com/office/powerpoint/2010/main" val="3669238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E614A5-15E8-40B6-846E-C61F4DACEBF0}" type="datetimeFigureOut">
              <a:rPr lang="tr-TR" smtClean="0"/>
              <a:t>19.12.2016</a:t>
            </a:fld>
            <a:endParaRPr lang="tr-TR" dirty="0"/>
          </a:p>
        </p:txBody>
      </p:sp>
      <p:sp>
        <p:nvSpPr>
          <p:cNvPr id="5" name="Altbilgi Yer Tutucusu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dirty="0"/>
          </a:p>
        </p:txBody>
      </p:sp>
      <p:sp>
        <p:nvSpPr>
          <p:cNvPr id="6" name="Slayt Numarası Yer Tutucus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53220E-C66B-49A9-947E-74ECF35B691E}" type="slidenum">
              <a:rPr lang="tr-TR" smtClean="0"/>
              <a:t>‹#›</a:t>
            </a:fld>
            <a:endParaRPr lang="tr-TR" dirty="0"/>
          </a:p>
        </p:txBody>
      </p:sp>
    </p:spTree>
    <p:extLst>
      <p:ext uri="{BB962C8B-B14F-4D97-AF65-F5344CB8AC3E}">
        <p14:creationId xmlns:p14="http://schemas.microsoft.com/office/powerpoint/2010/main" val="622476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www.oracle.com/technetwork/java/javase/downloads/index-jdk5-jsp-142662.html" TargetMode="External"/><Relationship Id="rId2" Type="http://schemas.openxmlformats.org/officeDocument/2006/relationships/hyperlink" Target="http://tomcat.apache.org/download-70.cgi#7.0.16"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p:cNvSpPr>
            <a:spLocks noGrp="1"/>
          </p:cNvSpPr>
          <p:nvPr>
            <p:ph type="title"/>
          </p:nvPr>
        </p:nvSpPr>
        <p:spPr>
          <a:xfrm>
            <a:off x="457200" y="1916832"/>
            <a:ext cx="8229600" cy="2808312"/>
          </a:xfrm>
          <a:solidFill>
            <a:schemeClr val="accent2">
              <a:lumMod val="60000"/>
              <a:lumOff val="40000"/>
            </a:schemeClr>
          </a:solidFill>
          <a:ln>
            <a:solidFill>
              <a:schemeClr val="tx2">
                <a:lumMod val="60000"/>
                <a:lumOff val="40000"/>
              </a:schemeClr>
            </a:solidFill>
          </a:ln>
        </p:spPr>
        <p:txBody>
          <a:bodyPr>
            <a:normAutofit/>
          </a:bodyPr>
          <a:lstStyle/>
          <a:p>
            <a:r>
              <a:rPr lang="tr-TR" sz="6600" b="1" dirty="0" smtClean="0">
                <a:solidFill>
                  <a:schemeClr val="tx2"/>
                </a:solidFill>
                <a:latin typeface="AR BLANCA" panose="02000000000000000000" pitchFamily="2" charset="0"/>
              </a:rPr>
              <a:t>WEB SERVER </a:t>
            </a:r>
            <a:endParaRPr lang="tr-TR" sz="6600" b="1" dirty="0">
              <a:solidFill>
                <a:schemeClr val="tx2"/>
              </a:solidFill>
              <a:latin typeface="AR BLANCA" panose="02000000000000000000" pitchFamily="2" charset="0"/>
            </a:endParaRPr>
          </a:p>
        </p:txBody>
      </p:sp>
    </p:spTree>
    <p:extLst>
      <p:ext uri="{BB962C8B-B14F-4D97-AF65-F5344CB8AC3E}">
        <p14:creationId xmlns:p14="http://schemas.microsoft.com/office/powerpoint/2010/main" val="38531778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0" y="35934"/>
            <a:ext cx="9144000" cy="6370975"/>
          </a:xfrm>
          <a:prstGeom prst="rect">
            <a:avLst/>
          </a:prstGeom>
        </p:spPr>
        <p:txBody>
          <a:bodyPr wrap="square">
            <a:spAutoFit/>
          </a:bodyPr>
          <a:lstStyle/>
          <a:p>
            <a:r>
              <a:rPr lang="tr-TR" sz="2400" dirty="0"/>
              <a:t>Internetteki web sitelerinin %60’ı Apache üzerinde çalışmaktadır. Apache, en yakın rakibi Microsoft’un web sunucularının 3 katı pazar payına sahiptir</a:t>
            </a:r>
            <a:r>
              <a:rPr lang="tr-TR" sz="2400" dirty="0" smtClean="0"/>
              <a:t>.</a:t>
            </a:r>
            <a:endParaRPr lang="tr-TR" sz="2400" dirty="0"/>
          </a:p>
          <a:p>
            <a:r>
              <a:rPr lang="tr-TR" sz="2400" dirty="0"/>
              <a:t>Web siteleri Apache üzerinde çalışan farklı sektörlerden birkaç kurum:</a:t>
            </a:r>
          </a:p>
          <a:p>
            <a:pPr marL="342900" indent="-342900">
              <a:buFont typeface="Wingdings" panose="05000000000000000000" pitchFamily="2" charset="2"/>
              <a:buChar char="ü"/>
            </a:pPr>
            <a:r>
              <a:rPr lang="tr-TR" sz="2400" dirty="0" smtClean="0"/>
              <a:t>Cumhurbaşkanlığı</a:t>
            </a:r>
            <a:endParaRPr lang="tr-TR" sz="2400" dirty="0"/>
          </a:p>
          <a:p>
            <a:pPr marL="342900" indent="-342900">
              <a:buFont typeface="Wingdings" panose="05000000000000000000" pitchFamily="2" charset="2"/>
              <a:buChar char="ü"/>
            </a:pPr>
            <a:r>
              <a:rPr lang="tr-TR" sz="2400" dirty="0" err="1" smtClean="0"/>
              <a:t>Turkcell</a:t>
            </a:r>
            <a:endParaRPr lang="tr-TR" sz="2400" dirty="0"/>
          </a:p>
          <a:p>
            <a:pPr marL="342900" indent="-342900">
              <a:buFont typeface="Wingdings" panose="05000000000000000000" pitchFamily="2" charset="2"/>
              <a:buChar char="ü"/>
            </a:pPr>
            <a:r>
              <a:rPr lang="tr-TR" sz="2400" dirty="0" smtClean="0"/>
              <a:t>Migros</a:t>
            </a:r>
            <a:endParaRPr lang="tr-TR" sz="2400" dirty="0"/>
          </a:p>
          <a:p>
            <a:pPr marL="342900" indent="-342900">
              <a:buFont typeface="Wingdings" panose="05000000000000000000" pitchFamily="2" charset="2"/>
              <a:buChar char="ü"/>
            </a:pPr>
            <a:r>
              <a:rPr lang="tr-TR" sz="2400" dirty="0" smtClean="0"/>
              <a:t>Garanti </a:t>
            </a:r>
            <a:r>
              <a:rPr lang="tr-TR" sz="2400" dirty="0"/>
              <a:t>Bankası</a:t>
            </a:r>
          </a:p>
          <a:p>
            <a:pPr marL="342900" indent="-342900">
              <a:buFont typeface="Wingdings" panose="05000000000000000000" pitchFamily="2" charset="2"/>
              <a:buChar char="ü"/>
            </a:pPr>
            <a:r>
              <a:rPr lang="tr-TR" sz="2400" dirty="0" smtClean="0"/>
              <a:t>Sabah </a:t>
            </a:r>
            <a:r>
              <a:rPr lang="tr-TR" sz="2400" dirty="0"/>
              <a:t>Gazetesi</a:t>
            </a:r>
          </a:p>
          <a:p>
            <a:pPr marL="342900" indent="-342900">
              <a:buFont typeface="Wingdings" panose="05000000000000000000" pitchFamily="2" charset="2"/>
              <a:buChar char="ü"/>
            </a:pPr>
            <a:r>
              <a:rPr lang="tr-TR" sz="2400" dirty="0" smtClean="0"/>
              <a:t>Sabancı </a:t>
            </a:r>
            <a:r>
              <a:rPr lang="tr-TR" sz="2400" dirty="0"/>
              <a:t>Üniversitesi</a:t>
            </a:r>
          </a:p>
          <a:p>
            <a:pPr marL="342900" indent="-342900">
              <a:buFont typeface="Wingdings" panose="05000000000000000000" pitchFamily="2" charset="2"/>
              <a:buChar char="ü"/>
            </a:pPr>
            <a:r>
              <a:rPr lang="tr-TR" sz="2400" dirty="0" smtClean="0"/>
              <a:t>Orta </a:t>
            </a:r>
            <a:r>
              <a:rPr lang="tr-TR" sz="2400" dirty="0"/>
              <a:t>Doğu Teknik Üniversitesi</a:t>
            </a:r>
          </a:p>
          <a:p>
            <a:pPr marL="342900" indent="-342900">
              <a:buFont typeface="Wingdings" panose="05000000000000000000" pitchFamily="2" charset="2"/>
              <a:buChar char="ü"/>
            </a:pPr>
            <a:r>
              <a:rPr lang="tr-TR" sz="2400" dirty="0" smtClean="0"/>
              <a:t>AGB </a:t>
            </a:r>
            <a:r>
              <a:rPr lang="tr-TR" sz="2400" dirty="0"/>
              <a:t>Anadolu Ajansı</a:t>
            </a:r>
          </a:p>
          <a:p>
            <a:pPr marL="342900" indent="-342900">
              <a:buFont typeface="Wingdings" panose="05000000000000000000" pitchFamily="2" charset="2"/>
              <a:buChar char="ü"/>
            </a:pPr>
            <a:r>
              <a:rPr lang="tr-TR" sz="2400" dirty="0" smtClean="0"/>
              <a:t>Türkiye </a:t>
            </a:r>
            <a:r>
              <a:rPr lang="tr-TR" sz="2400" dirty="0"/>
              <a:t>Odalar ve Borsalar Birliği</a:t>
            </a:r>
          </a:p>
          <a:p>
            <a:pPr marL="342900" indent="-342900">
              <a:buFont typeface="Wingdings" panose="05000000000000000000" pitchFamily="2" charset="2"/>
              <a:buChar char="ü"/>
            </a:pPr>
            <a:r>
              <a:rPr lang="tr-TR" sz="2400" dirty="0" smtClean="0"/>
              <a:t>İstanbul </a:t>
            </a:r>
            <a:r>
              <a:rPr lang="tr-TR" sz="2400" dirty="0"/>
              <a:t>Menkul Kıymetler Borsası</a:t>
            </a:r>
          </a:p>
          <a:p>
            <a:pPr marL="342900" indent="-342900">
              <a:buFont typeface="Wingdings" panose="05000000000000000000" pitchFamily="2" charset="2"/>
              <a:buChar char="ü"/>
            </a:pPr>
            <a:r>
              <a:rPr lang="tr-TR" sz="2400" dirty="0" err="1" smtClean="0"/>
              <a:t>Oracle</a:t>
            </a:r>
            <a:endParaRPr lang="tr-TR" sz="2400" dirty="0"/>
          </a:p>
          <a:p>
            <a:pPr marL="342900" indent="-342900">
              <a:buFont typeface="Wingdings" panose="05000000000000000000" pitchFamily="2" charset="2"/>
              <a:buChar char="ü"/>
            </a:pPr>
            <a:r>
              <a:rPr lang="tr-TR" sz="2400" dirty="0" smtClean="0"/>
              <a:t>Mercedes-Benz</a:t>
            </a:r>
            <a:endParaRPr lang="tr-TR" sz="2400" dirty="0"/>
          </a:p>
          <a:p>
            <a:pPr marL="342900" indent="-342900">
              <a:buFont typeface="Wingdings" panose="05000000000000000000" pitchFamily="2" charset="2"/>
              <a:buChar char="ü"/>
            </a:pPr>
            <a:r>
              <a:rPr lang="tr-TR" sz="2400" dirty="0" smtClean="0"/>
              <a:t>Ericsson</a:t>
            </a:r>
            <a:endParaRPr lang="tr-TR" sz="2400" dirty="0"/>
          </a:p>
        </p:txBody>
      </p:sp>
    </p:spTree>
    <p:extLst>
      <p:ext uri="{BB962C8B-B14F-4D97-AF65-F5344CB8AC3E}">
        <p14:creationId xmlns:p14="http://schemas.microsoft.com/office/powerpoint/2010/main" val="17175987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solidFill>
                  <a:schemeClr val="tx2">
                    <a:lumMod val="40000"/>
                    <a:lumOff val="60000"/>
                  </a:schemeClr>
                </a:solidFill>
              </a:rPr>
              <a:t>Apache tomcat</a:t>
            </a:r>
            <a:endParaRPr lang="tr-TR" dirty="0">
              <a:solidFill>
                <a:schemeClr val="tx2">
                  <a:lumMod val="40000"/>
                  <a:lumOff val="60000"/>
                </a:schemeClr>
              </a:solidFill>
            </a:endParaRPr>
          </a:p>
        </p:txBody>
      </p:sp>
      <p:sp>
        <p:nvSpPr>
          <p:cNvPr id="4" name="İçerik Yer Tutucusu 3"/>
          <p:cNvSpPr>
            <a:spLocks noGrp="1"/>
          </p:cNvSpPr>
          <p:nvPr>
            <p:ph idx="1"/>
          </p:nvPr>
        </p:nvSpPr>
        <p:spPr>
          <a:xfrm>
            <a:off x="395536" y="1628800"/>
            <a:ext cx="8229600" cy="4525963"/>
          </a:xfrm>
        </p:spPr>
        <p:txBody>
          <a:bodyPr>
            <a:normAutofit fontScale="55000" lnSpcReduction="20000"/>
          </a:bodyPr>
          <a:lstStyle/>
          <a:p>
            <a:pPr>
              <a:buFont typeface="Wingdings" pitchFamily="2" charset="2"/>
              <a:buChar char="ü"/>
            </a:pPr>
            <a:r>
              <a:rPr lang="tr-TR" sz="4400" b="1" dirty="0"/>
              <a:t>Apache Tomcat Server Kurulumu</a:t>
            </a:r>
          </a:p>
          <a:p>
            <a:pPr>
              <a:buFont typeface="Wingdings" pitchFamily="2" charset="2"/>
              <a:buChar char="ü"/>
            </a:pPr>
            <a:r>
              <a:rPr lang="tr-TR" sz="3800" dirty="0"/>
              <a:t>Öncelikle</a:t>
            </a:r>
            <a:r>
              <a:rPr lang="tr-TR" sz="3800" b="1" dirty="0">
                <a:hlinkClick r:id="rId2" tooltip="Apache Tomcat İndirmek için Tıklayınız"/>
              </a:rPr>
              <a:t>http://tomcat.apache.org/download-70.cgi#7.0.16</a:t>
            </a:r>
            <a:r>
              <a:rPr lang="tr-TR" sz="3800" dirty="0"/>
              <a:t> sitesinden Core başlığı altındaki Apache Tomcat ürünlerinden sisteminize uygun olanı zip olarak indiriyoruz. Ardından bu dosyayı C:\ dizinine apache-tomcat-7.0.14 dosyasını çıkarıp adını, kolaylık olması açısından, tomcat olarak değiştiriyoruz. Tabi Tomcat kurulumu jdk’ ya da ihtiyaç duyduğundan, bilgisayarımızda </a:t>
            </a:r>
            <a:r>
              <a:rPr lang="tr-TR" sz="3800" b="1" dirty="0">
                <a:hlinkClick r:id="rId3" tooltip="JDK İndirmek İçin Tıklayınız"/>
              </a:rPr>
              <a:t>jdk</a:t>
            </a:r>
            <a:r>
              <a:rPr lang="tr-TR" sz="3800" dirty="0"/>
              <a:t> yok ise onu da indirip kuruyoruz. Şimdi ayarlamalara geçebiliriz. [Bilgisayarım –&gt; Özellikler –&gt; Gelişmiş Sistem Ayarları –&gt; Gelişmiş](win7 için) yolunu takip ederek Ortam Değişkenleri butonuna tıklıyoruz. Gelen pencereden Ortam Değişkenleri bölümünde yeni butonuna tıkladıktan sonra;</a:t>
            </a:r>
          </a:p>
          <a:p>
            <a:pPr>
              <a:buFont typeface="Wingdings" pitchFamily="2" charset="2"/>
              <a:buChar char="ü"/>
            </a:pPr>
            <a:r>
              <a:rPr lang="tr-TR" sz="3800" dirty="0"/>
              <a:t>Değişken Adı :</a:t>
            </a:r>
            <a:r>
              <a:rPr lang="tr-TR" sz="3800" b="1" dirty="0"/>
              <a:t> JAVA_HOME</a:t>
            </a:r>
            <a:endParaRPr lang="tr-TR" sz="3800" dirty="0"/>
          </a:p>
          <a:p>
            <a:pPr>
              <a:buFont typeface="Wingdings" pitchFamily="2" charset="2"/>
              <a:buChar char="ü"/>
            </a:pPr>
            <a:r>
              <a:rPr lang="tr-TR" sz="3800" dirty="0"/>
              <a:t>Değişken Değeri:</a:t>
            </a:r>
            <a:r>
              <a:rPr lang="tr-TR" sz="3800" b="1" dirty="0"/>
              <a:t> C:\Program Files (x86)\Java\jdk1.6.0_23</a:t>
            </a:r>
            <a:r>
              <a:rPr lang="tr-TR" sz="3800" dirty="0"/>
              <a:t> (JDK’ nın adresi. Eğer kurulum sırasında yolunu değiştirmemişseniz bu adreste bulunur</a:t>
            </a:r>
            <a:r>
              <a:rPr lang="tr-TR" sz="3800" dirty="0" smtClean="0"/>
              <a:t>.)</a:t>
            </a:r>
            <a:endParaRPr lang="tr-TR" sz="3800" dirty="0"/>
          </a:p>
        </p:txBody>
      </p:sp>
    </p:spTree>
    <p:extLst>
      <p:ext uri="{BB962C8B-B14F-4D97-AF65-F5344CB8AC3E}">
        <p14:creationId xmlns:p14="http://schemas.microsoft.com/office/powerpoint/2010/main" val="23910890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smtClean="0"/>
              <a:t/>
            </a:r>
            <a:br>
              <a:rPr lang="tr-TR" dirty="0" smtClean="0"/>
            </a:br>
            <a:endParaRPr lang="tr-TR" dirty="0"/>
          </a:p>
        </p:txBody>
      </p:sp>
      <p:sp>
        <p:nvSpPr>
          <p:cNvPr id="3" name="İçerik Yer Tutucusu 2"/>
          <p:cNvSpPr>
            <a:spLocks noGrp="1"/>
          </p:cNvSpPr>
          <p:nvPr>
            <p:ph idx="1"/>
          </p:nvPr>
        </p:nvSpPr>
        <p:spPr/>
        <p:txBody>
          <a:bodyPr>
            <a:normAutofit fontScale="70000" lnSpcReduction="20000"/>
          </a:bodyPr>
          <a:lstStyle/>
          <a:p>
            <a:pPr>
              <a:buFont typeface="Wingdings" pitchFamily="2" charset="2"/>
              <a:buChar char="ü"/>
            </a:pPr>
            <a:r>
              <a:rPr lang="tr-TR" dirty="0"/>
              <a:t>Değerlerini girdikten sonra Sistem Değişkenleri bölümünden de Path’ i bulup düzenle butonuna tıklıyoruz. Sonra, değişken değerine JDK klasörü içindeki bin klasörünün adresini yani </a:t>
            </a:r>
            <a:r>
              <a:rPr lang="tr-TR" b="1" dirty="0"/>
              <a:t>C:\Program Files (x86)\Java\jdk1.6.0_23\bin</a:t>
            </a:r>
            <a:r>
              <a:rPr lang="tr-TR" dirty="0"/>
              <a:t> ekliyoruz.</a:t>
            </a:r>
          </a:p>
          <a:p>
            <a:pPr>
              <a:buFont typeface="Wingdings" pitchFamily="2" charset="2"/>
              <a:buChar char="ü"/>
            </a:pPr>
            <a:r>
              <a:rPr lang="tr-TR" dirty="0"/>
              <a:t>Eğer adresi başa ekleyeceksek: </a:t>
            </a:r>
            <a:r>
              <a:rPr lang="tr-TR" b="1" dirty="0"/>
              <a:t>C:\Program Files (x86)\Java\jdk1.6.0_23\bin;</a:t>
            </a:r>
            <a:endParaRPr lang="tr-TR" dirty="0"/>
          </a:p>
          <a:p>
            <a:pPr marL="0" indent="0">
              <a:buNone/>
            </a:pPr>
            <a:r>
              <a:rPr lang="tr-TR" dirty="0" smtClean="0"/>
              <a:t>    sona </a:t>
            </a:r>
            <a:r>
              <a:rPr lang="tr-TR" dirty="0"/>
              <a:t>ekleyeceksek: ;</a:t>
            </a:r>
            <a:r>
              <a:rPr lang="tr-TR" b="1" dirty="0"/>
              <a:t>C:\Program Files (x86)\Java\jdk1.6.0_23\bin</a:t>
            </a:r>
            <a:endParaRPr lang="tr-TR" dirty="0"/>
          </a:p>
          <a:p>
            <a:pPr marL="0" indent="0">
              <a:buNone/>
            </a:pPr>
            <a:r>
              <a:rPr lang="tr-TR" dirty="0" smtClean="0"/>
              <a:t>     şeklinde </a:t>
            </a:r>
            <a:r>
              <a:rPr lang="tr-TR" dirty="0"/>
              <a:t>eklemeliyiz.</a:t>
            </a:r>
          </a:p>
          <a:p>
            <a:pPr>
              <a:buFont typeface="Wingdings" pitchFamily="2" charset="2"/>
              <a:buChar char="ü"/>
            </a:pPr>
            <a:r>
              <a:rPr lang="tr-TR" dirty="0"/>
              <a:t>Kurulum işlemlerini tamamlamış olduk. Şimdi kurduğumuz bağlantının doğru olup olmadığını test etmek için Başlat–&gt;Çalıştır–&gt;cmd yazıp enter’ a bastıktan sonra C:\&gt;echo %JAVA_HOME% yazdığımızda eğer ekrana JDK klasörünüzün adresi geliyorsa bağlantınız sorunsuz çalışıyor demektir.</a:t>
            </a:r>
          </a:p>
          <a:p>
            <a:endParaRPr lang="tr-TR" dirty="0"/>
          </a:p>
          <a:p>
            <a:endParaRPr lang="tr-TR" dirty="0"/>
          </a:p>
        </p:txBody>
      </p:sp>
    </p:spTree>
    <p:extLst>
      <p:ext uri="{BB962C8B-B14F-4D97-AF65-F5344CB8AC3E}">
        <p14:creationId xmlns:p14="http://schemas.microsoft.com/office/powerpoint/2010/main" val="2742154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4800" i="1" dirty="0" smtClean="0">
                <a:solidFill>
                  <a:schemeClr val="tx2">
                    <a:lumMod val="40000"/>
                    <a:lumOff val="60000"/>
                  </a:schemeClr>
                </a:solidFill>
              </a:rPr>
              <a:t>Nginx</a:t>
            </a:r>
            <a:endParaRPr lang="tr-TR" sz="4800" i="1" dirty="0">
              <a:solidFill>
                <a:schemeClr val="tx2">
                  <a:lumMod val="40000"/>
                  <a:lumOff val="60000"/>
                </a:schemeClr>
              </a:solidFill>
            </a:endParaRPr>
          </a:p>
        </p:txBody>
      </p:sp>
      <p:sp>
        <p:nvSpPr>
          <p:cNvPr id="3" name="İçerik Yer Tutucusu 2"/>
          <p:cNvSpPr>
            <a:spLocks noGrp="1"/>
          </p:cNvSpPr>
          <p:nvPr>
            <p:ph idx="1"/>
          </p:nvPr>
        </p:nvSpPr>
        <p:spPr/>
        <p:txBody>
          <a:bodyPr/>
          <a:lstStyle/>
          <a:p>
            <a:pPr>
              <a:buFont typeface="Wingdings" panose="05000000000000000000" pitchFamily="2" charset="2"/>
              <a:buChar char="Ø"/>
            </a:pPr>
            <a:r>
              <a:rPr lang="tr-TR" dirty="0"/>
              <a:t>Nginx </a:t>
            </a:r>
            <a:r>
              <a:rPr lang="tr-TR" dirty="0" smtClean="0"/>
              <a:t>başlangıçta </a:t>
            </a:r>
            <a:r>
              <a:rPr lang="tr-TR" dirty="0"/>
              <a:t>Rus yazılım mühendisi lgor Sysoev tarafından hızlı bir mail istemcisi olarak kodlanmıştır. Nginx daha sonra kullanım amacının dışına çıkarak tüm sunucular için uygun hale getirilerek bir web sunucusu halini almıştır. </a:t>
            </a:r>
            <a:r>
              <a:rPr lang="tr-TR" dirty="0" err="1"/>
              <a:t>Nginx’in</a:t>
            </a:r>
            <a:r>
              <a:rPr lang="tr-TR" dirty="0"/>
              <a:t> yapısı ve özellikleri çoğu kullanıcısı tarafından memnuniyetle karşılanmaktadır. Nginx, Apache ye karşı daha üstün bir performans sergilemektedir</a:t>
            </a:r>
          </a:p>
        </p:txBody>
      </p:sp>
    </p:spTree>
    <p:extLst>
      <p:ext uri="{BB962C8B-B14F-4D97-AF65-F5344CB8AC3E}">
        <p14:creationId xmlns:p14="http://schemas.microsoft.com/office/powerpoint/2010/main" val="19042856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988" y="685949"/>
            <a:ext cx="8072437" cy="5767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95528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4800" i="1" dirty="0" smtClean="0">
                <a:solidFill>
                  <a:schemeClr val="tx2">
                    <a:lumMod val="40000"/>
                    <a:lumOff val="60000"/>
                  </a:schemeClr>
                </a:solidFill>
              </a:rPr>
              <a:t>Apache ve IIS Arasındaki Farklar</a:t>
            </a:r>
            <a:endParaRPr lang="tr-TR" sz="4800" i="1" dirty="0">
              <a:solidFill>
                <a:schemeClr val="tx2">
                  <a:lumMod val="40000"/>
                  <a:lumOff val="60000"/>
                </a:schemeClr>
              </a:solidFill>
            </a:endParaRPr>
          </a:p>
        </p:txBody>
      </p:sp>
      <p:sp>
        <p:nvSpPr>
          <p:cNvPr id="3" name="İçerik Yer Tutucusu 2"/>
          <p:cNvSpPr>
            <a:spLocks noGrp="1"/>
          </p:cNvSpPr>
          <p:nvPr>
            <p:ph idx="1"/>
          </p:nvPr>
        </p:nvSpPr>
        <p:spPr/>
        <p:txBody>
          <a:bodyPr>
            <a:normAutofit lnSpcReduction="10000"/>
          </a:bodyPr>
          <a:lstStyle/>
          <a:p>
            <a:pPr>
              <a:buFont typeface="Wingdings" panose="05000000000000000000" pitchFamily="2" charset="2"/>
              <a:buChar char="Ø"/>
            </a:pPr>
            <a:r>
              <a:rPr lang="tr-TR" dirty="0" smtClean="0"/>
              <a:t>İkisi </a:t>
            </a:r>
            <a:r>
              <a:rPr lang="tr-TR" dirty="0"/>
              <a:t>de sunucu yazılımıdır.</a:t>
            </a:r>
          </a:p>
          <a:p>
            <a:pPr>
              <a:buFont typeface="Wingdings" panose="05000000000000000000" pitchFamily="2" charset="2"/>
              <a:buChar char="Ø"/>
            </a:pPr>
            <a:r>
              <a:rPr lang="tr-TR" dirty="0" smtClean="0"/>
              <a:t>IIS </a:t>
            </a:r>
            <a:r>
              <a:rPr lang="tr-TR" dirty="0"/>
              <a:t>Microsoft firmasının bir ürünü olup, sadece Windows işletim sistemleri üzerinde çalışmaktadır.</a:t>
            </a:r>
          </a:p>
          <a:p>
            <a:pPr>
              <a:buFont typeface="Wingdings" panose="05000000000000000000" pitchFamily="2" charset="2"/>
              <a:buChar char="Ø"/>
            </a:pPr>
            <a:r>
              <a:rPr lang="tr-TR" dirty="0" smtClean="0"/>
              <a:t>Apache </a:t>
            </a:r>
            <a:r>
              <a:rPr lang="tr-TR" dirty="0"/>
              <a:t>ise bir topluluğun olup Windows ve Linux işletim sistemlerinin üzerinde çalışmaktadır.</a:t>
            </a:r>
          </a:p>
          <a:p>
            <a:pPr>
              <a:buFont typeface="Wingdings" panose="05000000000000000000" pitchFamily="2" charset="2"/>
              <a:buChar char="Ø"/>
            </a:pPr>
            <a:r>
              <a:rPr lang="tr-TR" dirty="0"/>
              <a:t>Apache açık kaynak kodludur, IIS ise açık kaynak kodlu değildir.</a:t>
            </a:r>
          </a:p>
          <a:p>
            <a:endParaRPr lang="tr-TR" dirty="0"/>
          </a:p>
        </p:txBody>
      </p:sp>
    </p:spTree>
    <p:extLst>
      <p:ext uri="{BB962C8B-B14F-4D97-AF65-F5344CB8AC3E}">
        <p14:creationId xmlns:p14="http://schemas.microsoft.com/office/powerpoint/2010/main" val="20435055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kdörtgen 4"/>
          <p:cNvSpPr/>
          <p:nvPr/>
        </p:nvSpPr>
        <p:spPr>
          <a:xfrm>
            <a:off x="467544" y="764704"/>
            <a:ext cx="8352928" cy="4401205"/>
          </a:xfrm>
          <a:prstGeom prst="rect">
            <a:avLst/>
          </a:prstGeom>
        </p:spPr>
        <p:txBody>
          <a:bodyPr wrap="square">
            <a:spAutoFit/>
          </a:bodyPr>
          <a:lstStyle/>
          <a:p>
            <a:pPr marL="342900" indent="-342900">
              <a:buFont typeface="Wingdings" panose="05000000000000000000" pitchFamily="2" charset="2"/>
              <a:buChar char="Ø"/>
            </a:pPr>
            <a:r>
              <a:rPr lang="tr-TR" sz="2800" dirty="0" smtClean="0"/>
              <a:t>IIS </a:t>
            </a:r>
            <a:r>
              <a:rPr lang="tr-TR" sz="2800" dirty="0"/>
              <a:t>açılımı Internet Information Service </a:t>
            </a:r>
            <a:r>
              <a:rPr lang="tr-TR" sz="2800" dirty="0" err="1"/>
              <a:t>dir</a:t>
            </a:r>
            <a:r>
              <a:rPr lang="tr-TR" sz="2800" dirty="0"/>
              <a:t>.</a:t>
            </a:r>
          </a:p>
          <a:p>
            <a:pPr marL="342900" indent="-342900">
              <a:buFont typeface="Wingdings" panose="05000000000000000000" pitchFamily="2" charset="2"/>
              <a:buChar char="Ø"/>
            </a:pPr>
            <a:r>
              <a:rPr lang="tr-TR" sz="2800" dirty="0" smtClean="0"/>
              <a:t>IIS </a:t>
            </a:r>
            <a:r>
              <a:rPr lang="tr-TR" sz="2800" dirty="0"/>
              <a:t>üzerinde genellikle .net çatısı altında olan ASP.NET sayfaları çalıştırılır. Bunun yanında PHP </a:t>
            </a:r>
            <a:r>
              <a:rPr lang="tr-TR" sz="2800"/>
              <a:t>de </a:t>
            </a:r>
            <a:r>
              <a:rPr lang="tr-TR" sz="2800" smtClean="0"/>
              <a:t>çalıştırılır.</a:t>
            </a:r>
            <a:endParaRPr lang="tr-TR" sz="2800" dirty="0" smtClean="0"/>
          </a:p>
          <a:p>
            <a:pPr marL="342900" indent="-342900">
              <a:buFont typeface="Wingdings" panose="05000000000000000000" pitchFamily="2" charset="2"/>
              <a:buChar char="Ø"/>
            </a:pPr>
            <a:r>
              <a:rPr lang="tr-TR" sz="2800" dirty="0" smtClean="0"/>
              <a:t>Apache </a:t>
            </a:r>
            <a:r>
              <a:rPr lang="tr-TR" sz="2800" dirty="0"/>
              <a:t>de ise PHP çalıştırılır fakat ASP.NET uygulamaları desteklenmez.</a:t>
            </a:r>
          </a:p>
          <a:p>
            <a:pPr marL="342900" indent="-342900">
              <a:buFont typeface="Wingdings" panose="05000000000000000000" pitchFamily="2" charset="2"/>
              <a:buChar char="Ø"/>
            </a:pPr>
            <a:r>
              <a:rPr lang="tr-TR" sz="2800" dirty="0" smtClean="0"/>
              <a:t>Apache </a:t>
            </a:r>
            <a:r>
              <a:rPr lang="tr-TR" sz="2800" dirty="0"/>
              <a:t>Java uygulamalarını da sorunsuz çalıştırır.</a:t>
            </a:r>
          </a:p>
          <a:p>
            <a:pPr marL="342900" indent="-342900">
              <a:buFont typeface="Wingdings" panose="05000000000000000000" pitchFamily="2" charset="2"/>
              <a:buChar char="Ø"/>
            </a:pPr>
            <a:r>
              <a:rPr lang="tr-TR" sz="2800" dirty="0" smtClean="0"/>
              <a:t>Apache </a:t>
            </a:r>
            <a:r>
              <a:rPr lang="tr-TR" sz="2800" dirty="0"/>
              <a:t>en verimli şekilde Linux işletim sisteminde çalışır.</a:t>
            </a:r>
          </a:p>
          <a:p>
            <a:pPr marL="342900" indent="-342900">
              <a:buFont typeface="Wingdings" panose="05000000000000000000" pitchFamily="2" charset="2"/>
              <a:buChar char="Ø"/>
            </a:pPr>
            <a:r>
              <a:rPr lang="tr-TR" sz="2800" dirty="0" err="1" smtClean="0"/>
              <a:t>İkisinide</a:t>
            </a:r>
            <a:r>
              <a:rPr lang="tr-TR" sz="2800" dirty="0" smtClean="0"/>
              <a:t> </a:t>
            </a:r>
            <a:r>
              <a:rPr lang="tr-TR" sz="2800" dirty="0"/>
              <a:t>gerekli ayarlarını yaptığınızda aynı sunucuda kullanabilirsiniz, tabi sunucunuz Windows olmalı</a:t>
            </a:r>
            <a:r>
              <a:rPr lang="tr-TR" sz="2000" dirty="0"/>
              <a:t>.</a:t>
            </a:r>
          </a:p>
        </p:txBody>
      </p:sp>
    </p:spTree>
    <p:extLst>
      <p:ext uri="{BB962C8B-B14F-4D97-AF65-F5344CB8AC3E}">
        <p14:creationId xmlns:p14="http://schemas.microsoft.com/office/powerpoint/2010/main" val="37790282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a:noAutofit/>
          </a:bodyPr>
          <a:lstStyle/>
          <a:p>
            <a:r>
              <a:rPr lang="tr-TR" dirty="0" smtClean="0"/>
              <a:t>2014123016 ZEYNEP BEYAZ</a:t>
            </a:r>
            <a:br>
              <a:rPr lang="tr-TR" dirty="0" smtClean="0"/>
            </a:br>
            <a:r>
              <a:rPr lang="tr-TR" dirty="0" smtClean="0"/>
              <a:t>2014123026 SEDANUR DOYMUŞ</a:t>
            </a:r>
            <a:endParaRPr lang="tr-TR" dirty="0"/>
          </a:p>
        </p:txBody>
      </p:sp>
    </p:spTree>
    <p:extLst>
      <p:ext uri="{BB962C8B-B14F-4D97-AF65-F5344CB8AC3E}">
        <p14:creationId xmlns:p14="http://schemas.microsoft.com/office/powerpoint/2010/main" val="2042339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1340768"/>
            <a:ext cx="8229600" cy="4785395"/>
          </a:xfrm>
        </p:spPr>
        <p:txBody>
          <a:bodyPr>
            <a:normAutofit fontScale="92500" lnSpcReduction="10000"/>
          </a:bodyPr>
          <a:lstStyle/>
          <a:p>
            <a:pPr>
              <a:buFont typeface="Wingdings" panose="05000000000000000000" pitchFamily="2" charset="2"/>
              <a:buChar char="Ø"/>
            </a:pPr>
            <a:r>
              <a:rPr lang="tr-TR" dirty="0" smtClean="0"/>
              <a:t>Web server ya da ağ sunucusu, internet üzerinde bir web sitesinin yayınından sorumlu olan sunucudur. Web server, Hosting ya da “barındırma” işlemini internet protokolü üzerinden sunan bir sunucudur. Barındırma ya da hosting, Web sayfalarını internette yayınlamak için gerekli alanın kiralanmasıdır. Diğer bir ifade ile hosting, bir Web sitesinde yayınlanmak istenen sayfaların, resimlerin veya dokümanların internet kullanıcıları tarafından erişebileceği bir bilgisayarda tutulmasıdır.</a:t>
            </a:r>
            <a:endParaRPr lang="tr-TR" dirty="0"/>
          </a:p>
        </p:txBody>
      </p:sp>
      <p:sp>
        <p:nvSpPr>
          <p:cNvPr id="2" name="Başlık 1"/>
          <p:cNvSpPr>
            <a:spLocks noGrp="1"/>
          </p:cNvSpPr>
          <p:nvPr>
            <p:ph type="title"/>
          </p:nvPr>
        </p:nvSpPr>
        <p:spPr>
          <a:xfrm>
            <a:off x="457200" y="274638"/>
            <a:ext cx="4906888" cy="1143000"/>
          </a:xfrm>
          <a:solidFill>
            <a:schemeClr val="bg1"/>
          </a:solidFill>
        </p:spPr>
        <p:txBody>
          <a:bodyPr/>
          <a:lstStyle/>
          <a:p>
            <a:r>
              <a:rPr lang="tr-TR" dirty="0" smtClean="0">
                <a:solidFill>
                  <a:schemeClr val="accent2">
                    <a:lumMod val="75000"/>
                  </a:schemeClr>
                </a:solidFill>
              </a:rPr>
              <a:t>Web Server Nedir?</a:t>
            </a:r>
            <a:endParaRPr lang="tr-TR" dirty="0">
              <a:solidFill>
                <a:schemeClr val="accent2">
                  <a:lumMod val="75000"/>
                </a:schemeClr>
              </a:solidFill>
            </a:endParaRPr>
          </a:p>
        </p:txBody>
      </p:sp>
    </p:spTree>
    <p:extLst>
      <p:ext uri="{BB962C8B-B14F-4D97-AF65-F5344CB8AC3E}">
        <p14:creationId xmlns:p14="http://schemas.microsoft.com/office/powerpoint/2010/main" val="29104911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aşlık 5"/>
          <p:cNvSpPr>
            <a:spLocks noGrp="1"/>
          </p:cNvSpPr>
          <p:nvPr>
            <p:ph type="title"/>
          </p:nvPr>
        </p:nvSpPr>
        <p:spPr/>
        <p:txBody>
          <a:bodyPr>
            <a:noAutofit/>
          </a:bodyPr>
          <a:lstStyle/>
          <a:p>
            <a:r>
              <a:rPr lang="tr-TR" sz="3600" i="1" dirty="0" smtClean="0">
                <a:solidFill>
                  <a:schemeClr val="tx2"/>
                </a:solidFill>
              </a:rPr>
              <a:t>Web Sunucu Üzerinde Çalışan İşletim Sistemleri ve Donanım</a:t>
            </a:r>
            <a:endParaRPr lang="tr-TR" sz="3600" i="1" dirty="0">
              <a:solidFill>
                <a:schemeClr val="tx2"/>
              </a:solidFill>
            </a:endParaRPr>
          </a:p>
        </p:txBody>
      </p:sp>
      <p:sp>
        <p:nvSpPr>
          <p:cNvPr id="7" name="İçerik Yer Tutucusu 6"/>
          <p:cNvSpPr>
            <a:spLocks noGrp="1"/>
          </p:cNvSpPr>
          <p:nvPr>
            <p:ph idx="1"/>
          </p:nvPr>
        </p:nvSpPr>
        <p:spPr/>
        <p:txBody>
          <a:bodyPr>
            <a:normAutofit fontScale="92500" lnSpcReduction="10000"/>
          </a:bodyPr>
          <a:lstStyle/>
          <a:p>
            <a:pPr>
              <a:buFont typeface="Wingdings" panose="05000000000000000000" pitchFamily="2" charset="2"/>
              <a:buChar char="Ø"/>
            </a:pPr>
            <a:r>
              <a:rPr lang="tr-TR" dirty="0" smtClean="0"/>
              <a:t>Platform sunucu üzerinde kullanılan Windows, Unix, MacOS, Linux gibi işletim sistemleri için kullanılan bir terimdir. En basit anlamda, server üzerinde çalışan ve donanım ile diğer tüm servislerin yönetimini sağlayan işletim sistemidir. Sitenizde ihtiyacınız olan yazılımlara göre kullanmanız gereken işletim sistemi de değişecektir. Sitenizde sadece HTML dosyaları kullanacaksanız, Windows veya Unix sistemleri sizin için fazla bir fark yaratmaz.</a:t>
            </a:r>
            <a:endParaRPr lang="tr-TR" dirty="0"/>
          </a:p>
        </p:txBody>
      </p:sp>
    </p:spTree>
    <p:extLst>
      <p:ext uri="{BB962C8B-B14F-4D97-AF65-F5344CB8AC3E}">
        <p14:creationId xmlns:p14="http://schemas.microsoft.com/office/powerpoint/2010/main" val="30966318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323528" y="-2779835"/>
            <a:ext cx="8280920" cy="9231358"/>
          </a:xfrm>
          <a:prstGeom prst="rect">
            <a:avLst/>
          </a:prstGeom>
        </p:spPr>
        <p:txBody>
          <a:bodyPr wrap="square" lIns="684000" tIns="3168000" rIns="0" bIns="0" anchor="ctr" anchorCtr="0">
            <a:spAutoFit/>
          </a:bodyPr>
          <a:lstStyle/>
          <a:p>
            <a:pPr marL="285750" indent="-285750">
              <a:buFont typeface="Wingdings" panose="05000000000000000000" pitchFamily="2" charset="2"/>
              <a:buChar char="Ø"/>
            </a:pPr>
            <a:r>
              <a:rPr lang="tr-TR" sz="2800" dirty="0" smtClean="0"/>
              <a:t>Günümüzde Windows ve yeni bir Unix formu olan Linux platformları en çok kullanılan server sistemleridir.</a:t>
            </a:r>
          </a:p>
          <a:p>
            <a:pPr marL="285750" indent="-285750">
              <a:buFont typeface="Wingdings" panose="05000000000000000000" pitchFamily="2" charset="2"/>
              <a:buChar char="Ø"/>
            </a:pPr>
            <a:endParaRPr lang="tr-TR" sz="2800" dirty="0" smtClean="0"/>
          </a:p>
          <a:p>
            <a:pPr marL="285750" indent="-285750">
              <a:buFont typeface="Wingdings" panose="05000000000000000000" pitchFamily="2" charset="2"/>
              <a:buChar char="Ø"/>
            </a:pPr>
            <a:r>
              <a:rPr lang="tr-TR" sz="2800" dirty="0" smtClean="0"/>
              <a:t>Eğer sitenizde ASP, FrontPage, MsSql, Access veya Microsoft ürünleri kullanmak istiyorsanız, Windows tabanlı hosting kullanmanız gerekir.</a:t>
            </a:r>
          </a:p>
          <a:p>
            <a:pPr marL="285750" indent="-285750">
              <a:buFont typeface="Wingdings" panose="05000000000000000000" pitchFamily="2" charset="2"/>
              <a:buChar char="Ø"/>
            </a:pPr>
            <a:endParaRPr lang="tr-TR" sz="2800" dirty="0" smtClean="0"/>
          </a:p>
          <a:p>
            <a:pPr marL="285750" indent="-285750">
              <a:buFont typeface="Wingdings" panose="05000000000000000000" pitchFamily="2" charset="2"/>
              <a:buChar char="Ø"/>
            </a:pPr>
            <a:r>
              <a:rPr lang="tr-TR" sz="2800" dirty="0" smtClean="0"/>
              <a:t>Eğer sitenizde </a:t>
            </a:r>
            <a:r>
              <a:rPr lang="tr-TR" sz="2800" dirty="0" err="1" smtClean="0"/>
              <a:t>Php</a:t>
            </a:r>
            <a:r>
              <a:rPr lang="tr-TR" sz="2800" dirty="0" smtClean="0"/>
              <a:t>, MySql, </a:t>
            </a:r>
            <a:r>
              <a:rPr lang="tr-TR" sz="2800" dirty="0" err="1" smtClean="0"/>
              <a:t>Cgi</a:t>
            </a:r>
            <a:r>
              <a:rPr lang="tr-TR" sz="2800" dirty="0" smtClean="0"/>
              <a:t> ve </a:t>
            </a:r>
            <a:r>
              <a:rPr lang="tr-TR" sz="2800" dirty="0" err="1" smtClean="0"/>
              <a:t>Perl</a:t>
            </a:r>
            <a:r>
              <a:rPr lang="tr-TR" sz="2800" dirty="0" smtClean="0"/>
              <a:t> kullanmak istiyorsanız Unix </a:t>
            </a:r>
            <a:r>
              <a:rPr lang="tr-TR" sz="2800" dirty="0" err="1" smtClean="0"/>
              <a:t>hostlar</a:t>
            </a:r>
            <a:r>
              <a:rPr lang="tr-TR" sz="2800" dirty="0" smtClean="0"/>
              <a:t> daha çok tercih edilmektedir. Unix sistemi Windows sistemine göre genellikle daha ucuz ve stabildir. Güvenlik açısından Unix, kullanım ve kurulum kolaylığı açısından ise Windows tercih edilir.</a:t>
            </a:r>
            <a:endParaRPr lang="tr-TR" sz="2800" dirty="0"/>
          </a:p>
        </p:txBody>
      </p:sp>
    </p:spTree>
    <p:extLst>
      <p:ext uri="{BB962C8B-B14F-4D97-AF65-F5344CB8AC3E}">
        <p14:creationId xmlns:p14="http://schemas.microsoft.com/office/powerpoint/2010/main" val="9548869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683568" y="1052736"/>
            <a:ext cx="7992888" cy="3539430"/>
          </a:xfrm>
          <a:prstGeom prst="rect">
            <a:avLst/>
          </a:prstGeom>
        </p:spPr>
        <p:txBody>
          <a:bodyPr wrap="square">
            <a:spAutoFit/>
          </a:bodyPr>
          <a:lstStyle/>
          <a:p>
            <a:pPr marL="457200" indent="-457200">
              <a:buFont typeface="Wingdings" panose="05000000000000000000" pitchFamily="2" charset="2"/>
              <a:buChar char="Ø"/>
            </a:pPr>
            <a:r>
              <a:rPr lang="tr-TR" sz="3200" dirty="0" smtClean="0"/>
              <a:t>Sunucunun sahip olduğu donanım da oldukça önemlidir. İşlemci, disk, hafıza, ağ kartı gibi ayrıntıları gözeterek, mümkün olan en uyumlu ve hızlı donanımı hedefleyin. Eğer güvenliğe önem veriyorsanız Firewall, yani sitenize yapılacak saldırıları önlemeye yarayan donanımı da tercih etmelisiniz.</a:t>
            </a:r>
            <a:endParaRPr lang="tr-TR" sz="3200" dirty="0"/>
          </a:p>
        </p:txBody>
      </p:sp>
    </p:spTree>
    <p:extLst>
      <p:ext uri="{BB962C8B-B14F-4D97-AF65-F5344CB8AC3E}">
        <p14:creationId xmlns:p14="http://schemas.microsoft.com/office/powerpoint/2010/main" val="12477419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683568" y="1844824"/>
            <a:ext cx="8003232" cy="2232248"/>
          </a:xfrm>
          <a:solidFill>
            <a:schemeClr val="accent3">
              <a:lumMod val="40000"/>
              <a:lumOff val="60000"/>
            </a:schemeClr>
          </a:solidFill>
        </p:spPr>
        <p:txBody>
          <a:bodyPr>
            <a:normAutofit/>
          </a:bodyPr>
          <a:lstStyle/>
          <a:p>
            <a:r>
              <a:rPr lang="tr-TR" sz="5400" b="1" i="1" dirty="0" smtClean="0">
                <a:solidFill>
                  <a:schemeClr val="accent6">
                    <a:lumMod val="75000"/>
                  </a:schemeClr>
                </a:solidFill>
              </a:rPr>
              <a:t>Web Sunucu Tercihleri</a:t>
            </a:r>
            <a:endParaRPr lang="tr-TR" sz="5400" b="1" i="1" dirty="0">
              <a:solidFill>
                <a:schemeClr val="accent6">
                  <a:lumMod val="75000"/>
                </a:schemeClr>
              </a:solidFill>
            </a:endParaRPr>
          </a:p>
        </p:txBody>
      </p:sp>
    </p:spTree>
    <p:extLst>
      <p:ext uri="{BB962C8B-B14F-4D97-AF65-F5344CB8AC3E}">
        <p14:creationId xmlns:p14="http://schemas.microsoft.com/office/powerpoint/2010/main" val="5455090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title"/>
          </p:nvPr>
        </p:nvSpPr>
        <p:spPr/>
        <p:txBody>
          <a:bodyPr/>
          <a:lstStyle/>
          <a:p>
            <a:r>
              <a:rPr lang="tr-TR" i="1" dirty="0">
                <a:solidFill>
                  <a:schemeClr val="accent1"/>
                </a:solidFill>
              </a:rPr>
              <a:t>Internet Information </a:t>
            </a:r>
            <a:r>
              <a:rPr lang="tr-TR" i="1" dirty="0" smtClean="0">
                <a:solidFill>
                  <a:schemeClr val="accent1"/>
                </a:solidFill>
              </a:rPr>
              <a:t>Services (IIS)</a:t>
            </a:r>
            <a:endParaRPr lang="tr-TR" i="1" dirty="0">
              <a:solidFill>
                <a:schemeClr val="accent1"/>
              </a:solidFill>
            </a:endParaRPr>
          </a:p>
        </p:txBody>
      </p:sp>
      <p:sp>
        <p:nvSpPr>
          <p:cNvPr id="4" name="İçerik Yer Tutucusu 3"/>
          <p:cNvSpPr>
            <a:spLocks noGrp="1"/>
          </p:cNvSpPr>
          <p:nvPr>
            <p:ph idx="1"/>
          </p:nvPr>
        </p:nvSpPr>
        <p:spPr/>
        <p:txBody>
          <a:bodyPr>
            <a:normAutofit/>
          </a:bodyPr>
          <a:lstStyle/>
          <a:p>
            <a:pPr>
              <a:buFont typeface="Wingdings" panose="05000000000000000000" pitchFamily="2" charset="2"/>
              <a:buChar char="Ø"/>
            </a:pPr>
            <a:r>
              <a:rPr lang="tr-TR" dirty="0" smtClean="0"/>
              <a:t>Microsoft Internet Information Server ve Apache gibi sanal web servisi sağlayan şirketler tarafından yoğunlukla kullanılan web sunucularının IP adresi başına servis verdikleri alan adlarının sayısının diğerlerine oranla çok daha yüksek olduğu rahatlıkla varsayılabilir. Burada verilen değerler alan adı bazında değil IP adresi/sunucu bazında yapılmış değerlendirmelerdir.</a:t>
            </a:r>
            <a:endParaRPr lang="tr-TR" dirty="0"/>
          </a:p>
        </p:txBody>
      </p:sp>
    </p:spTree>
    <p:extLst>
      <p:ext uri="{BB962C8B-B14F-4D97-AF65-F5344CB8AC3E}">
        <p14:creationId xmlns:p14="http://schemas.microsoft.com/office/powerpoint/2010/main" val="5995072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p:cNvSpPr/>
          <p:nvPr/>
        </p:nvSpPr>
        <p:spPr>
          <a:xfrm>
            <a:off x="755576" y="1196753"/>
            <a:ext cx="7272808" cy="4401205"/>
          </a:xfrm>
          <a:prstGeom prst="rect">
            <a:avLst/>
          </a:prstGeom>
        </p:spPr>
        <p:txBody>
          <a:bodyPr wrap="square">
            <a:spAutoFit/>
          </a:bodyPr>
          <a:lstStyle/>
          <a:p>
            <a:pPr marL="457200" indent="-457200">
              <a:buFont typeface="Wingdings" panose="05000000000000000000" pitchFamily="2" charset="2"/>
              <a:buChar char="Ø"/>
            </a:pPr>
            <a:r>
              <a:rPr lang="tr-TR" sz="2800" dirty="0" smtClean="0"/>
              <a:t>Web sayfalarının yayınlanmasını ve web uygulamalarının çalışmasını sağlayan, istemcilerden HTTP ve FTP üzerinden gelen talepleri Microsoft Windows sunucu tabanlı işletim sistemlerinde karşılayan birim Internet Information </a:t>
            </a:r>
            <a:r>
              <a:rPr lang="tr-TR" sz="2800" dirty="0" err="1" smtClean="0"/>
              <a:t>Services’dir</a:t>
            </a:r>
            <a:r>
              <a:rPr lang="tr-TR" sz="2800" dirty="0" smtClean="0"/>
              <a:t>.</a:t>
            </a:r>
          </a:p>
          <a:p>
            <a:pPr marL="457200" indent="-457200">
              <a:buFont typeface="Wingdings" panose="05000000000000000000" pitchFamily="2" charset="2"/>
              <a:buChar char="Ø"/>
            </a:pPr>
            <a:endParaRPr lang="tr-TR" sz="2800" dirty="0" smtClean="0"/>
          </a:p>
          <a:p>
            <a:pPr marL="457200" indent="-457200">
              <a:buFont typeface="Wingdings" panose="05000000000000000000" pitchFamily="2" charset="2"/>
              <a:buChar char="Ø"/>
            </a:pPr>
            <a:r>
              <a:rPr lang="tr-TR" sz="2800" dirty="0" smtClean="0"/>
              <a:t>IIS, sadece web sayfaları sunmakla kalmaz, aynı zamanda uzaktaki bileşenler için bir geçit görevi görmektedir.</a:t>
            </a:r>
            <a:endParaRPr lang="tr-TR" sz="2800" dirty="0"/>
          </a:p>
        </p:txBody>
      </p:sp>
    </p:spTree>
    <p:extLst>
      <p:ext uri="{BB962C8B-B14F-4D97-AF65-F5344CB8AC3E}">
        <p14:creationId xmlns:p14="http://schemas.microsoft.com/office/powerpoint/2010/main" val="8093366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4800" i="1" dirty="0" smtClean="0">
                <a:solidFill>
                  <a:schemeClr val="tx2">
                    <a:lumMod val="40000"/>
                    <a:lumOff val="60000"/>
                  </a:schemeClr>
                </a:solidFill>
              </a:rPr>
              <a:t>Apache</a:t>
            </a:r>
            <a:endParaRPr lang="tr-TR" sz="4800" i="1" dirty="0">
              <a:solidFill>
                <a:schemeClr val="tx2">
                  <a:lumMod val="40000"/>
                  <a:lumOff val="60000"/>
                </a:schemeClr>
              </a:solidFill>
            </a:endParaRPr>
          </a:p>
        </p:txBody>
      </p:sp>
      <p:sp>
        <p:nvSpPr>
          <p:cNvPr id="3" name="İçerik Yer Tutucusu 2"/>
          <p:cNvSpPr>
            <a:spLocks noGrp="1"/>
          </p:cNvSpPr>
          <p:nvPr>
            <p:ph idx="1"/>
          </p:nvPr>
        </p:nvSpPr>
        <p:spPr/>
        <p:txBody>
          <a:bodyPr/>
          <a:lstStyle/>
          <a:p>
            <a:pPr>
              <a:buFont typeface="Wingdings" panose="05000000000000000000" pitchFamily="2" charset="2"/>
              <a:buChar char="Ø"/>
            </a:pPr>
            <a:r>
              <a:rPr lang="tr-TR" dirty="0"/>
              <a:t>Apache açık kaynak kodlu, güçlü, sağlam, yetenekli ve esnek bir http (web) sunucusudur. Apache Software Foundation (ASF) tarafından geliştirilir. ASF, Apache yazarları tarafından 1999’da yazılım için yasal bir şemsiye olması için oluşturulmuştur. Açık kaynak kodlu bir yazılımdır, lisansı ücretsizdir. Yazılım firmaları, kurumlara verdikleri hizmetten (kurulum, teknik destek, </a:t>
            </a:r>
            <a:r>
              <a:rPr lang="tr-TR" dirty="0" err="1"/>
              <a:t>vb</a:t>
            </a:r>
            <a:r>
              <a:rPr lang="tr-TR" dirty="0"/>
              <a:t>) kazanç sağlarlar</a:t>
            </a:r>
          </a:p>
        </p:txBody>
      </p:sp>
    </p:spTree>
    <p:extLst>
      <p:ext uri="{BB962C8B-B14F-4D97-AF65-F5344CB8AC3E}">
        <p14:creationId xmlns:p14="http://schemas.microsoft.com/office/powerpoint/2010/main" val="15630163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TotalTime>
  <Words>716</Words>
  <Application>Microsoft Office PowerPoint</Application>
  <PresentationFormat>Ekran Gösterisi (4:3)</PresentationFormat>
  <Paragraphs>59</Paragraphs>
  <Slides>17</Slides>
  <Notes>0</Notes>
  <HiddenSlides>0</HiddenSlides>
  <MMClips>0</MMClips>
  <ScaleCrop>false</ScaleCrop>
  <HeadingPairs>
    <vt:vector size="4" baseType="variant">
      <vt:variant>
        <vt:lpstr>Tema</vt:lpstr>
      </vt:variant>
      <vt:variant>
        <vt:i4>1</vt:i4>
      </vt:variant>
      <vt:variant>
        <vt:lpstr>Slayt Başlıkları</vt:lpstr>
      </vt:variant>
      <vt:variant>
        <vt:i4>17</vt:i4>
      </vt:variant>
    </vt:vector>
  </HeadingPairs>
  <TitlesOfParts>
    <vt:vector size="18" baseType="lpstr">
      <vt:lpstr>Ofis Teması</vt:lpstr>
      <vt:lpstr>WEB SERVER </vt:lpstr>
      <vt:lpstr>Web Server Nedir?</vt:lpstr>
      <vt:lpstr>Web Sunucu Üzerinde Çalışan İşletim Sistemleri ve Donanım</vt:lpstr>
      <vt:lpstr>PowerPoint Sunusu</vt:lpstr>
      <vt:lpstr>PowerPoint Sunusu</vt:lpstr>
      <vt:lpstr>Web Sunucu Tercihleri</vt:lpstr>
      <vt:lpstr>Internet Information Services (IIS)</vt:lpstr>
      <vt:lpstr>PowerPoint Sunusu</vt:lpstr>
      <vt:lpstr>Apache</vt:lpstr>
      <vt:lpstr>PowerPoint Sunusu</vt:lpstr>
      <vt:lpstr>Apache tomcat</vt:lpstr>
      <vt:lpstr> </vt:lpstr>
      <vt:lpstr>Nginx</vt:lpstr>
      <vt:lpstr>PowerPoint Sunusu</vt:lpstr>
      <vt:lpstr>Apache ve IIS Arasındaki Farklar</vt:lpstr>
      <vt:lpstr>PowerPoint Sunusu</vt:lpstr>
      <vt:lpstr>2014123016 ZEYNEP BEYAZ 2014123026 SEDANUR DOYMUŞ</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SERVER</dc:title>
  <dc:creator>Sedanur Doymuş</dc:creator>
  <cp:lastModifiedBy>NOKTA</cp:lastModifiedBy>
  <cp:revision>14</cp:revision>
  <dcterms:created xsi:type="dcterms:W3CDTF">2016-10-21T20:34:26Z</dcterms:created>
  <dcterms:modified xsi:type="dcterms:W3CDTF">2016-12-19T21:10:31Z</dcterms:modified>
</cp:coreProperties>
</file>