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9" r:id="rId3"/>
    <p:sldId id="257" r:id="rId4"/>
    <p:sldId id="268" r:id="rId5"/>
    <p:sldId id="258" r:id="rId6"/>
    <p:sldId id="259" r:id="rId7"/>
    <p:sldId id="260" r:id="rId8"/>
    <p:sldId id="261" r:id="rId9"/>
    <p:sldId id="262" r:id="rId10"/>
    <p:sldId id="270" r:id="rId11"/>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366D48FD-6872-49B1-BC3D-CA4A6D15B57F}">
          <p14:sldIdLst>
            <p14:sldId id="256"/>
            <p14:sldId id="269"/>
            <p14:sldId id="257"/>
            <p14:sldId id="268"/>
            <p14:sldId id="258"/>
            <p14:sldId id="259"/>
            <p14:sldId id="260"/>
            <p14:sldId id="261"/>
            <p14:sldId id="262"/>
            <p14:sldId id="27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32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7701A801-F91C-4325-8CFB-006B9C7A7D9D}" type="datetimeFigureOut">
              <a:rPr lang="tr-TR" smtClean="0"/>
              <a:t>9.11.2016</a:t>
            </a:fld>
            <a:endParaRPr lang="tr-TR"/>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tr-T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5CEBA0A5-70A2-4023-BCA7-DE96179A18A8}" type="slidenum">
              <a:rPr lang="tr-TR" smtClean="0"/>
              <a:t>‹#›</a:t>
            </a:fld>
            <a:endParaRPr lang="tr-TR"/>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tr-TR" smtClean="0"/>
              <a:t>Asıl başlık stili için tıklatın</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nchor="ct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7701A801-F91C-4325-8CFB-006B9C7A7D9D}" type="datetimeFigureOut">
              <a:rPr lang="tr-TR" smtClean="0"/>
              <a:t>9.11.2016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CEBA0A5-70A2-4023-BCA7-DE96179A18A8}" type="slidenum">
              <a:rPr lang="tr-TR" smtClean="0"/>
              <a:t>‹#›</a:t>
            </a:fld>
            <a:endParaRPr lang="tr-TR"/>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7701A801-F91C-4325-8CFB-006B9C7A7D9D}" type="datetimeFigureOut">
              <a:rPr lang="tr-TR" smtClean="0"/>
              <a:t>9.11.2016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CEBA0A5-70A2-4023-BCA7-DE96179A18A8}" type="slidenum">
              <a:rPr lang="tr-TR" smtClean="0"/>
              <a:t>‹#›</a:t>
            </a:fld>
            <a:endParaRPr lang="tr-TR"/>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7701A801-F91C-4325-8CFB-006B9C7A7D9D}" type="datetimeFigureOut">
              <a:rPr lang="tr-TR" smtClean="0"/>
              <a:t>9.11.2016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CEBA0A5-70A2-4023-BCA7-DE96179A18A8}" type="slidenum">
              <a:rPr lang="tr-TR" smtClean="0"/>
              <a:t>‹#›</a:t>
            </a:fld>
            <a:endParaRPr lang="tr-TR"/>
          </a:p>
        </p:txBody>
      </p:sp>
      <p:sp>
        <p:nvSpPr>
          <p:cNvPr id="11" name="Title 10"/>
          <p:cNvSpPr>
            <a:spLocks noGrp="1"/>
          </p:cNvSpPr>
          <p:nvPr>
            <p:ph type="title"/>
          </p:nvPr>
        </p:nvSpPr>
        <p:spPr/>
        <p:txBody>
          <a:bodyPr/>
          <a:lstStyle/>
          <a:p>
            <a:r>
              <a:rPr lang="tr-TR" smtClean="0"/>
              <a:t>Asıl başlık stili için tıklatın</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7701A801-F91C-4325-8CFB-006B9C7A7D9D}" type="datetimeFigureOut">
              <a:rPr lang="tr-TR" smtClean="0"/>
              <a:t>9.11.2016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CEBA0A5-70A2-4023-BCA7-DE96179A18A8}" type="slidenum">
              <a:rPr lang="tr-TR" smtClean="0"/>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701A801-F91C-4325-8CFB-006B9C7A7D9D}" type="datetimeFigureOut">
              <a:rPr lang="tr-TR" smtClean="0"/>
              <a:t>9.11.2016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CEBA0A5-70A2-4023-BCA7-DE96179A18A8}" type="slidenum">
              <a:rPr lang="tr-TR" smtClean="0"/>
              <a:t>‹#›</a:t>
            </a:fld>
            <a:endParaRPr lang="tr-TR"/>
          </a:p>
        </p:txBody>
      </p:sp>
      <p:sp>
        <p:nvSpPr>
          <p:cNvPr id="12" name="Title 11"/>
          <p:cNvSpPr>
            <a:spLocks noGrp="1"/>
          </p:cNvSpPr>
          <p:nvPr>
            <p:ph type="title"/>
          </p:nvPr>
        </p:nvSpPr>
        <p:spPr/>
        <p:txBody>
          <a:bodyPr/>
          <a:lstStyle>
            <a:lvl1pPr>
              <a:defRPr>
                <a:solidFill>
                  <a:schemeClr val="tx2"/>
                </a:solidFill>
              </a:defRPr>
            </a:lvl1pPr>
          </a:lstStyle>
          <a:p>
            <a:r>
              <a:rPr lang="tr-TR" smtClean="0"/>
              <a:t>Asıl başlık stili için tıklatın</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7701A801-F91C-4325-8CFB-006B9C7A7D9D}" type="datetimeFigureOut">
              <a:rPr lang="tr-TR" smtClean="0"/>
              <a:t>9.11.2016</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CEBA0A5-70A2-4023-BCA7-DE96179A18A8}" type="slidenum">
              <a:rPr lang="tr-TR" smtClean="0"/>
              <a:t>‹#›</a:t>
            </a:fld>
            <a:endParaRPr lang="tr-TR"/>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7701A801-F91C-4325-8CFB-006B9C7A7D9D}" type="datetimeFigureOut">
              <a:rPr lang="tr-TR" smtClean="0"/>
              <a:t>9.11.2016</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CEBA0A5-70A2-4023-BCA7-DE96179A18A8}" type="slidenum">
              <a:rPr lang="tr-TR" smtClean="0"/>
              <a:t>‹#›</a:t>
            </a:fld>
            <a:endParaRPr lang="tr-TR"/>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01A801-F91C-4325-8CFB-006B9C7A7D9D}" type="datetimeFigureOut">
              <a:rPr lang="tr-TR" smtClean="0"/>
              <a:t>9.11.2016</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CEBA0A5-70A2-4023-BCA7-DE96179A18A8}"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tr-TR" smtClean="0"/>
              <a:t>Asıl başlık stili için tıklatın</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7701A801-F91C-4325-8CFB-006B9C7A7D9D}" type="datetimeFigureOut">
              <a:rPr lang="tr-TR" smtClean="0"/>
              <a:t>9.11.2016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CEBA0A5-70A2-4023-BCA7-DE96179A18A8}"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tr-TR" smtClean="0"/>
              <a:t>Asıl başlık stili için tıklatın</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7701A801-F91C-4325-8CFB-006B9C7A7D9D}" type="datetimeFigureOut">
              <a:rPr lang="tr-TR" smtClean="0"/>
              <a:t>9.11.2016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CEBA0A5-70A2-4023-BCA7-DE96179A18A8}"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7701A801-F91C-4325-8CFB-006B9C7A7D9D}" type="datetimeFigureOut">
              <a:rPr lang="tr-TR" smtClean="0"/>
              <a:t>9.11.2016</a:t>
            </a:fld>
            <a:endParaRPr lang="tr-TR"/>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tr-TR"/>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5CEBA0A5-70A2-4023-BCA7-DE96179A18A8}"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827584" y="1598935"/>
            <a:ext cx="7772400" cy="1470025"/>
          </a:xfrm>
        </p:spPr>
        <p:txBody>
          <a:bodyPr>
            <a:normAutofit fontScale="90000"/>
          </a:bodyPr>
          <a:lstStyle/>
          <a:p>
            <a:r>
              <a:rPr lang="tr-TR" sz="6000" b="1" dirty="0" smtClean="0"/>
              <a:t>Mobil işletim sistemleri</a:t>
            </a:r>
            <a:endParaRPr lang="tr-TR" dirty="0"/>
          </a:p>
        </p:txBody>
      </p:sp>
    </p:spTree>
    <p:extLst>
      <p:ext uri="{BB962C8B-B14F-4D97-AF65-F5344CB8AC3E}">
        <p14:creationId xmlns:p14="http://schemas.microsoft.com/office/powerpoint/2010/main" val="23112897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tr-TR" dirty="0"/>
              <a:t>Samsung firması tarafından geliştirilen Bada, Linux çekirdeğine dayanan bir mobil </a:t>
            </a:r>
            <a:r>
              <a:rPr lang="tr-TR" dirty="0" smtClean="0"/>
              <a:t>işletim sistemidir.</a:t>
            </a:r>
          </a:p>
          <a:p>
            <a:r>
              <a:rPr lang="tr-TR" dirty="0"/>
              <a:t>Bada ilk çıktığı zamanlarda sosyal entegrasyonu en iyi işletim sistemlerinden biriydi</a:t>
            </a:r>
            <a:r>
              <a:rPr lang="tr-TR" dirty="0" smtClean="0"/>
              <a:t>. </a:t>
            </a:r>
            <a:r>
              <a:rPr lang="tr-TR" dirty="0"/>
              <a:t>Rehberdeki kişiler sosyal ağlar ile entegre edilebilir ve kişilerin birçok bilgisi sosyal ağlardan çekilebilir</a:t>
            </a:r>
            <a:r>
              <a:rPr lang="tr-TR" dirty="0" smtClean="0"/>
              <a:t>.</a:t>
            </a:r>
          </a:p>
          <a:p>
            <a:r>
              <a:rPr lang="tr-TR" dirty="0"/>
              <a:t>Bada T9 ve Swype destekleyen Samsung klavyesi kullanır. Samsung Bada 2.0 ile beraber anlık mesajlaşma uygulaması ChatOn'u da kullanıma sunmuştur.</a:t>
            </a:r>
            <a:endParaRPr lang="tr-TR" dirty="0" smtClean="0"/>
          </a:p>
          <a:p>
            <a:r>
              <a:rPr lang="tr-TR" dirty="0" smtClean="0"/>
              <a:t>Samsung </a:t>
            </a:r>
            <a:r>
              <a:rPr lang="tr-TR" dirty="0"/>
              <a:t>daha sonra Tizen işletim sistemi için çalışmalara başladı ve Bada işletim sistemini tamamen ( App market, destek , güncelleme vb. ) kapattı</a:t>
            </a:r>
            <a:r>
              <a:rPr lang="tr-TR" dirty="0" smtClean="0"/>
              <a:t>.</a:t>
            </a:r>
          </a:p>
          <a:p>
            <a:endParaRPr lang="tr-TR" dirty="0" smtClean="0"/>
          </a:p>
          <a:p>
            <a:endParaRPr lang="tr-TR" dirty="0"/>
          </a:p>
        </p:txBody>
      </p:sp>
      <p:sp>
        <p:nvSpPr>
          <p:cNvPr id="3" name="Title 2"/>
          <p:cNvSpPr>
            <a:spLocks noGrp="1"/>
          </p:cNvSpPr>
          <p:nvPr>
            <p:ph type="title"/>
          </p:nvPr>
        </p:nvSpPr>
        <p:spPr/>
        <p:txBody>
          <a:bodyPr/>
          <a:lstStyle/>
          <a:p>
            <a:r>
              <a:rPr lang="tr-TR" dirty="0" smtClean="0"/>
              <a:t>Bada</a:t>
            </a:r>
            <a:endParaRPr lang="tr-TR" dirty="0"/>
          </a:p>
        </p:txBody>
      </p:sp>
    </p:spTree>
    <p:extLst>
      <p:ext uri="{BB962C8B-B14F-4D97-AF65-F5344CB8AC3E}">
        <p14:creationId xmlns:p14="http://schemas.microsoft.com/office/powerpoint/2010/main" val="850425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tr-TR" dirty="0" smtClean="0"/>
              <a:t> </a:t>
            </a:r>
            <a:endParaRPr lang="tr-TR" dirty="0"/>
          </a:p>
        </p:txBody>
      </p:sp>
      <p:sp>
        <p:nvSpPr>
          <p:cNvPr id="3" name="Title 2"/>
          <p:cNvSpPr>
            <a:spLocks noGrp="1"/>
          </p:cNvSpPr>
          <p:nvPr>
            <p:ph type="title"/>
          </p:nvPr>
        </p:nvSpPr>
        <p:spPr>
          <a:xfrm>
            <a:off x="622227" y="333057"/>
            <a:ext cx="7756263" cy="1054250"/>
          </a:xfrm>
        </p:spPr>
        <p:txBody>
          <a:bodyPr/>
          <a:lstStyle/>
          <a:p>
            <a:r>
              <a:rPr lang="tr-TR" dirty="0" smtClean="0"/>
              <a:t>Mobil İşletim sistemleri </a:t>
            </a:r>
            <a:br>
              <a:rPr lang="tr-TR" dirty="0" smtClean="0"/>
            </a:br>
            <a:r>
              <a:rPr lang="tr-TR" dirty="0" smtClean="0"/>
              <a:t>Kullanım oranları </a:t>
            </a:r>
            <a:endParaRPr lang="tr-T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79106"/>
            <a:ext cx="9111749" cy="5265980"/>
          </a:xfrm>
          <a:prstGeom prst="rect">
            <a:avLst/>
          </a:prstGeom>
        </p:spPr>
      </p:pic>
    </p:spTree>
    <p:extLst>
      <p:ext uri="{BB962C8B-B14F-4D97-AF65-F5344CB8AC3E}">
        <p14:creationId xmlns:p14="http://schemas.microsoft.com/office/powerpoint/2010/main" val="19690072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699247" y="2420887"/>
            <a:ext cx="7745505" cy="3705275"/>
          </a:xfrm>
        </p:spPr>
        <p:txBody>
          <a:bodyPr>
            <a:normAutofit fontScale="92500" lnSpcReduction="20000"/>
          </a:bodyPr>
          <a:lstStyle/>
          <a:p>
            <a:r>
              <a:rPr lang="tr-TR" b="1" dirty="0"/>
              <a:t>Android</a:t>
            </a:r>
            <a:r>
              <a:rPr lang="tr-TR" dirty="0"/>
              <a:t>; Google ve Open Handset Alliance tarafından, mobil cihazlar için </a:t>
            </a:r>
            <a:r>
              <a:rPr lang="tr-TR" dirty="0" smtClean="0"/>
              <a:t>geliştirildi.</a:t>
            </a:r>
          </a:p>
          <a:p>
            <a:r>
              <a:rPr lang="tr-TR" dirty="0"/>
              <a:t> Linux tabanlı özgür ve ücretsiz bir işletim sistemidir. </a:t>
            </a:r>
            <a:r>
              <a:rPr lang="tr-TR" dirty="0" smtClean="0"/>
              <a:t>Buna karşın kodlarının </a:t>
            </a:r>
            <a:r>
              <a:rPr lang="tr-TR" dirty="0"/>
              <a:t>ufak ama çok önemli bir kısmı Google tarafından kapalı tutulmaktadır. </a:t>
            </a:r>
            <a:endParaRPr lang="tr-TR" dirty="0" smtClean="0"/>
          </a:p>
          <a:p>
            <a:r>
              <a:rPr lang="tr-TR" dirty="0"/>
              <a:t>Google, Android sistemi üzerinde çalışan Google Play marketteki oyun ve uygulamalar üzerinde aldığı reklamları yayınlayarak para kazanmaktadır</a:t>
            </a:r>
            <a:r>
              <a:rPr lang="tr-TR" dirty="0" smtClean="0"/>
              <a:t>.</a:t>
            </a:r>
          </a:p>
          <a:p>
            <a:r>
              <a:rPr lang="tr-TR" dirty="0" smtClean="0"/>
              <a:t>Uygulama geliştirmek için pc’de Android SDK ve JDK’ larının yüklü olması gerekir. Eclipse, Netbeans gibi editörlerinin yanı sıra kendi geliştirme ortamı Android studio  vardır.</a:t>
            </a:r>
          </a:p>
          <a:p>
            <a:endParaRPr lang="tr-TR" dirty="0"/>
          </a:p>
          <a:p>
            <a:endParaRPr lang="tr-TR" dirty="0"/>
          </a:p>
        </p:txBody>
      </p:sp>
      <p:sp>
        <p:nvSpPr>
          <p:cNvPr id="4" name="Başlık 1"/>
          <p:cNvSpPr txBox="1">
            <a:spLocks/>
          </p:cNvSpPr>
          <p:nvPr/>
        </p:nvSpPr>
        <p:spPr>
          <a:xfrm>
            <a:off x="693583" y="404664"/>
            <a:ext cx="7772400" cy="147002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dirty="0" smtClean="0"/>
              <a:t>Android</a:t>
            </a:r>
            <a:endParaRPr lang="tr-TR" dirty="0"/>
          </a:p>
        </p:txBody>
      </p:sp>
    </p:spTree>
    <p:extLst>
      <p:ext uri="{BB962C8B-B14F-4D97-AF65-F5344CB8AC3E}">
        <p14:creationId xmlns:p14="http://schemas.microsoft.com/office/powerpoint/2010/main" val="28623800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tr-TR" b="1" dirty="0"/>
              <a:t>Çekirdek:</a:t>
            </a:r>
            <a:r>
              <a:rPr lang="tr-TR" dirty="0"/>
              <a:t>Linux kernelidir. Güvenlik, hafıza yönetimi, süreç yönetimi, ağ yığınları ve sürücü modellerini içermektedir.</a:t>
            </a:r>
          </a:p>
          <a:p>
            <a:r>
              <a:rPr lang="tr-TR" b="1" dirty="0"/>
              <a:t>Android Runtime:</a:t>
            </a:r>
            <a:r>
              <a:rPr lang="tr-TR" dirty="0"/>
              <a:t> Sanal makinedir. Dalvik Sanal Makinesini de içermektedir. 5.0 ile Dalvik kaldırılmış ve ART'ye geçilmiştir.</a:t>
            </a:r>
          </a:p>
          <a:p>
            <a:r>
              <a:rPr lang="tr-TR" b="1" dirty="0"/>
              <a:t>Kütüphaneler:</a:t>
            </a:r>
            <a:r>
              <a:rPr lang="tr-TR" dirty="0"/>
              <a:t> Veritabanı kütüphaneleri, web tarayıcı kütüphaneleri, grafik ve arayüz kütüphanelerini içermektedir.</a:t>
            </a:r>
          </a:p>
          <a:p>
            <a:r>
              <a:rPr lang="tr-TR" b="1" dirty="0"/>
              <a:t>Uygulama Çatısı:</a:t>
            </a:r>
            <a:r>
              <a:rPr lang="tr-TR" dirty="0"/>
              <a:t> Uygulama geliştiricilere geniş bir platform sunan kısımdır.</a:t>
            </a:r>
          </a:p>
          <a:p>
            <a:r>
              <a:rPr lang="tr-TR" b="1" dirty="0"/>
              <a:t>Uygulama Katmanı:</a:t>
            </a:r>
            <a:r>
              <a:rPr lang="tr-TR" dirty="0"/>
              <a:t> Doğrudan Java (programlama dili) ile geliştirilmiş uygulamaları içermektedir</a:t>
            </a:r>
            <a:r>
              <a:rPr lang="tr-TR" dirty="0" smtClean="0"/>
              <a:t>.</a:t>
            </a:r>
          </a:p>
          <a:p>
            <a:endParaRPr lang="tr-TR" dirty="0"/>
          </a:p>
          <a:p>
            <a:endParaRPr lang="tr-TR" dirty="0"/>
          </a:p>
        </p:txBody>
      </p:sp>
      <p:sp>
        <p:nvSpPr>
          <p:cNvPr id="4" name="Title 3"/>
          <p:cNvSpPr>
            <a:spLocks noGrp="1"/>
          </p:cNvSpPr>
          <p:nvPr>
            <p:ph type="title"/>
          </p:nvPr>
        </p:nvSpPr>
        <p:spPr/>
        <p:txBody>
          <a:bodyPr/>
          <a:lstStyle/>
          <a:p>
            <a:r>
              <a:rPr lang="tr-TR" dirty="0" smtClean="0"/>
              <a:t> </a:t>
            </a:r>
            <a:endParaRPr lang="tr-TR" dirty="0"/>
          </a:p>
        </p:txBody>
      </p:sp>
    </p:spTree>
    <p:extLst>
      <p:ext uri="{BB962C8B-B14F-4D97-AF65-F5344CB8AC3E}">
        <p14:creationId xmlns:p14="http://schemas.microsoft.com/office/powerpoint/2010/main" val="37665037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ext uri="{D42A27DB-BD31-4B8C-83A1-F6EECF244321}">
                <p14:modId xmlns:p14="http://schemas.microsoft.com/office/powerpoint/2010/main" val="1064083187"/>
              </p:ext>
            </p:extLst>
          </p:nvPr>
        </p:nvGraphicFramePr>
        <p:xfrm>
          <a:off x="0" y="0"/>
          <a:ext cx="9144000" cy="6857997"/>
        </p:xfrm>
        <a:graphic>
          <a:graphicData uri="http://schemas.openxmlformats.org/drawingml/2006/table">
            <a:tbl>
              <a:tblPr/>
              <a:tblGrid>
                <a:gridCol w="3048000"/>
                <a:gridCol w="3048000"/>
                <a:gridCol w="3048000"/>
              </a:tblGrid>
              <a:tr h="339233">
                <a:tc>
                  <a:txBody>
                    <a:bodyPr/>
                    <a:lstStyle/>
                    <a:p>
                      <a:pPr algn="ctr"/>
                      <a:r>
                        <a:rPr lang="tr-TR" sz="900" dirty="0">
                          <a:effectLst/>
                        </a:rPr>
                        <a:t>Sürüm</a:t>
                      </a:r>
                    </a:p>
                  </a:txBody>
                  <a:tcPr marL="47880" marR="104737" marT="23940" marB="2394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tr-TR" sz="900">
                          <a:effectLst/>
                        </a:rPr>
                        <a:t>Kod adı</a:t>
                      </a:r>
                    </a:p>
                  </a:txBody>
                  <a:tcPr marL="47880" marR="104737" marT="23940" marB="2394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tr-TR" sz="900">
                          <a:effectLst/>
                        </a:rPr>
                        <a:t>Yayın tarihi</a:t>
                      </a:r>
                    </a:p>
                  </a:txBody>
                  <a:tcPr marL="47880" marR="104737" marT="23940" marB="2394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r>
              <a:tr h="327757">
                <a:tc>
                  <a:txBody>
                    <a:bodyPr/>
                    <a:lstStyle/>
                    <a:p>
                      <a:r>
                        <a:rPr lang="tr-TR" sz="900">
                          <a:effectLst/>
                        </a:rPr>
                        <a:t>1.1</a:t>
                      </a:r>
                    </a:p>
                  </a:txBody>
                  <a:tcPr marL="47880" marR="47880" marT="23940" marB="2394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tr-TR" sz="900">
                          <a:effectLst/>
                        </a:rPr>
                        <a:t>Astro</a:t>
                      </a:r>
                    </a:p>
                  </a:txBody>
                  <a:tcPr marL="47880" marR="47880" marT="23940" marB="2394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tr-TR" sz="900">
                          <a:effectLst/>
                        </a:rPr>
                        <a:t>9 Şubat 2009</a:t>
                      </a:r>
                    </a:p>
                  </a:txBody>
                  <a:tcPr marL="47880" marR="47880" marT="23940" marB="2394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339233">
                <a:tc>
                  <a:txBody>
                    <a:bodyPr/>
                    <a:lstStyle/>
                    <a:p>
                      <a:r>
                        <a:rPr lang="tr-TR" sz="900">
                          <a:effectLst/>
                        </a:rPr>
                        <a:t>1.2</a:t>
                      </a:r>
                    </a:p>
                  </a:txBody>
                  <a:tcPr marL="47880" marR="47880" marT="23940" marB="2394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tr-TR" sz="900">
                          <a:effectLst/>
                        </a:rPr>
                        <a:t>Bender</a:t>
                      </a:r>
                    </a:p>
                  </a:txBody>
                  <a:tcPr marL="47880" marR="47880" marT="23940" marB="2394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tr-TR" sz="900">
                          <a:effectLst/>
                        </a:rPr>
                        <a:t>16 Mart 2009</a:t>
                      </a:r>
                    </a:p>
                  </a:txBody>
                  <a:tcPr marL="47880" marR="47880" marT="23940" marB="2394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339233">
                <a:tc>
                  <a:txBody>
                    <a:bodyPr/>
                    <a:lstStyle/>
                    <a:p>
                      <a:r>
                        <a:rPr lang="tr-TR" sz="900">
                          <a:effectLst/>
                        </a:rPr>
                        <a:t>1.5</a:t>
                      </a:r>
                    </a:p>
                  </a:txBody>
                  <a:tcPr marL="47880" marR="47880" marT="23940" marB="2394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tr-TR" sz="900">
                          <a:effectLst/>
                        </a:rPr>
                        <a:t>Cupcake</a:t>
                      </a:r>
                    </a:p>
                  </a:txBody>
                  <a:tcPr marL="47880" marR="47880" marT="23940" marB="2394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tr-TR" sz="900">
                          <a:effectLst/>
                        </a:rPr>
                        <a:t>30 Nisan 2009</a:t>
                      </a:r>
                    </a:p>
                  </a:txBody>
                  <a:tcPr marL="47880" marR="47880" marT="23940" marB="2394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339233">
                <a:tc>
                  <a:txBody>
                    <a:bodyPr/>
                    <a:lstStyle/>
                    <a:p>
                      <a:r>
                        <a:rPr lang="tr-TR" sz="900">
                          <a:effectLst/>
                        </a:rPr>
                        <a:t>1.6</a:t>
                      </a:r>
                    </a:p>
                  </a:txBody>
                  <a:tcPr marL="47880" marR="47880" marT="23940" marB="2394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tr-TR" sz="900">
                          <a:effectLst/>
                        </a:rPr>
                        <a:t>Donut</a:t>
                      </a:r>
                    </a:p>
                  </a:txBody>
                  <a:tcPr marL="47880" marR="47880" marT="23940" marB="2394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tr-TR" sz="900">
                          <a:effectLst/>
                        </a:rPr>
                        <a:t>15 Eylül 2009</a:t>
                      </a:r>
                    </a:p>
                  </a:txBody>
                  <a:tcPr marL="47880" marR="47880" marT="23940" marB="2394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339233">
                <a:tc>
                  <a:txBody>
                    <a:bodyPr/>
                    <a:lstStyle/>
                    <a:p>
                      <a:r>
                        <a:rPr lang="tr-TR" sz="900">
                          <a:effectLst/>
                        </a:rPr>
                        <a:t>2.02.1</a:t>
                      </a:r>
                    </a:p>
                  </a:txBody>
                  <a:tcPr marL="47880" marR="47880" marT="23940" marB="2394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tr-TR" sz="900">
                          <a:effectLst/>
                        </a:rPr>
                        <a:t>Eclair</a:t>
                      </a:r>
                    </a:p>
                  </a:txBody>
                  <a:tcPr marL="47880" marR="47880" marT="23940" marB="2394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tr-TR" sz="900" dirty="0">
                          <a:effectLst/>
                        </a:rPr>
                        <a:t>26 Ekim 2009Ocak 2010</a:t>
                      </a:r>
                    </a:p>
                  </a:txBody>
                  <a:tcPr marL="47880" marR="47880" marT="23940" marB="2394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339233">
                <a:tc>
                  <a:txBody>
                    <a:bodyPr/>
                    <a:lstStyle/>
                    <a:p>
                      <a:r>
                        <a:rPr lang="tr-TR" sz="900">
                          <a:effectLst/>
                        </a:rPr>
                        <a:t>2.2</a:t>
                      </a:r>
                    </a:p>
                  </a:txBody>
                  <a:tcPr marL="47880" marR="47880" marT="23940" marB="2394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tr-TR" sz="900">
                          <a:effectLst/>
                        </a:rPr>
                        <a:t>Froyo</a:t>
                      </a:r>
                    </a:p>
                  </a:txBody>
                  <a:tcPr marL="47880" marR="47880" marT="23940" marB="2394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tr-TR" sz="900">
                          <a:effectLst/>
                        </a:rPr>
                        <a:t>20 Mayıs 2010</a:t>
                      </a:r>
                    </a:p>
                  </a:txBody>
                  <a:tcPr marL="47880" marR="47880" marT="23940" marB="2394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339233">
                <a:tc>
                  <a:txBody>
                    <a:bodyPr/>
                    <a:lstStyle/>
                    <a:p>
                      <a:r>
                        <a:rPr lang="tr-TR" sz="900">
                          <a:effectLst/>
                        </a:rPr>
                        <a:t>2.3</a:t>
                      </a:r>
                    </a:p>
                  </a:txBody>
                  <a:tcPr marL="47880" marR="47880" marT="23940" marB="2394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tr-TR" sz="900">
                          <a:effectLst/>
                        </a:rPr>
                        <a:t>Gingerbread</a:t>
                      </a:r>
                    </a:p>
                  </a:txBody>
                  <a:tcPr marL="47880" marR="47880" marT="23940" marB="2394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tr-TR" sz="900">
                          <a:effectLst/>
                        </a:rPr>
                        <a:t>6 Aralık 2010</a:t>
                      </a:r>
                    </a:p>
                  </a:txBody>
                  <a:tcPr marL="47880" marR="47880" marT="23940" marB="2394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848084">
                <a:tc>
                  <a:txBody>
                    <a:bodyPr/>
                    <a:lstStyle/>
                    <a:p>
                      <a:r>
                        <a:rPr lang="tr-TR" sz="900">
                          <a:effectLst/>
                        </a:rPr>
                        <a:t>3.03.1</a:t>
                      </a:r>
                    </a:p>
                    <a:p>
                      <a:r>
                        <a:rPr lang="tr-TR" sz="900">
                          <a:effectLst/>
                        </a:rPr>
                        <a:t>3.2</a:t>
                      </a:r>
                    </a:p>
                  </a:txBody>
                  <a:tcPr marL="47880" marR="47880" marT="23940" marB="2394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tr-TR" sz="900">
                          <a:effectLst/>
                        </a:rPr>
                        <a:t>Honeycomb</a:t>
                      </a:r>
                    </a:p>
                  </a:txBody>
                  <a:tcPr marL="47880" marR="47880" marT="23940" marB="2394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tr-TR" sz="900">
                          <a:effectLst/>
                        </a:rPr>
                        <a:t>Şubat 2011Temmuz 2011</a:t>
                      </a:r>
                    </a:p>
                    <a:p>
                      <a:r>
                        <a:rPr lang="tr-TR" sz="900">
                          <a:effectLst/>
                        </a:rPr>
                        <a:t>Kasım 2011</a:t>
                      </a:r>
                    </a:p>
                  </a:txBody>
                  <a:tcPr marL="47880" marR="47880" marT="23940" marB="2394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339233">
                <a:tc>
                  <a:txBody>
                    <a:bodyPr/>
                    <a:lstStyle/>
                    <a:p>
                      <a:r>
                        <a:rPr lang="tr-TR" sz="900">
                          <a:effectLst/>
                        </a:rPr>
                        <a:t>4.0</a:t>
                      </a:r>
                    </a:p>
                  </a:txBody>
                  <a:tcPr marL="47880" marR="47880" marT="23940" marB="2394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tr-TR" sz="900">
                          <a:effectLst/>
                        </a:rPr>
                        <a:t>Ice Cream Sandwich</a:t>
                      </a:r>
                    </a:p>
                  </a:txBody>
                  <a:tcPr marL="47880" marR="47880" marT="23940" marB="2394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tr-TR" sz="900">
                          <a:effectLst/>
                        </a:rPr>
                        <a:t>19 Ekim 2011</a:t>
                      </a:r>
                    </a:p>
                  </a:txBody>
                  <a:tcPr marL="47880" marR="47880" marT="23940" marB="2394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848084">
                <a:tc>
                  <a:txBody>
                    <a:bodyPr/>
                    <a:lstStyle/>
                    <a:p>
                      <a:r>
                        <a:rPr lang="tr-TR" sz="900">
                          <a:effectLst/>
                        </a:rPr>
                        <a:t>4.14.2</a:t>
                      </a:r>
                    </a:p>
                    <a:p>
                      <a:r>
                        <a:rPr lang="tr-TR" sz="900">
                          <a:effectLst/>
                        </a:rPr>
                        <a:t>4.3</a:t>
                      </a:r>
                    </a:p>
                  </a:txBody>
                  <a:tcPr marL="47880" marR="47880" marT="23940" marB="2394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tr-TR" sz="900">
                          <a:effectLst/>
                        </a:rPr>
                        <a:t>Jelly Bean</a:t>
                      </a:r>
                    </a:p>
                  </a:txBody>
                  <a:tcPr marL="47880" marR="47880" marT="23940" marB="2394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tr-TR" sz="900">
                          <a:effectLst/>
                        </a:rPr>
                        <a:t>9 Temmuz 201229 Ekim 2012</a:t>
                      </a:r>
                    </a:p>
                    <a:p>
                      <a:r>
                        <a:rPr lang="tr-TR" sz="900">
                          <a:effectLst/>
                        </a:rPr>
                        <a:t>24 Temmuz 2013</a:t>
                      </a:r>
                    </a:p>
                  </a:txBody>
                  <a:tcPr marL="47880" marR="47880" marT="23940" marB="2394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339233">
                <a:tc>
                  <a:txBody>
                    <a:bodyPr/>
                    <a:lstStyle/>
                    <a:p>
                      <a:r>
                        <a:rPr lang="tr-TR" sz="900">
                          <a:effectLst/>
                        </a:rPr>
                        <a:t>4.4</a:t>
                      </a:r>
                    </a:p>
                  </a:txBody>
                  <a:tcPr marL="47880" marR="47880" marT="23940" marB="2394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tr-TR" sz="900">
                          <a:effectLst/>
                        </a:rPr>
                        <a:t>KitKat ®</a:t>
                      </a:r>
                    </a:p>
                  </a:txBody>
                  <a:tcPr marL="47880" marR="47880" marT="23940" marB="2394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tr-TR" sz="900">
                          <a:effectLst/>
                        </a:rPr>
                        <a:t>31 Ekim 2013</a:t>
                      </a:r>
                    </a:p>
                  </a:txBody>
                  <a:tcPr marL="47880" marR="47880" marT="23940" marB="2394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1102509">
                <a:tc>
                  <a:txBody>
                    <a:bodyPr/>
                    <a:lstStyle/>
                    <a:p>
                      <a:r>
                        <a:rPr lang="tr-TR" sz="900">
                          <a:effectLst/>
                        </a:rPr>
                        <a:t>5.05.0.1</a:t>
                      </a:r>
                    </a:p>
                    <a:p>
                      <a:r>
                        <a:rPr lang="tr-TR" sz="900">
                          <a:effectLst/>
                        </a:rPr>
                        <a:t>5.0.2</a:t>
                      </a:r>
                    </a:p>
                    <a:p>
                      <a:r>
                        <a:rPr lang="tr-TR" sz="900">
                          <a:effectLst/>
                        </a:rPr>
                        <a:t>5.1.0</a:t>
                      </a:r>
                    </a:p>
                    <a:p>
                      <a:r>
                        <a:rPr lang="tr-TR" sz="900">
                          <a:effectLst/>
                        </a:rPr>
                        <a:t>5.1.1</a:t>
                      </a:r>
                    </a:p>
                  </a:txBody>
                  <a:tcPr marL="47880" marR="47880" marT="23940" marB="2394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tr-TR" sz="900">
                          <a:effectLst/>
                        </a:rPr>
                        <a:t>Lollipop</a:t>
                      </a:r>
                    </a:p>
                  </a:txBody>
                  <a:tcPr marL="47880" marR="47880" marT="23940" marB="2394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tr-TR" sz="900">
                          <a:effectLst/>
                        </a:rPr>
                        <a:t>12 Kasım 20142 Aralık 2014</a:t>
                      </a:r>
                    </a:p>
                    <a:p>
                      <a:r>
                        <a:rPr lang="tr-TR" sz="900">
                          <a:effectLst/>
                        </a:rPr>
                        <a:t>19 Aralık 2014</a:t>
                      </a:r>
                    </a:p>
                    <a:p>
                      <a:r>
                        <a:rPr lang="tr-TR" sz="900">
                          <a:effectLst/>
                        </a:rPr>
                        <a:t>10 Mart 2015</a:t>
                      </a:r>
                    </a:p>
                  </a:txBody>
                  <a:tcPr marL="47880" marR="47880" marT="23940" marB="2394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339233">
                <a:tc>
                  <a:txBody>
                    <a:bodyPr/>
                    <a:lstStyle/>
                    <a:p>
                      <a:r>
                        <a:rPr lang="tr-TR" sz="900">
                          <a:effectLst/>
                        </a:rPr>
                        <a:t>6.0</a:t>
                      </a:r>
                    </a:p>
                  </a:txBody>
                  <a:tcPr marL="47880" marR="47880" marT="23940" marB="2394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tr-TR" sz="900">
                          <a:effectLst/>
                        </a:rPr>
                        <a:t>Marshmallow</a:t>
                      </a:r>
                    </a:p>
                  </a:txBody>
                  <a:tcPr marL="47880" marR="47880" marT="23940" marB="2394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tr-TR" sz="900" dirty="0">
                          <a:effectLst/>
                        </a:rPr>
                        <a:t>5 Ekim 2015</a:t>
                      </a:r>
                    </a:p>
                  </a:txBody>
                  <a:tcPr marL="47880" marR="47880" marT="23940" marB="2394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339233">
                <a:tc>
                  <a:txBody>
                    <a:bodyPr/>
                    <a:lstStyle/>
                    <a:p>
                      <a:r>
                        <a:rPr lang="tr-TR" sz="900">
                          <a:effectLst/>
                        </a:rPr>
                        <a:t>7.0</a:t>
                      </a:r>
                    </a:p>
                  </a:txBody>
                  <a:tcPr marL="47880" marR="47880" marT="23940" marB="2394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tr-TR" sz="900">
                          <a:effectLst/>
                        </a:rPr>
                        <a:t>Nougat</a:t>
                      </a:r>
                    </a:p>
                  </a:txBody>
                  <a:tcPr marL="47880" marR="47880" marT="23940" marB="2394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tr-TR" sz="900" dirty="0">
                          <a:effectLst/>
                        </a:rPr>
                        <a:t>22 Ağustos 2016</a:t>
                      </a:r>
                    </a:p>
                  </a:txBody>
                  <a:tcPr anchor="ctr">
                    <a:lnL w="9525" cap="flat" cmpd="sng" algn="ctr">
                      <a:solidFill>
                        <a:srgbClr val="AAAAAA"/>
                      </a:solidFill>
                      <a:prstDash val="solid"/>
                      <a:round/>
                      <a:headEnd type="none" w="med" len="med"/>
                      <a:tailEnd type="none" w="med" len="med"/>
                    </a:lnL>
                    <a:lnT w="9525" cap="flat" cmpd="sng" algn="ctr">
                      <a:solidFill>
                        <a:srgbClr val="AAAAAA"/>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27218815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fontScale="85000" lnSpcReduction="20000"/>
          </a:bodyPr>
          <a:lstStyle/>
          <a:p>
            <a:r>
              <a:rPr lang="tr-TR" dirty="0" smtClean="0"/>
              <a:t>Apple şirketinin mobil cihazları için geliştirmiş olduğu mobil işletim sistemidir.</a:t>
            </a:r>
          </a:p>
          <a:p>
            <a:r>
              <a:rPr lang="tr-TR" dirty="0" smtClean="0"/>
              <a:t>Unix kernelini kullanır.</a:t>
            </a:r>
          </a:p>
          <a:p>
            <a:r>
              <a:rPr lang="tr-TR" dirty="0"/>
              <a:t>iOS işletim sistemi yapısı nedeniyle Apple App Store ve İtunes dışında hiçbir yerden uygulama yüklenemez</a:t>
            </a:r>
            <a:r>
              <a:rPr lang="tr-TR" dirty="0" smtClean="0"/>
              <a:t>.</a:t>
            </a:r>
          </a:p>
          <a:p>
            <a:r>
              <a:rPr lang="tr-TR" dirty="0"/>
              <a:t>Başlangıçta, üçüncü tarafların geliştirdiği uygulamalar desteklenmiyordu. Steve Wozniak daha sonra geliştiricilerin uygulamalar geliştirmesini savundu</a:t>
            </a:r>
            <a:r>
              <a:rPr lang="tr-TR" dirty="0" smtClean="0"/>
              <a:t>.</a:t>
            </a:r>
            <a:r>
              <a:rPr lang="tr-TR" dirty="0"/>
              <a:t> 17 Ekim 2007'de Apple SDK'in geliştirildiğini duyurdu ve geliştiriciler için Şubat ayında yayınladı</a:t>
            </a:r>
            <a:r>
              <a:rPr lang="tr-TR" dirty="0" smtClean="0"/>
              <a:t>.</a:t>
            </a:r>
          </a:p>
          <a:p>
            <a:r>
              <a:rPr lang="tr-TR" dirty="0" smtClean="0"/>
              <a:t>İOS geliştirmek için c,c++, objective c ve son olarak </a:t>
            </a:r>
            <a:r>
              <a:rPr lang="tr-TR" dirty="0" smtClean="0"/>
              <a:t>2014 </a:t>
            </a:r>
            <a:r>
              <a:rPr lang="tr-TR" dirty="0" smtClean="0"/>
              <a:t>yılında Apple tarafından geliştirilen swift dilini kullanmak gerekir. Ayrıca Apple SDK’larında kurulu olması gerekir.</a:t>
            </a:r>
          </a:p>
          <a:p>
            <a:endParaRPr lang="tr-TR" dirty="0" smtClean="0"/>
          </a:p>
          <a:p>
            <a:endParaRPr lang="tr-TR" dirty="0"/>
          </a:p>
        </p:txBody>
      </p:sp>
      <p:sp>
        <p:nvSpPr>
          <p:cNvPr id="3" name="Başlık 2"/>
          <p:cNvSpPr>
            <a:spLocks noGrp="1"/>
          </p:cNvSpPr>
          <p:nvPr>
            <p:ph type="title"/>
          </p:nvPr>
        </p:nvSpPr>
        <p:spPr/>
        <p:txBody>
          <a:bodyPr/>
          <a:lstStyle/>
          <a:p>
            <a:r>
              <a:rPr lang="tr-TR" sz="4000" b="1" dirty="0" smtClean="0"/>
              <a:t>İOS</a:t>
            </a:r>
            <a:endParaRPr lang="tr-TR" sz="4000" dirty="0"/>
          </a:p>
        </p:txBody>
      </p:sp>
    </p:spTree>
    <p:extLst>
      <p:ext uri="{BB962C8B-B14F-4D97-AF65-F5344CB8AC3E}">
        <p14:creationId xmlns:p14="http://schemas.microsoft.com/office/powerpoint/2010/main" val="2665466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699247" y="2248347"/>
            <a:ext cx="7745505" cy="4349005"/>
          </a:xfrm>
        </p:spPr>
        <p:txBody>
          <a:bodyPr>
            <a:normAutofit fontScale="70000" lnSpcReduction="20000"/>
          </a:bodyPr>
          <a:lstStyle/>
          <a:p>
            <a:r>
              <a:rPr lang="tr-TR" b="1" dirty="0"/>
              <a:t>BlackBerry OS</a:t>
            </a:r>
            <a:r>
              <a:rPr lang="tr-TR" dirty="0"/>
              <a:t>, 1999-2013 yılları arasında Java tabanlı BlackBerry marka akıllı telefonlar için geliştirdiği mobil işletim sistemidir</a:t>
            </a:r>
            <a:r>
              <a:rPr lang="tr-TR" dirty="0" smtClean="0"/>
              <a:t>.</a:t>
            </a:r>
          </a:p>
          <a:p>
            <a:r>
              <a:rPr lang="tr-TR" dirty="0"/>
              <a:t>bugüne dek 7 ana sürüm ve pek çok güncelleme yayınladı. Mayıs 2011 tarihinde RIM, Java tabanlı BlackBerry işletim sisteminin yedinci nesil üyesi olan OS 7.0'ı duyurdu. 2011 yılının sonunda NFC, internet paylaşımını sağlayan Mobile Hotspot, BlackBerry Tag gibi yeni özellikleri destekleyen OS 7.1 güncellenmesi yayınlandı</a:t>
            </a:r>
            <a:r>
              <a:rPr lang="tr-TR" dirty="0" smtClean="0"/>
              <a:t>.</a:t>
            </a:r>
          </a:p>
          <a:p>
            <a:r>
              <a:rPr lang="tr-TR" dirty="0"/>
              <a:t>2013'ün ilk çeyreğinden itibaren piyasaya sürülen tüm cihazlarda BlackBerry OS yerini, Unix tabanlı QNX platformuna dayanan yeni nesil BlackBerry 10 mobil işletim sistemine bıraktı. OS 7.1 sürümü ile birlikte, Java tabanlı BlackBerry OS'un geliştirilmesi -güvenlik güncelleştirmeleri ve küçük iyileştirmeler dışında- tamamen durduruldu</a:t>
            </a:r>
            <a:r>
              <a:rPr lang="tr-TR" dirty="0" smtClean="0"/>
              <a:t>.</a:t>
            </a:r>
          </a:p>
          <a:p>
            <a:r>
              <a:rPr lang="tr-TR" dirty="0"/>
              <a:t>BlackBerry, BlackBerry OS 6.0 ve 7.x geliştiricilerine, uygulamalarını Windows ve Mac OS X platformlarında kodlayabilecekleri çeşitli yazılım geliştirme kitleri ve emülatörleri sunmaktadır. Eclipse gibi pek çok bağımsız IDE, Java tabanlı BlackBerry uygulama geliştirme süreçlerinde kolaylıkla kullanılabilmektedir</a:t>
            </a:r>
            <a:r>
              <a:rPr lang="tr-TR" dirty="0" smtClean="0"/>
              <a:t>.</a:t>
            </a:r>
            <a:endParaRPr lang="tr-TR" dirty="0"/>
          </a:p>
          <a:p>
            <a:endParaRPr lang="tr-TR" dirty="0"/>
          </a:p>
        </p:txBody>
      </p:sp>
      <p:sp>
        <p:nvSpPr>
          <p:cNvPr id="4" name="Başlık 2"/>
          <p:cNvSpPr>
            <a:spLocks noGrp="1"/>
          </p:cNvSpPr>
          <p:nvPr>
            <p:ph type="title"/>
          </p:nvPr>
        </p:nvSpPr>
        <p:spPr>
          <a:xfrm>
            <a:off x="688490" y="570156"/>
            <a:ext cx="7756263" cy="1054250"/>
          </a:xfrm>
        </p:spPr>
        <p:txBody>
          <a:bodyPr/>
          <a:lstStyle/>
          <a:p>
            <a:r>
              <a:rPr lang="tr-TR" sz="4000" b="1" dirty="0" smtClean="0"/>
              <a:t>Blackberry OS</a:t>
            </a:r>
            <a:endParaRPr lang="tr-TR" sz="4000" dirty="0"/>
          </a:p>
        </p:txBody>
      </p:sp>
    </p:spTree>
    <p:extLst>
      <p:ext uri="{BB962C8B-B14F-4D97-AF65-F5344CB8AC3E}">
        <p14:creationId xmlns:p14="http://schemas.microsoft.com/office/powerpoint/2010/main" val="27140050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fontScale="92500" lnSpcReduction="10000"/>
          </a:bodyPr>
          <a:lstStyle/>
          <a:p>
            <a:r>
              <a:rPr lang="tr-TR" dirty="0" smtClean="0"/>
              <a:t>Symbian Vakfı</a:t>
            </a:r>
            <a:r>
              <a:rPr lang="tr-TR" dirty="0"/>
              <a:t> tarafından cep telefonları ve bilgisayarları (PDA) gibi çeşitli taşınabilir iletişim aygıtları için geliştirilmiş ve 2000'li yıllarda yaygın olarak kullanılmış bir işletim sistemiydi</a:t>
            </a:r>
            <a:r>
              <a:rPr lang="tr-TR" dirty="0" smtClean="0"/>
              <a:t>.</a:t>
            </a:r>
          </a:p>
          <a:p>
            <a:r>
              <a:rPr lang="tr-TR" dirty="0" smtClean="0"/>
              <a:t>RTOS kernelini kullanmakta ve temeli</a:t>
            </a:r>
            <a:r>
              <a:rPr lang="tr-TR" dirty="0"/>
              <a:t>, Psion şirketinin geliştirdiği EPOC işletim sistemine dayanmaktadır</a:t>
            </a:r>
            <a:r>
              <a:rPr lang="tr-TR" dirty="0" smtClean="0"/>
              <a:t>.</a:t>
            </a:r>
          </a:p>
          <a:p>
            <a:r>
              <a:rPr lang="tr-TR" dirty="0" smtClean="0"/>
              <a:t> </a:t>
            </a:r>
            <a:r>
              <a:rPr lang="tr-TR" dirty="0"/>
              <a:t>Symbian, geçmişte oldukça popülerdi ve oldukça büyük bir pazar payına </a:t>
            </a:r>
            <a:r>
              <a:rPr lang="tr-TR" dirty="0" smtClean="0"/>
              <a:t>sahipti. Fakat androidle birlikte bu Pazar payını kaybetti.</a:t>
            </a:r>
          </a:p>
          <a:p>
            <a:r>
              <a:rPr lang="tr-TR" dirty="0" smtClean="0"/>
              <a:t>S40,S60, s^3, anna ve son sürüm olan belle gibi sürümleri vardır.</a:t>
            </a:r>
            <a:endParaRPr lang="tr-TR" dirty="0"/>
          </a:p>
        </p:txBody>
      </p:sp>
      <p:sp>
        <p:nvSpPr>
          <p:cNvPr id="3" name="Başlık 2"/>
          <p:cNvSpPr>
            <a:spLocks noGrp="1"/>
          </p:cNvSpPr>
          <p:nvPr>
            <p:ph type="title"/>
          </p:nvPr>
        </p:nvSpPr>
        <p:spPr/>
        <p:txBody>
          <a:bodyPr/>
          <a:lstStyle/>
          <a:p>
            <a:r>
              <a:rPr lang="tr-TR" sz="4000" b="1" dirty="0" smtClean="0"/>
              <a:t>Symbian</a:t>
            </a:r>
            <a:endParaRPr lang="tr-TR" sz="4000" dirty="0"/>
          </a:p>
        </p:txBody>
      </p:sp>
    </p:spTree>
    <p:extLst>
      <p:ext uri="{BB962C8B-B14F-4D97-AF65-F5344CB8AC3E}">
        <p14:creationId xmlns:p14="http://schemas.microsoft.com/office/powerpoint/2010/main" val="9536717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fontScale="70000" lnSpcReduction="20000"/>
          </a:bodyPr>
          <a:lstStyle/>
          <a:p>
            <a:r>
              <a:rPr lang="tr-TR" b="1" dirty="0"/>
              <a:t>Windows Phone</a:t>
            </a:r>
            <a:r>
              <a:rPr lang="tr-TR" dirty="0"/>
              <a:t>, Microsoft tarafından geliştirilmiş ve Windows Mobile serilerinin devamı olan bir mobil işletim sistemidir. Windows Mobile işletim sistemine son verildikden bu sisteme geçiş yapıldı. 2010 Şubat ayında Mobil Dünya Kongresi'nde ilk kez duyurulan sistem; Windows Mobile'daki kurumsal kullanıcı kitlesine nazaran Windows Phone'da hedef kitlesi Microsoft tarafından sadece son kullanıcılar olarak belirlemiştir</a:t>
            </a:r>
            <a:r>
              <a:rPr lang="tr-TR" dirty="0" smtClean="0"/>
              <a:t>.</a:t>
            </a:r>
          </a:p>
          <a:p>
            <a:r>
              <a:rPr lang="tr-TR" dirty="0"/>
              <a:t>2010 Nisan ayında geliştirici araçları Microsoft tarafından indirilebilir olarak uygulama geliştiricilerine </a:t>
            </a:r>
            <a:r>
              <a:rPr lang="tr-TR" dirty="0" smtClean="0"/>
              <a:t>sunulmuştur.</a:t>
            </a:r>
          </a:p>
          <a:p>
            <a:r>
              <a:rPr lang="tr-TR" dirty="0"/>
              <a:t>Windows Phone, Microsoft tarafından geliştirilen ve 3. parti yazılımları destekleyen Metro adından bir kullanıcı arayüzü kullanmaktadır</a:t>
            </a:r>
            <a:r>
              <a:rPr lang="tr-TR" dirty="0" smtClean="0"/>
              <a:t>.</a:t>
            </a:r>
          </a:p>
          <a:p>
            <a:r>
              <a:rPr lang="tr-TR" dirty="0"/>
              <a:t>11 Şubat 2011 günü Nokia CEO'su Steven Elop ve Microsoft CEO'su Steve Ballmer yeni iki büyük marka arasında büyük bir stratejik ortaklığa imza attılar.</a:t>
            </a:r>
          </a:p>
        </p:txBody>
      </p:sp>
      <p:sp>
        <p:nvSpPr>
          <p:cNvPr id="3" name="Başlık 2"/>
          <p:cNvSpPr>
            <a:spLocks noGrp="1"/>
          </p:cNvSpPr>
          <p:nvPr>
            <p:ph type="title"/>
          </p:nvPr>
        </p:nvSpPr>
        <p:spPr>
          <a:xfrm>
            <a:off x="688490" y="570156"/>
            <a:ext cx="7756263" cy="1054250"/>
          </a:xfrm>
        </p:spPr>
        <p:txBody>
          <a:bodyPr/>
          <a:lstStyle/>
          <a:p>
            <a:r>
              <a:rPr lang="tr-TR" sz="4000" b="1" dirty="0" smtClean="0"/>
              <a:t>Windows Phone</a:t>
            </a:r>
            <a:endParaRPr lang="tr-TR" sz="4000" dirty="0"/>
          </a:p>
        </p:txBody>
      </p:sp>
    </p:spTree>
    <p:extLst>
      <p:ext uri="{BB962C8B-B14F-4D97-AF65-F5344CB8AC3E}">
        <p14:creationId xmlns:p14="http://schemas.microsoft.com/office/powerpoint/2010/main" val="6161784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lt">
  <a:themeElements>
    <a:clrScheme name="Cilt">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Cilt">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lt">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1003</TotalTime>
  <Words>151</Words>
  <Application>Microsoft Office PowerPoint</Application>
  <PresentationFormat>On-screen Show (4:3)</PresentationFormat>
  <Paragraphs>94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Book Antiqua</vt:lpstr>
      <vt:lpstr>Wingdings</vt:lpstr>
      <vt:lpstr>Cilt</vt:lpstr>
      <vt:lpstr>Mobil işletim sistemleri</vt:lpstr>
      <vt:lpstr>Mobil İşletim sistemleri  Kullanım oranları </vt:lpstr>
      <vt:lpstr>PowerPoint Presentation</vt:lpstr>
      <vt:lpstr> </vt:lpstr>
      <vt:lpstr>PowerPoint Presentation</vt:lpstr>
      <vt:lpstr>İOS</vt:lpstr>
      <vt:lpstr>Blackberry OS</vt:lpstr>
      <vt:lpstr>Symbian</vt:lpstr>
      <vt:lpstr>Windows Phone</vt:lpstr>
      <vt:lpstr>Bada</vt:lpstr>
    </vt:vector>
  </TitlesOfParts>
  <Company>-=[By NeC]=-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Active Directory Nedir?</dc:title>
  <dc:creator>Erhan Külekci</dc:creator>
  <cp:lastModifiedBy>yusuf koçak</cp:lastModifiedBy>
  <cp:revision>23</cp:revision>
  <dcterms:created xsi:type="dcterms:W3CDTF">2015-02-25T20:33:32Z</dcterms:created>
  <dcterms:modified xsi:type="dcterms:W3CDTF">2016-11-09T17:14:01Z</dcterms:modified>
</cp:coreProperties>
</file>