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6" r:id="rId3"/>
    <p:sldId id="257" r:id="rId4"/>
    <p:sldId id="263" r:id="rId5"/>
    <p:sldId id="259" r:id="rId6"/>
    <p:sldId id="260" r:id="rId7"/>
    <p:sldId id="262" r:id="rId8"/>
    <p:sldId id="261" r:id="rId9"/>
    <p:sldId id="264" r:id="rId10"/>
    <p:sldId id="265" r:id="rId11"/>
    <p:sldId id="266" r:id="rId12"/>
    <p:sldId id="268" r:id="rId13"/>
    <p:sldId id="267"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3FE29-E764-45BA-937C-8A3890503AB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649F3030-5654-40C5-87ED-15691D40EE24}">
      <dgm:prSet custT="1"/>
      <dgm:spPr>
        <a:solidFill>
          <a:schemeClr val="accent2"/>
        </a:solidFill>
      </dgm:spPr>
      <dgm:t>
        <a:bodyPr/>
        <a:lstStyle/>
        <a:p>
          <a:pPr rtl="0"/>
          <a:r>
            <a:rPr lang="tr-TR" sz="2800" b="1" dirty="0" smtClean="0">
              <a:solidFill>
                <a:schemeClr val="bg1"/>
              </a:solidFill>
            </a:rPr>
            <a:t>Uygulamaların kodlama süreci boyunca birçok hata ile karşı karşıya kaldığımız ve hala da kalabileceğimiz kaçınılmaz bir gerçek. </a:t>
          </a:r>
          <a:endParaRPr lang="tr-TR" sz="2800" b="1" dirty="0">
            <a:solidFill>
              <a:schemeClr val="bg1"/>
            </a:solidFill>
          </a:endParaRPr>
        </a:p>
      </dgm:t>
    </dgm:pt>
    <dgm:pt modelId="{27A69228-7070-4BDA-985B-089774E708CE}" type="parTrans" cxnId="{3BFF08B4-D808-4CCD-9D87-04FB12ED1F8A}">
      <dgm:prSet/>
      <dgm:spPr/>
      <dgm:t>
        <a:bodyPr/>
        <a:lstStyle/>
        <a:p>
          <a:endParaRPr lang="tr-TR"/>
        </a:p>
      </dgm:t>
    </dgm:pt>
    <dgm:pt modelId="{C0AEF3E5-B1A8-4580-8DB4-BBA6719853DB}" type="sibTrans" cxnId="{3BFF08B4-D808-4CCD-9D87-04FB12ED1F8A}">
      <dgm:prSet/>
      <dgm:spPr/>
      <dgm:t>
        <a:bodyPr/>
        <a:lstStyle/>
        <a:p>
          <a:endParaRPr lang="tr-TR"/>
        </a:p>
      </dgm:t>
    </dgm:pt>
    <dgm:pt modelId="{AC172B74-D740-4508-B984-4AFEB08E1D24}">
      <dgm:prSet/>
      <dgm:spPr>
        <a:solidFill>
          <a:schemeClr val="accent2"/>
        </a:solidFill>
      </dgm:spPr>
      <dgm:t>
        <a:bodyPr/>
        <a:lstStyle/>
        <a:p>
          <a:pPr rtl="0"/>
          <a:r>
            <a:rPr lang="tr-TR" dirty="0" smtClean="0">
              <a:solidFill>
                <a:schemeClr val="bg1"/>
              </a:solidFill>
            </a:rPr>
            <a:t>Peki bu hataları bulup düzeltme yöntemleri içerisinde en çok kullanılanları nelerdir??? sorusuna </a:t>
          </a:r>
          <a:endParaRPr lang="tr-TR" dirty="0">
            <a:solidFill>
              <a:schemeClr val="bg1"/>
            </a:solidFill>
          </a:endParaRPr>
        </a:p>
      </dgm:t>
    </dgm:pt>
    <dgm:pt modelId="{70C24E1A-8BBB-420E-A2CC-0CB231E83CAD}" type="parTrans" cxnId="{C712CBB9-D0DF-4C3C-807B-B74067262659}">
      <dgm:prSet/>
      <dgm:spPr/>
      <dgm:t>
        <a:bodyPr/>
        <a:lstStyle/>
        <a:p>
          <a:endParaRPr lang="tr-TR"/>
        </a:p>
      </dgm:t>
    </dgm:pt>
    <dgm:pt modelId="{452AB16B-A266-40C8-BD1E-B8C606DEB30C}" type="sibTrans" cxnId="{C712CBB9-D0DF-4C3C-807B-B74067262659}">
      <dgm:prSet/>
      <dgm:spPr/>
      <dgm:t>
        <a:bodyPr/>
        <a:lstStyle/>
        <a:p>
          <a:endParaRPr lang="tr-TR"/>
        </a:p>
      </dgm:t>
    </dgm:pt>
    <dgm:pt modelId="{CE487F2C-A1FE-41EA-B344-D9A16281651D}">
      <dgm:prSet custT="1"/>
      <dgm:spPr>
        <a:solidFill>
          <a:schemeClr val="accent2"/>
        </a:solidFill>
      </dgm:spPr>
      <dgm:t>
        <a:bodyPr/>
        <a:lstStyle/>
        <a:p>
          <a:pPr algn="l" rtl="0"/>
          <a:r>
            <a:rPr lang="tr-TR" sz="2400" b="1" dirty="0" smtClean="0">
              <a:solidFill>
                <a:schemeClr val="bg1"/>
              </a:solidFill>
            </a:rPr>
            <a:t>* </a:t>
          </a:r>
          <a:r>
            <a:rPr lang="tr-TR" sz="2400" b="1" dirty="0" err="1" smtClean="0">
              <a:solidFill>
                <a:schemeClr val="bg1"/>
              </a:solidFill>
            </a:rPr>
            <a:t>Debug</a:t>
          </a:r>
          <a:endParaRPr lang="tr-TR" sz="2400" b="1" dirty="0" smtClean="0">
            <a:solidFill>
              <a:schemeClr val="bg1"/>
            </a:solidFill>
          </a:endParaRPr>
        </a:p>
        <a:p>
          <a:pPr algn="l" rtl="0"/>
          <a:r>
            <a:rPr lang="tr-TR" sz="2400" b="1" dirty="0" smtClean="0">
              <a:solidFill>
                <a:schemeClr val="bg1"/>
              </a:solidFill>
            </a:rPr>
            <a:t>* Test kodları </a:t>
          </a:r>
        </a:p>
        <a:p>
          <a:pPr algn="l" rtl="0"/>
          <a:r>
            <a:rPr lang="tr-TR" sz="2400" b="1" dirty="0" smtClean="0">
              <a:solidFill>
                <a:schemeClr val="bg1"/>
              </a:solidFill>
            </a:rPr>
            <a:t>* Araya serpiştirilmiş </a:t>
          </a:r>
          <a:r>
            <a:rPr lang="tr-TR" sz="2400" b="1" dirty="0" err="1" smtClean="0">
              <a:solidFill>
                <a:schemeClr val="bg1"/>
              </a:solidFill>
            </a:rPr>
            <a:t>S</a:t>
          </a:r>
          <a:r>
            <a:rPr lang="tr-TR" sz="1800" b="1" dirty="0" err="1" smtClean="0">
              <a:solidFill>
                <a:schemeClr val="bg1"/>
              </a:solidFill>
            </a:rPr>
            <a:t>ystem</a:t>
          </a:r>
          <a:r>
            <a:rPr lang="tr-TR" sz="1800" b="1" dirty="0" smtClean="0">
              <a:solidFill>
                <a:schemeClr val="bg1"/>
              </a:solidFill>
            </a:rPr>
            <a:t>.</a:t>
          </a:r>
          <a:r>
            <a:rPr lang="tr-TR" sz="1800" b="1" dirty="0" err="1" smtClean="0">
              <a:solidFill>
                <a:schemeClr val="bg1"/>
              </a:solidFill>
            </a:rPr>
            <a:t>out</a:t>
          </a:r>
          <a:r>
            <a:rPr lang="tr-TR" sz="1800" b="1" dirty="0" smtClean="0">
              <a:solidFill>
                <a:schemeClr val="bg1"/>
              </a:solidFill>
            </a:rPr>
            <a:t>.</a:t>
          </a:r>
          <a:r>
            <a:rPr lang="tr-TR" sz="1800" b="1" dirty="0" err="1" smtClean="0">
              <a:solidFill>
                <a:schemeClr val="bg1"/>
              </a:solidFill>
            </a:rPr>
            <a:t>println</a:t>
          </a:r>
          <a:r>
            <a:rPr lang="tr-TR" sz="1800" b="1" dirty="0" smtClean="0">
              <a:solidFill>
                <a:schemeClr val="bg1"/>
              </a:solidFill>
            </a:rPr>
            <a:t>() </a:t>
          </a:r>
          <a:r>
            <a:rPr lang="tr-TR" sz="2000" b="1" dirty="0" smtClean="0">
              <a:solidFill>
                <a:schemeClr val="bg1"/>
              </a:solidFill>
            </a:rPr>
            <a:t>kodları</a:t>
          </a:r>
          <a:r>
            <a:rPr lang="tr-TR" sz="2400" b="1" dirty="0" smtClean="0">
              <a:solidFill>
                <a:schemeClr val="bg1"/>
              </a:solidFill>
            </a:rPr>
            <a:t> cevapları verilebilir.</a:t>
          </a:r>
          <a:endParaRPr lang="tr-TR" sz="2400" b="1" dirty="0">
            <a:solidFill>
              <a:schemeClr val="bg1"/>
            </a:solidFill>
          </a:endParaRPr>
        </a:p>
      </dgm:t>
    </dgm:pt>
    <dgm:pt modelId="{DE08ACF8-1306-44EC-93CA-7570871C31DC}" type="parTrans" cxnId="{1E44A30C-1FFE-4EB2-BAD3-3601847B2F88}">
      <dgm:prSet/>
      <dgm:spPr/>
      <dgm:t>
        <a:bodyPr/>
        <a:lstStyle/>
        <a:p>
          <a:endParaRPr lang="tr-TR"/>
        </a:p>
      </dgm:t>
    </dgm:pt>
    <dgm:pt modelId="{0ED4B528-EA71-4E0F-B9E6-E105E384F38E}" type="sibTrans" cxnId="{1E44A30C-1FFE-4EB2-BAD3-3601847B2F88}">
      <dgm:prSet/>
      <dgm:spPr/>
      <dgm:t>
        <a:bodyPr/>
        <a:lstStyle/>
        <a:p>
          <a:endParaRPr lang="tr-TR"/>
        </a:p>
      </dgm:t>
    </dgm:pt>
    <dgm:pt modelId="{E7E73D5E-6A7F-4555-9E09-C1A3EF0023E1}" type="pres">
      <dgm:prSet presAssocID="{5573FE29-E764-45BA-937C-8A3890503ABD}" presName="Name0" presStyleCnt="0">
        <dgm:presLayoutVars>
          <dgm:dir/>
          <dgm:resizeHandles val="exact"/>
        </dgm:presLayoutVars>
      </dgm:prSet>
      <dgm:spPr/>
      <dgm:t>
        <a:bodyPr/>
        <a:lstStyle/>
        <a:p>
          <a:endParaRPr lang="tr-TR"/>
        </a:p>
      </dgm:t>
    </dgm:pt>
    <dgm:pt modelId="{D8056213-C229-442B-8824-C7B6CE71FAF9}" type="pres">
      <dgm:prSet presAssocID="{5573FE29-E764-45BA-937C-8A3890503ABD}" presName="arrow" presStyleLbl="bgShp" presStyleIdx="0" presStyleCnt="1" custAng="20214723" custScaleX="33117" custScaleY="49035" custLinFactNeighborX="-3829" custLinFactNeighborY="-1805"/>
      <dgm:spPr/>
    </dgm:pt>
    <dgm:pt modelId="{2D6F12CA-4CA2-4C80-99C9-9C08CCE49743}" type="pres">
      <dgm:prSet presAssocID="{5573FE29-E764-45BA-937C-8A3890503ABD}" presName="points" presStyleCnt="0"/>
      <dgm:spPr/>
    </dgm:pt>
    <dgm:pt modelId="{0BD7D648-BDCA-4887-869A-0CE5A74EA37F}" type="pres">
      <dgm:prSet presAssocID="{649F3030-5654-40C5-87ED-15691D40EE24}" presName="compositeA" presStyleCnt="0"/>
      <dgm:spPr/>
    </dgm:pt>
    <dgm:pt modelId="{996A5215-AECD-45F7-A373-74E6BE39049A}" type="pres">
      <dgm:prSet presAssocID="{649F3030-5654-40C5-87ED-15691D40EE24}" presName="textA" presStyleLbl="revTx" presStyleIdx="0" presStyleCnt="3" custScaleX="138506" custScaleY="210655" custLinFactNeighborX="-20607" custLinFactNeighborY="-3573">
        <dgm:presLayoutVars>
          <dgm:bulletEnabled val="1"/>
        </dgm:presLayoutVars>
      </dgm:prSet>
      <dgm:spPr/>
      <dgm:t>
        <a:bodyPr/>
        <a:lstStyle/>
        <a:p>
          <a:endParaRPr lang="tr-TR"/>
        </a:p>
      </dgm:t>
    </dgm:pt>
    <dgm:pt modelId="{C07C4292-CBC1-44DD-B1F6-D75ACD688428}" type="pres">
      <dgm:prSet presAssocID="{649F3030-5654-40C5-87ED-15691D40EE24}" presName="circleA" presStyleLbl="node1" presStyleIdx="0" presStyleCnt="3" custLinFactX="88434" custLinFactNeighborX="100000" custLinFactNeighborY="26393"/>
      <dgm:spPr/>
    </dgm:pt>
    <dgm:pt modelId="{12F785A0-9834-4ECE-AC5B-B96EE2DC3007}" type="pres">
      <dgm:prSet presAssocID="{649F3030-5654-40C5-87ED-15691D40EE24}" presName="spaceA" presStyleCnt="0"/>
      <dgm:spPr/>
    </dgm:pt>
    <dgm:pt modelId="{D14EBBB1-018D-4C15-BB86-FD47F1965A71}" type="pres">
      <dgm:prSet presAssocID="{C0AEF3E5-B1A8-4580-8DB4-BBA6719853DB}" presName="space" presStyleCnt="0"/>
      <dgm:spPr/>
    </dgm:pt>
    <dgm:pt modelId="{7E982CB1-4295-455A-83C4-19D9D3EF3132}" type="pres">
      <dgm:prSet presAssocID="{AC172B74-D740-4508-B984-4AFEB08E1D24}" presName="compositeB" presStyleCnt="0"/>
      <dgm:spPr/>
    </dgm:pt>
    <dgm:pt modelId="{235D5572-3BE9-4BEC-995C-3075A4050A9F}" type="pres">
      <dgm:prSet presAssocID="{AC172B74-D740-4508-B984-4AFEB08E1D24}" presName="textB" presStyleLbl="revTx" presStyleIdx="1" presStyleCnt="3">
        <dgm:presLayoutVars>
          <dgm:bulletEnabled val="1"/>
        </dgm:presLayoutVars>
      </dgm:prSet>
      <dgm:spPr/>
      <dgm:t>
        <a:bodyPr/>
        <a:lstStyle/>
        <a:p>
          <a:endParaRPr lang="tr-TR"/>
        </a:p>
      </dgm:t>
    </dgm:pt>
    <dgm:pt modelId="{A30482E7-803F-4725-B422-1B3FA06B64D4}" type="pres">
      <dgm:prSet presAssocID="{AC172B74-D740-4508-B984-4AFEB08E1D24}" presName="circleB" presStyleLbl="node1" presStyleIdx="1" presStyleCnt="3" custLinFactNeighborX="-40845" custLinFactNeighborY="-5350"/>
      <dgm:spPr/>
    </dgm:pt>
    <dgm:pt modelId="{5237EA0B-6B0D-4CC9-8023-357139CAD517}" type="pres">
      <dgm:prSet presAssocID="{AC172B74-D740-4508-B984-4AFEB08E1D24}" presName="spaceB" presStyleCnt="0"/>
      <dgm:spPr/>
    </dgm:pt>
    <dgm:pt modelId="{30913C92-03CD-4470-B9FD-D4D8650BA745}" type="pres">
      <dgm:prSet presAssocID="{452AB16B-A266-40C8-BD1E-B8C606DEB30C}" presName="space" presStyleCnt="0"/>
      <dgm:spPr/>
    </dgm:pt>
    <dgm:pt modelId="{8152716C-680A-453D-83F7-BB44FD04D464}" type="pres">
      <dgm:prSet presAssocID="{CE487F2C-A1FE-41EA-B344-D9A16281651D}" presName="compositeA" presStyleCnt="0"/>
      <dgm:spPr/>
    </dgm:pt>
    <dgm:pt modelId="{BA60320B-495D-48C2-A981-756A0DA02A12}" type="pres">
      <dgm:prSet presAssocID="{CE487F2C-A1FE-41EA-B344-D9A16281651D}" presName="textA" presStyleLbl="revTx" presStyleIdx="2" presStyleCnt="3" custAng="0" custScaleX="117033" custScaleY="157541" custLinFactNeighborX="37584" custLinFactNeighborY="-45331">
        <dgm:presLayoutVars>
          <dgm:bulletEnabled val="1"/>
        </dgm:presLayoutVars>
      </dgm:prSet>
      <dgm:spPr/>
      <dgm:t>
        <a:bodyPr/>
        <a:lstStyle/>
        <a:p>
          <a:endParaRPr lang="tr-TR"/>
        </a:p>
      </dgm:t>
    </dgm:pt>
    <dgm:pt modelId="{E6211FD3-F997-47A9-8775-48D12F4729AC}" type="pres">
      <dgm:prSet presAssocID="{CE487F2C-A1FE-41EA-B344-D9A16281651D}" presName="circleA" presStyleLbl="node1" presStyleIdx="2" presStyleCnt="3" custLinFactX="-100000" custLinFactY="-100000" custLinFactNeighborX="-121999" custLinFactNeighborY="-148010"/>
      <dgm:spPr/>
    </dgm:pt>
    <dgm:pt modelId="{0360D6CF-6C3F-4155-8D73-D879F9E0FFCC}" type="pres">
      <dgm:prSet presAssocID="{CE487F2C-A1FE-41EA-B344-D9A16281651D}" presName="spaceA" presStyleCnt="0"/>
      <dgm:spPr/>
    </dgm:pt>
  </dgm:ptLst>
  <dgm:cxnLst>
    <dgm:cxn modelId="{A9BAD41C-8E70-45EC-B21F-109513725D34}" type="presOf" srcId="{649F3030-5654-40C5-87ED-15691D40EE24}" destId="{996A5215-AECD-45F7-A373-74E6BE39049A}" srcOrd="0" destOrd="0" presId="urn:microsoft.com/office/officeart/2005/8/layout/hProcess11"/>
    <dgm:cxn modelId="{C712CBB9-D0DF-4C3C-807B-B74067262659}" srcId="{5573FE29-E764-45BA-937C-8A3890503ABD}" destId="{AC172B74-D740-4508-B984-4AFEB08E1D24}" srcOrd="1" destOrd="0" parTransId="{70C24E1A-8BBB-420E-A2CC-0CB231E83CAD}" sibTransId="{452AB16B-A266-40C8-BD1E-B8C606DEB30C}"/>
    <dgm:cxn modelId="{FB2A3B23-C24B-4AF0-A29A-98B18A99B515}" type="presOf" srcId="{AC172B74-D740-4508-B984-4AFEB08E1D24}" destId="{235D5572-3BE9-4BEC-995C-3075A4050A9F}" srcOrd="0" destOrd="0" presId="urn:microsoft.com/office/officeart/2005/8/layout/hProcess11"/>
    <dgm:cxn modelId="{64140BB3-15A5-43F0-8FDE-C04C037D55EF}" type="presOf" srcId="{5573FE29-E764-45BA-937C-8A3890503ABD}" destId="{E7E73D5E-6A7F-4555-9E09-C1A3EF0023E1}" srcOrd="0" destOrd="0" presId="urn:microsoft.com/office/officeart/2005/8/layout/hProcess11"/>
    <dgm:cxn modelId="{1E44A30C-1FFE-4EB2-BAD3-3601847B2F88}" srcId="{5573FE29-E764-45BA-937C-8A3890503ABD}" destId="{CE487F2C-A1FE-41EA-B344-D9A16281651D}" srcOrd="2" destOrd="0" parTransId="{DE08ACF8-1306-44EC-93CA-7570871C31DC}" sibTransId="{0ED4B528-EA71-4E0F-B9E6-E105E384F38E}"/>
    <dgm:cxn modelId="{25A45CD5-CDF2-4EC7-96BE-CE17E76A8C1B}" type="presOf" srcId="{CE487F2C-A1FE-41EA-B344-D9A16281651D}" destId="{BA60320B-495D-48C2-A981-756A0DA02A12}" srcOrd="0" destOrd="0" presId="urn:microsoft.com/office/officeart/2005/8/layout/hProcess11"/>
    <dgm:cxn modelId="{3BFF08B4-D808-4CCD-9D87-04FB12ED1F8A}" srcId="{5573FE29-E764-45BA-937C-8A3890503ABD}" destId="{649F3030-5654-40C5-87ED-15691D40EE24}" srcOrd="0" destOrd="0" parTransId="{27A69228-7070-4BDA-985B-089774E708CE}" sibTransId="{C0AEF3E5-B1A8-4580-8DB4-BBA6719853DB}"/>
    <dgm:cxn modelId="{B0E85FF0-29B8-4CAF-BAB9-CCA3DFC20FBF}" type="presParOf" srcId="{E7E73D5E-6A7F-4555-9E09-C1A3EF0023E1}" destId="{D8056213-C229-442B-8824-C7B6CE71FAF9}" srcOrd="0" destOrd="0" presId="urn:microsoft.com/office/officeart/2005/8/layout/hProcess11"/>
    <dgm:cxn modelId="{5B269BD1-834E-43C2-8DDC-F66CA1BE0D6A}" type="presParOf" srcId="{E7E73D5E-6A7F-4555-9E09-C1A3EF0023E1}" destId="{2D6F12CA-4CA2-4C80-99C9-9C08CCE49743}" srcOrd="1" destOrd="0" presId="urn:microsoft.com/office/officeart/2005/8/layout/hProcess11"/>
    <dgm:cxn modelId="{CF6DF1B1-EA86-445C-A0C2-E8A3662562B3}" type="presParOf" srcId="{2D6F12CA-4CA2-4C80-99C9-9C08CCE49743}" destId="{0BD7D648-BDCA-4887-869A-0CE5A74EA37F}" srcOrd="0" destOrd="0" presId="urn:microsoft.com/office/officeart/2005/8/layout/hProcess11"/>
    <dgm:cxn modelId="{B154B8D6-C2EC-41F9-B8FA-FD1A75689D4E}" type="presParOf" srcId="{0BD7D648-BDCA-4887-869A-0CE5A74EA37F}" destId="{996A5215-AECD-45F7-A373-74E6BE39049A}" srcOrd="0" destOrd="0" presId="urn:microsoft.com/office/officeart/2005/8/layout/hProcess11"/>
    <dgm:cxn modelId="{CC208CBD-83E3-48AE-8EA3-422CCFF1B21D}" type="presParOf" srcId="{0BD7D648-BDCA-4887-869A-0CE5A74EA37F}" destId="{C07C4292-CBC1-44DD-B1F6-D75ACD688428}" srcOrd="1" destOrd="0" presId="urn:microsoft.com/office/officeart/2005/8/layout/hProcess11"/>
    <dgm:cxn modelId="{FA068E8C-123C-4279-B9FA-5F3F0038525F}" type="presParOf" srcId="{0BD7D648-BDCA-4887-869A-0CE5A74EA37F}" destId="{12F785A0-9834-4ECE-AC5B-B96EE2DC3007}" srcOrd="2" destOrd="0" presId="urn:microsoft.com/office/officeart/2005/8/layout/hProcess11"/>
    <dgm:cxn modelId="{A1BC174A-BE2D-469C-A3BD-28FE1A01DFFF}" type="presParOf" srcId="{2D6F12CA-4CA2-4C80-99C9-9C08CCE49743}" destId="{D14EBBB1-018D-4C15-BB86-FD47F1965A71}" srcOrd="1" destOrd="0" presId="urn:microsoft.com/office/officeart/2005/8/layout/hProcess11"/>
    <dgm:cxn modelId="{737F09D0-9A08-4E3B-841F-C46504CD9DDC}" type="presParOf" srcId="{2D6F12CA-4CA2-4C80-99C9-9C08CCE49743}" destId="{7E982CB1-4295-455A-83C4-19D9D3EF3132}" srcOrd="2" destOrd="0" presId="urn:microsoft.com/office/officeart/2005/8/layout/hProcess11"/>
    <dgm:cxn modelId="{17F6C31B-FFB7-4298-B3F2-CFEF754A8C98}" type="presParOf" srcId="{7E982CB1-4295-455A-83C4-19D9D3EF3132}" destId="{235D5572-3BE9-4BEC-995C-3075A4050A9F}" srcOrd="0" destOrd="0" presId="urn:microsoft.com/office/officeart/2005/8/layout/hProcess11"/>
    <dgm:cxn modelId="{4F534169-1694-47B0-BA5E-9A8E7FA45FE6}" type="presParOf" srcId="{7E982CB1-4295-455A-83C4-19D9D3EF3132}" destId="{A30482E7-803F-4725-B422-1B3FA06B64D4}" srcOrd="1" destOrd="0" presId="urn:microsoft.com/office/officeart/2005/8/layout/hProcess11"/>
    <dgm:cxn modelId="{E5D458E1-E004-4CE1-9EBD-958627F6AF6D}" type="presParOf" srcId="{7E982CB1-4295-455A-83C4-19D9D3EF3132}" destId="{5237EA0B-6B0D-4CC9-8023-357139CAD517}" srcOrd="2" destOrd="0" presId="urn:microsoft.com/office/officeart/2005/8/layout/hProcess11"/>
    <dgm:cxn modelId="{75594801-606E-461C-8C48-EBD856DD95CC}" type="presParOf" srcId="{2D6F12CA-4CA2-4C80-99C9-9C08CCE49743}" destId="{30913C92-03CD-4470-B9FD-D4D8650BA745}" srcOrd="3" destOrd="0" presId="urn:microsoft.com/office/officeart/2005/8/layout/hProcess11"/>
    <dgm:cxn modelId="{36ACEA27-94A8-4480-B1F1-136B7002B43A}" type="presParOf" srcId="{2D6F12CA-4CA2-4C80-99C9-9C08CCE49743}" destId="{8152716C-680A-453D-83F7-BB44FD04D464}" srcOrd="4" destOrd="0" presId="urn:microsoft.com/office/officeart/2005/8/layout/hProcess11"/>
    <dgm:cxn modelId="{1CEA9FA4-4ECA-4ABB-A879-861924B2A92D}" type="presParOf" srcId="{8152716C-680A-453D-83F7-BB44FD04D464}" destId="{BA60320B-495D-48C2-A981-756A0DA02A12}" srcOrd="0" destOrd="0" presId="urn:microsoft.com/office/officeart/2005/8/layout/hProcess11"/>
    <dgm:cxn modelId="{74C009DD-D0D9-4ADD-AFA6-CA9A0377D527}" type="presParOf" srcId="{8152716C-680A-453D-83F7-BB44FD04D464}" destId="{E6211FD3-F997-47A9-8775-48D12F4729AC}" srcOrd="1" destOrd="0" presId="urn:microsoft.com/office/officeart/2005/8/layout/hProcess11"/>
    <dgm:cxn modelId="{A93E7DE8-E44A-4F1C-AC4E-57BD6DD8B7E4}" type="presParOf" srcId="{8152716C-680A-453D-83F7-BB44FD04D464}" destId="{0360D6CF-6C3F-4155-8D73-D879F9E0FFCC}"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FCC24B-4ACF-4631-9793-73739C50ECD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tr-TR"/>
        </a:p>
      </dgm:t>
    </dgm:pt>
    <dgm:pt modelId="{144C01AC-75D4-4269-B729-81E1201F4AB2}">
      <dgm:prSet custT="1"/>
      <dgm:spPr/>
      <dgm:t>
        <a:bodyPr/>
        <a:lstStyle/>
        <a:p>
          <a:pPr rtl="0"/>
          <a:r>
            <a:rPr lang="tr-TR" sz="2800" dirty="0" smtClean="0"/>
            <a:t>Sınıflar, metotlar gibi uygulamanızın daha küçük birimlerinin test edilmesidir.</a:t>
          </a:r>
          <a:endParaRPr lang="tr-TR" sz="2800" dirty="0"/>
        </a:p>
      </dgm:t>
    </dgm:pt>
    <dgm:pt modelId="{E1EA40CB-744B-440A-942D-23C823D98BAB}" type="parTrans" cxnId="{EAE00A40-0B2B-451A-8606-86A814A054C7}">
      <dgm:prSet/>
      <dgm:spPr/>
      <dgm:t>
        <a:bodyPr/>
        <a:lstStyle/>
        <a:p>
          <a:endParaRPr lang="tr-TR"/>
        </a:p>
      </dgm:t>
    </dgm:pt>
    <dgm:pt modelId="{813C5402-7142-4666-A9D7-EA7F34197133}" type="sibTrans" cxnId="{EAE00A40-0B2B-451A-8606-86A814A054C7}">
      <dgm:prSet/>
      <dgm:spPr/>
      <dgm:t>
        <a:bodyPr/>
        <a:lstStyle/>
        <a:p>
          <a:endParaRPr lang="tr-TR"/>
        </a:p>
      </dgm:t>
    </dgm:pt>
    <dgm:pt modelId="{DDD3AD83-E683-4A48-A247-E9B80F88D9CF}">
      <dgm:prSet custT="1"/>
      <dgm:spPr/>
      <dgm:t>
        <a:bodyPr/>
        <a:lstStyle/>
        <a:p>
          <a:pPr rtl="0"/>
          <a:r>
            <a:rPr lang="tr-TR" sz="2800" dirty="0" smtClean="0"/>
            <a:t>Bu testin yapılmasındaki amaç kendinize, müşterilerinize veya bir başkasına çalıştığınız kodun çalıştığını ispat etmektir.</a:t>
          </a:r>
          <a:endParaRPr lang="tr-TR" sz="2800" dirty="0"/>
        </a:p>
      </dgm:t>
    </dgm:pt>
    <dgm:pt modelId="{EEA7D346-1A20-4126-A277-7D73E6EC6D3B}" type="parTrans" cxnId="{D4FD2D64-DB4D-49EB-8E51-B8B062AA3AD6}">
      <dgm:prSet/>
      <dgm:spPr/>
      <dgm:t>
        <a:bodyPr/>
        <a:lstStyle/>
        <a:p>
          <a:endParaRPr lang="tr-TR"/>
        </a:p>
      </dgm:t>
    </dgm:pt>
    <dgm:pt modelId="{9A5607B2-FEA7-49AF-978B-764E21BA8D37}" type="sibTrans" cxnId="{D4FD2D64-DB4D-49EB-8E51-B8B062AA3AD6}">
      <dgm:prSet/>
      <dgm:spPr/>
      <dgm:t>
        <a:bodyPr/>
        <a:lstStyle/>
        <a:p>
          <a:endParaRPr lang="tr-TR"/>
        </a:p>
      </dgm:t>
    </dgm:pt>
    <dgm:pt modelId="{3DB5F29E-58D8-4DD2-A855-934F8D0DF0E6}">
      <dgm:prSet/>
      <dgm:spPr/>
      <dgm:t>
        <a:bodyPr/>
        <a:lstStyle/>
        <a:p>
          <a:pPr rtl="0"/>
          <a:r>
            <a:rPr lang="tr-TR" dirty="0" err="1" smtClean="0"/>
            <a:t>Unit</a:t>
          </a:r>
          <a:r>
            <a:rPr lang="tr-TR" dirty="0" smtClean="0"/>
            <a:t> testler tipik olarak otomatik çalışır, </a:t>
          </a:r>
          <a:r>
            <a:rPr lang="tr-TR" dirty="0" err="1" smtClean="0"/>
            <a:t>implemente</a:t>
          </a:r>
          <a:r>
            <a:rPr lang="tr-TR" dirty="0" smtClean="0"/>
            <a:t> edildiğinde ki anlamını korur ve tekrar tekrar kullanılabilir</a:t>
          </a:r>
          <a:endParaRPr lang="tr-TR" dirty="0"/>
        </a:p>
      </dgm:t>
    </dgm:pt>
    <dgm:pt modelId="{A36E494E-E74F-4F3E-891D-57E29CFDD41F}" type="parTrans" cxnId="{1DA5F143-A207-4B5A-8C2B-1D8B73497255}">
      <dgm:prSet/>
      <dgm:spPr/>
      <dgm:t>
        <a:bodyPr/>
        <a:lstStyle/>
        <a:p>
          <a:endParaRPr lang="tr-TR"/>
        </a:p>
      </dgm:t>
    </dgm:pt>
    <dgm:pt modelId="{83539B22-8915-4A27-BEF2-9DDF60B25E21}" type="sibTrans" cxnId="{1DA5F143-A207-4B5A-8C2B-1D8B73497255}">
      <dgm:prSet/>
      <dgm:spPr/>
      <dgm:t>
        <a:bodyPr/>
        <a:lstStyle/>
        <a:p>
          <a:endParaRPr lang="tr-TR"/>
        </a:p>
      </dgm:t>
    </dgm:pt>
    <dgm:pt modelId="{B5C66EA9-F31D-4A23-AD3F-6128FBAB5317}" type="pres">
      <dgm:prSet presAssocID="{B0FCC24B-4ACF-4631-9793-73739C50ECDC}" presName="Name0" presStyleCnt="0">
        <dgm:presLayoutVars>
          <dgm:chPref val="3"/>
          <dgm:dir/>
          <dgm:animLvl val="lvl"/>
          <dgm:resizeHandles/>
        </dgm:presLayoutVars>
      </dgm:prSet>
      <dgm:spPr/>
      <dgm:t>
        <a:bodyPr/>
        <a:lstStyle/>
        <a:p>
          <a:endParaRPr lang="tr-TR"/>
        </a:p>
      </dgm:t>
    </dgm:pt>
    <dgm:pt modelId="{2B90B142-F54B-4365-ABBE-38B6779B3780}" type="pres">
      <dgm:prSet presAssocID="{144C01AC-75D4-4269-B729-81E1201F4AB2}" presName="horFlow" presStyleCnt="0"/>
      <dgm:spPr/>
    </dgm:pt>
    <dgm:pt modelId="{B64A8C27-C9B9-4D53-BDCF-3DDB418340A6}" type="pres">
      <dgm:prSet presAssocID="{144C01AC-75D4-4269-B729-81E1201F4AB2}" presName="bigChev" presStyleLbl="node1" presStyleIdx="0" presStyleCnt="3" custScaleX="308480" custScaleY="130470"/>
      <dgm:spPr/>
      <dgm:t>
        <a:bodyPr/>
        <a:lstStyle/>
        <a:p>
          <a:endParaRPr lang="tr-TR"/>
        </a:p>
      </dgm:t>
    </dgm:pt>
    <dgm:pt modelId="{B52E54EA-2FF4-4BDC-B143-93792371CD12}" type="pres">
      <dgm:prSet presAssocID="{144C01AC-75D4-4269-B729-81E1201F4AB2}" presName="vSp" presStyleCnt="0"/>
      <dgm:spPr/>
    </dgm:pt>
    <dgm:pt modelId="{71A33591-0545-4162-95A4-D150D7251887}" type="pres">
      <dgm:prSet presAssocID="{DDD3AD83-E683-4A48-A247-E9B80F88D9CF}" presName="horFlow" presStyleCnt="0"/>
      <dgm:spPr/>
    </dgm:pt>
    <dgm:pt modelId="{2C114F36-2346-47A8-A7D0-7248D69CB2C7}" type="pres">
      <dgm:prSet presAssocID="{DDD3AD83-E683-4A48-A247-E9B80F88D9CF}" presName="bigChev" presStyleLbl="node1" presStyleIdx="1" presStyleCnt="3" custScaleX="328732" custScaleY="110130"/>
      <dgm:spPr/>
      <dgm:t>
        <a:bodyPr/>
        <a:lstStyle/>
        <a:p>
          <a:endParaRPr lang="tr-TR"/>
        </a:p>
      </dgm:t>
    </dgm:pt>
    <dgm:pt modelId="{D6D5B657-8C84-494B-A292-51E7D15777CB}" type="pres">
      <dgm:prSet presAssocID="{DDD3AD83-E683-4A48-A247-E9B80F88D9CF}" presName="vSp" presStyleCnt="0"/>
      <dgm:spPr/>
    </dgm:pt>
    <dgm:pt modelId="{1CDE8D33-0A16-47E5-83FE-059A63AB60CE}" type="pres">
      <dgm:prSet presAssocID="{3DB5F29E-58D8-4DD2-A855-934F8D0DF0E6}" presName="horFlow" presStyleCnt="0"/>
      <dgm:spPr/>
    </dgm:pt>
    <dgm:pt modelId="{8EFE5602-6039-4CF4-B39E-85F870824CC2}" type="pres">
      <dgm:prSet presAssocID="{3DB5F29E-58D8-4DD2-A855-934F8D0DF0E6}" presName="bigChev" presStyleLbl="node1" presStyleIdx="2" presStyleCnt="3" custScaleX="329260"/>
      <dgm:spPr/>
      <dgm:t>
        <a:bodyPr/>
        <a:lstStyle/>
        <a:p>
          <a:endParaRPr lang="tr-TR"/>
        </a:p>
      </dgm:t>
    </dgm:pt>
  </dgm:ptLst>
  <dgm:cxnLst>
    <dgm:cxn modelId="{2B36FED7-FFDE-42AA-9256-D7D4E76C69C6}" type="presOf" srcId="{B0FCC24B-4ACF-4631-9793-73739C50ECDC}" destId="{B5C66EA9-F31D-4A23-AD3F-6128FBAB5317}" srcOrd="0" destOrd="0" presId="urn:microsoft.com/office/officeart/2005/8/layout/lProcess3"/>
    <dgm:cxn modelId="{D4FD2D64-DB4D-49EB-8E51-B8B062AA3AD6}" srcId="{B0FCC24B-4ACF-4631-9793-73739C50ECDC}" destId="{DDD3AD83-E683-4A48-A247-E9B80F88D9CF}" srcOrd="1" destOrd="0" parTransId="{EEA7D346-1A20-4126-A277-7D73E6EC6D3B}" sibTransId="{9A5607B2-FEA7-49AF-978B-764E21BA8D37}"/>
    <dgm:cxn modelId="{87A60ADA-1522-4B74-BCB1-5FEF625E986B}" type="presOf" srcId="{DDD3AD83-E683-4A48-A247-E9B80F88D9CF}" destId="{2C114F36-2346-47A8-A7D0-7248D69CB2C7}" srcOrd="0" destOrd="0" presId="urn:microsoft.com/office/officeart/2005/8/layout/lProcess3"/>
    <dgm:cxn modelId="{F39F4E57-70E8-479B-8CE2-8A8A19E577E5}" type="presOf" srcId="{144C01AC-75D4-4269-B729-81E1201F4AB2}" destId="{B64A8C27-C9B9-4D53-BDCF-3DDB418340A6}" srcOrd="0" destOrd="0" presId="urn:microsoft.com/office/officeart/2005/8/layout/lProcess3"/>
    <dgm:cxn modelId="{EAE00A40-0B2B-451A-8606-86A814A054C7}" srcId="{B0FCC24B-4ACF-4631-9793-73739C50ECDC}" destId="{144C01AC-75D4-4269-B729-81E1201F4AB2}" srcOrd="0" destOrd="0" parTransId="{E1EA40CB-744B-440A-942D-23C823D98BAB}" sibTransId="{813C5402-7142-4666-A9D7-EA7F34197133}"/>
    <dgm:cxn modelId="{52915176-93AD-4C6B-94DE-EB92CE5CF323}" type="presOf" srcId="{3DB5F29E-58D8-4DD2-A855-934F8D0DF0E6}" destId="{8EFE5602-6039-4CF4-B39E-85F870824CC2}" srcOrd="0" destOrd="0" presId="urn:microsoft.com/office/officeart/2005/8/layout/lProcess3"/>
    <dgm:cxn modelId="{1DA5F143-A207-4B5A-8C2B-1D8B73497255}" srcId="{B0FCC24B-4ACF-4631-9793-73739C50ECDC}" destId="{3DB5F29E-58D8-4DD2-A855-934F8D0DF0E6}" srcOrd="2" destOrd="0" parTransId="{A36E494E-E74F-4F3E-891D-57E29CFDD41F}" sibTransId="{83539B22-8915-4A27-BEF2-9DDF60B25E21}"/>
    <dgm:cxn modelId="{CED08A05-36FD-4BA6-BBDE-62D81E6A72A9}" type="presParOf" srcId="{B5C66EA9-F31D-4A23-AD3F-6128FBAB5317}" destId="{2B90B142-F54B-4365-ABBE-38B6779B3780}" srcOrd="0" destOrd="0" presId="urn:microsoft.com/office/officeart/2005/8/layout/lProcess3"/>
    <dgm:cxn modelId="{8855FDAF-B93D-411B-BCC0-0392144E3F0F}" type="presParOf" srcId="{2B90B142-F54B-4365-ABBE-38B6779B3780}" destId="{B64A8C27-C9B9-4D53-BDCF-3DDB418340A6}" srcOrd="0" destOrd="0" presId="urn:microsoft.com/office/officeart/2005/8/layout/lProcess3"/>
    <dgm:cxn modelId="{DC808064-5575-49B6-AD86-76F736C125DF}" type="presParOf" srcId="{B5C66EA9-F31D-4A23-AD3F-6128FBAB5317}" destId="{B52E54EA-2FF4-4BDC-B143-93792371CD12}" srcOrd="1" destOrd="0" presId="urn:microsoft.com/office/officeart/2005/8/layout/lProcess3"/>
    <dgm:cxn modelId="{DC31E8CA-9FFB-476B-8FD7-BE73C71D03F4}" type="presParOf" srcId="{B5C66EA9-F31D-4A23-AD3F-6128FBAB5317}" destId="{71A33591-0545-4162-95A4-D150D7251887}" srcOrd="2" destOrd="0" presId="urn:microsoft.com/office/officeart/2005/8/layout/lProcess3"/>
    <dgm:cxn modelId="{67537F50-CF8A-4EDD-B63C-4047EFD78E43}" type="presParOf" srcId="{71A33591-0545-4162-95A4-D150D7251887}" destId="{2C114F36-2346-47A8-A7D0-7248D69CB2C7}" srcOrd="0" destOrd="0" presId="urn:microsoft.com/office/officeart/2005/8/layout/lProcess3"/>
    <dgm:cxn modelId="{D68B1684-627E-4504-A58D-8CC501056B77}" type="presParOf" srcId="{B5C66EA9-F31D-4A23-AD3F-6128FBAB5317}" destId="{D6D5B657-8C84-494B-A292-51E7D15777CB}" srcOrd="3" destOrd="0" presId="urn:microsoft.com/office/officeart/2005/8/layout/lProcess3"/>
    <dgm:cxn modelId="{7BB53D9D-8350-4748-8D59-162908FA876A}" type="presParOf" srcId="{B5C66EA9-F31D-4A23-AD3F-6128FBAB5317}" destId="{1CDE8D33-0A16-47E5-83FE-059A63AB60CE}" srcOrd="4" destOrd="0" presId="urn:microsoft.com/office/officeart/2005/8/layout/lProcess3"/>
    <dgm:cxn modelId="{DB3865D3-8A16-4DEA-B577-1511FF015276}" type="presParOf" srcId="{1CDE8D33-0A16-47E5-83FE-059A63AB60CE}" destId="{8EFE5602-6039-4CF4-B39E-85F870824CC2}"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056213-C229-442B-8824-C7B6CE71FAF9}">
      <dsp:nvSpPr>
        <dsp:cNvPr id="0" name=""/>
        <dsp:cNvSpPr/>
      </dsp:nvSpPr>
      <dsp:spPr>
        <a:xfrm rot="20214723">
          <a:off x="3164966" y="1980164"/>
          <a:ext cx="3028218" cy="98398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A5215-AECD-45F7-A373-74E6BE39049A}">
      <dsp:nvSpPr>
        <dsp:cNvPr id="0" name=""/>
        <dsp:cNvSpPr/>
      </dsp:nvSpPr>
      <dsp:spPr>
        <a:xfrm>
          <a:off x="0" y="-555129"/>
          <a:ext cx="3113730" cy="422722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tr-TR" sz="2800" b="1" kern="1200" dirty="0" smtClean="0">
              <a:solidFill>
                <a:schemeClr val="bg1"/>
              </a:solidFill>
            </a:rPr>
            <a:t>Uygulamaların kodlama süreci boyunca birçok hata ile karşı karşıya kaldığımız ve hala da kalabileceğimiz kaçınılmaz bir gerçek. </a:t>
          </a:r>
          <a:endParaRPr lang="tr-TR" sz="2800" b="1" kern="1200" dirty="0">
            <a:solidFill>
              <a:schemeClr val="bg1"/>
            </a:solidFill>
          </a:endParaRPr>
        </a:p>
      </dsp:txBody>
      <dsp:txXfrm>
        <a:off x="0" y="-555129"/>
        <a:ext cx="3113730" cy="4227220"/>
      </dsp:txXfrm>
    </dsp:sp>
    <dsp:sp modelId="{C07C4292-CBC1-44DD-B1F6-D75ACD688428}">
      <dsp:nvSpPr>
        <dsp:cNvPr id="0" name=""/>
        <dsp:cNvSpPr/>
      </dsp:nvSpPr>
      <dsp:spPr>
        <a:xfrm>
          <a:off x="2714543" y="2945077"/>
          <a:ext cx="501675" cy="501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D5572-3BE9-4BEC-995C-3075A4050A9F}">
      <dsp:nvSpPr>
        <dsp:cNvPr id="0" name=""/>
        <dsp:cNvSpPr/>
      </dsp:nvSpPr>
      <dsp:spPr>
        <a:xfrm>
          <a:off x="3689323" y="3010054"/>
          <a:ext cx="2248083" cy="2006703"/>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rtl="0">
            <a:lnSpc>
              <a:spcPct val="90000"/>
            </a:lnSpc>
            <a:spcBef>
              <a:spcPct val="0"/>
            </a:spcBef>
            <a:spcAft>
              <a:spcPct val="35000"/>
            </a:spcAft>
          </a:pPr>
          <a:r>
            <a:rPr lang="tr-TR" sz="1700" kern="1200" dirty="0" smtClean="0">
              <a:solidFill>
                <a:schemeClr val="bg1"/>
              </a:solidFill>
            </a:rPr>
            <a:t>Peki bu hataları bulup düzeltme yöntemleri içerisinde en çok kullanılanları nelerdir??? sorusuna </a:t>
          </a:r>
          <a:endParaRPr lang="tr-TR" sz="1700" kern="1200" dirty="0">
            <a:solidFill>
              <a:schemeClr val="bg1"/>
            </a:solidFill>
          </a:endParaRPr>
        </a:p>
      </dsp:txBody>
      <dsp:txXfrm>
        <a:off x="3689323" y="3010054"/>
        <a:ext cx="2248083" cy="2006703"/>
      </dsp:txXfrm>
    </dsp:sp>
    <dsp:sp modelId="{A30482E7-803F-4725-B422-1B3FA06B64D4}">
      <dsp:nvSpPr>
        <dsp:cNvPr id="0" name=""/>
        <dsp:cNvSpPr/>
      </dsp:nvSpPr>
      <dsp:spPr>
        <a:xfrm>
          <a:off x="4357618" y="2230701"/>
          <a:ext cx="501675" cy="501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0320B-495D-48C2-A981-756A0DA02A12}">
      <dsp:nvSpPr>
        <dsp:cNvPr id="0" name=""/>
        <dsp:cNvSpPr/>
      </dsp:nvSpPr>
      <dsp:spPr>
        <a:xfrm>
          <a:off x="6513000" y="-288669"/>
          <a:ext cx="2630999" cy="316138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l" defTabSz="1066800" rtl="0">
            <a:lnSpc>
              <a:spcPct val="90000"/>
            </a:lnSpc>
            <a:spcBef>
              <a:spcPct val="0"/>
            </a:spcBef>
            <a:spcAft>
              <a:spcPct val="35000"/>
            </a:spcAft>
          </a:pPr>
          <a:r>
            <a:rPr lang="tr-TR" sz="2400" b="1" kern="1200" dirty="0" smtClean="0">
              <a:solidFill>
                <a:schemeClr val="bg1"/>
              </a:solidFill>
            </a:rPr>
            <a:t>* </a:t>
          </a:r>
          <a:r>
            <a:rPr lang="tr-TR" sz="2400" b="1" kern="1200" dirty="0" err="1" smtClean="0">
              <a:solidFill>
                <a:schemeClr val="bg1"/>
              </a:solidFill>
            </a:rPr>
            <a:t>Debug</a:t>
          </a:r>
          <a:endParaRPr lang="tr-TR" sz="2400" b="1" kern="1200" dirty="0" smtClean="0">
            <a:solidFill>
              <a:schemeClr val="bg1"/>
            </a:solidFill>
          </a:endParaRPr>
        </a:p>
        <a:p>
          <a:pPr lvl="0" algn="l" defTabSz="1066800" rtl="0">
            <a:lnSpc>
              <a:spcPct val="90000"/>
            </a:lnSpc>
            <a:spcBef>
              <a:spcPct val="0"/>
            </a:spcBef>
            <a:spcAft>
              <a:spcPct val="35000"/>
            </a:spcAft>
          </a:pPr>
          <a:r>
            <a:rPr lang="tr-TR" sz="2400" b="1" kern="1200" dirty="0" smtClean="0">
              <a:solidFill>
                <a:schemeClr val="bg1"/>
              </a:solidFill>
            </a:rPr>
            <a:t>* Test kodları </a:t>
          </a:r>
        </a:p>
        <a:p>
          <a:pPr lvl="0" algn="l" defTabSz="1066800" rtl="0">
            <a:lnSpc>
              <a:spcPct val="90000"/>
            </a:lnSpc>
            <a:spcBef>
              <a:spcPct val="0"/>
            </a:spcBef>
            <a:spcAft>
              <a:spcPct val="35000"/>
            </a:spcAft>
          </a:pPr>
          <a:r>
            <a:rPr lang="tr-TR" sz="2400" b="1" kern="1200" dirty="0" smtClean="0">
              <a:solidFill>
                <a:schemeClr val="bg1"/>
              </a:solidFill>
            </a:rPr>
            <a:t>* Araya serpiştirilmiş </a:t>
          </a:r>
          <a:r>
            <a:rPr lang="tr-TR" sz="2400" b="1" kern="1200" dirty="0" err="1" smtClean="0">
              <a:solidFill>
                <a:schemeClr val="bg1"/>
              </a:solidFill>
            </a:rPr>
            <a:t>S</a:t>
          </a:r>
          <a:r>
            <a:rPr lang="tr-TR" sz="1800" b="1" kern="1200" dirty="0" err="1" smtClean="0">
              <a:solidFill>
                <a:schemeClr val="bg1"/>
              </a:solidFill>
            </a:rPr>
            <a:t>ystem</a:t>
          </a:r>
          <a:r>
            <a:rPr lang="tr-TR" sz="1800" b="1" kern="1200" dirty="0" smtClean="0">
              <a:solidFill>
                <a:schemeClr val="bg1"/>
              </a:solidFill>
            </a:rPr>
            <a:t>.</a:t>
          </a:r>
          <a:r>
            <a:rPr lang="tr-TR" sz="1800" b="1" kern="1200" dirty="0" err="1" smtClean="0">
              <a:solidFill>
                <a:schemeClr val="bg1"/>
              </a:solidFill>
            </a:rPr>
            <a:t>out</a:t>
          </a:r>
          <a:r>
            <a:rPr lang="tr-TR" sz="1800" b="1" kern="1200" dirty="0" smtClean="0">
              <a:solidFill>
                <a:schemeClr val="bg1"/>
              </a:solidFill>
            </a:rPr>
            <a:t>.</a:t>
          </a:r>
          <a:r>
            <a:rPr lang="tr-TR" sz="1800" b="1" kern="1200" dirty="0" err="1" smtClean="0">
              <a:solidFill>
                <a:schemeClr val="bg1"/>
              </a:solidFill>
            </a:rPr>
            <a:t>println</a:t>
          </a:r>
          <a:r>
            <a:rPr lang="tr-TR" sz="1800" b="1" kern="1200" dirty="0" smtClean="0">
              <a:solidFill>
                <a:schemeClr val="bg1"/>
              </a:solidFill>
            </a:rPr>
            <a:t>() </a:t>
          </a:r>
          <a:r>
            <a:rPr lang="tr-TR" sz="2000" b="1" kern="1200" dirty="0" smtClean="0">
              <a:solidFill>
                <a:schemeClr val="bg1"/>
              </a:solidFill>
            </a:rPr>
            <a:t>kodları</a:t>
          </a:r>
          <a:r>
            <a:rPr lang="tr-TR" sz="2400" b="1" kern="1200" dirty="0" smtClean="0">
              <a:solidFill>
                <a:schemeClr val="bg1"/>
              </a:solidFill>
            </a:rPr>
            <a:t> cevapları verilebilir.</a:t>
          </a:r>
          <a:endParaRPr lang="tr-TR" sz="2400" b="1" kern="1200" dirty="0">
            <a:solidFill>
              <a:schemeClr val="bg1"/>
            </a:solidFill>
          </a:endParaRPr>
        </a:p>
      </dsp:txBody>
      <dsp:txXfrm>
        <a:off x="6513000" y="-288669"/>
        <a:ext cx="2630999" cy="3161380"/>
      </dsp:txXfrm>
    </dsp:sp>
    <dsp:sp modelId="{E6211FD3-F997-47A9-8775-48D12F4729AC}">
      <dsp:nvSpPr>
        <dsp:cNvPr id="0" name=""/>
        <dsp:cNvSpPr/>
      </dsp:nvSpPr>
      <dsp:spPr>
        <a:xfrm>
          <a:off x="6000758" y="1302004"/>
          <a:ext cx="501675" cy="501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4A8C27-C9B9-4D53-BDCF-3DDB418340A6}">
      <dsp:nvSpPr>
        <dsp:cNvPr id="0" name=""/>
        <dsp:cNvSpPr/>
      </dsp:nvSpPr>
      <dsp:spPr>
        <a:xfrm>
          <a:off x="6" y="231247"/>
          <a:ext cx="8299211" cy="140404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tr-TR" sz="2800" kern="1200" dirty="0" smtClean="0"/>
            <a:t>Sınıflar, metotlar gibi uygulamanızın daha küçük birimlerinin test edilmesidir.</a:t>
          </a:r>
          <a:endParaRPr lang="tr-TR" sz="2800" kern="1200" dirty="0"/>
        </a:p>
      </dsp:txBody>
      <dsp:txXfrm>
        <a:off x="6" y="231247"/>
        <a:ext cx="8299211" cy="1404043"/>
      </dsp:txXfrm>
    </dsp:sp>
    <dsp:sp modelId="{2C114F36-2346-47A8-A7D0-7248D69CB2C7}">
      <dsp:nvSpPr>
        <dsp:cNvPr id="0" name=""/>
        <dsp:cNvSpPr/>
      </dsp:nvSpPr>
      <dsp:spPr>
        <a:xfrm>
          <a:off x="6" y="1785950"/>
          <a:ext cx="8844062" cy="1185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tr-TR" sz="2800" kern="1200" dirty="0" smtClean="0"/>
            <a:t>Bu testin yapılmasındaki amaç kendinize, müşterilerinize veya bir başkasına çalıştığınız kodun çalıştığını ispat etmektir.</a:t>
          </a:r>
          <a:endParaRPr lang="tr-TR" sz="2800" kern="1200" dirty="0"/>
        </a:p>
      </dsp:txBody>
      <dsp:txXfrm>
        <a:off x="6" y="1785950"/>
        <a:ext cx="8844062" cy="1185155"/>
      </dsp:txXfrm>
    </dsp:sp>
    <dsp:sp modelId="{8EFE5602-6039-4CF4-B39E-85F870824CC2}">
      <dsp:nvSpPr>
        <dsp:cNvPr id="0" name=""/>
        <dsp:cNvSpPr/>
      </dsp:nvSpPr>
      <dsp:spPr>
        <a:xfrm>
          <a:off x="6" y="3121766"/>
          <a:ext cx="8858267" cy="10761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tr-TR" sz="2400" kern="1200" dirty="0" err="1" smtClean="0"/>
            <a:t>Unit</a:t>
          </a:r>
          <a:r>
            <a:rPr lang="tr-TR" sz="2400" kern="1200" dirty="0" smtClean="0"/>
            <a:t> testler tipik olarak otomatik çalışır, </a:t>
          </a:r>
          <a:r>
            <a:rPr lang="tr-TR" sz="2400" kern="1200" dirty="0" err="1" smtClean="0"/>
            <a:t>implemente</a:t>
          </a:r>
          <a:r>
            <a:rPr lang="tr-TR" sz="2400" kern="1200" dirty="0" smtClean="0"/>
            <a:t> edildiğinde ki anlamını korur ve tekrar tekrar kullanılabilir</a:t>
          </a:r>
          <a:endParaRPr lang="tr-TR" sz="2400" kern="1200" dirty="0"/>
        </a:p>
      </dsp:txBody>
      <dsp:txXfrm>
        <a:off x="6" y="3121766"/>
        <a:ext cx="8858267" cy="10761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25.11.2016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25.11.2016</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mühendislik\Java – Unit test nedir_ JUnit kullanımı _ Doctor of Engineering_files\junit.png"/>
          <p:cNvPicPr>
            <a:picLocks noChangeAspect="1" noChangeArrowheads="1"/>
          </p:cNvPicPr>
          <p:nvPr/>
        </p:nvPicPr>
        <p:blipFill>
          <a:blip r:embed="rId2" cstate="print"/>
          <a:srcRect/>
          <a:stretch>
            <a:fillRect/>
          </a:stretch>
        </p:blipFill>
        <p:spPr bwMode="auto">
          <a:xfrm>
            <a:off x="0" y="1428736"/>
            <a:ext cx="9144000" cy="286984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500034" y="642918"/>
            <a:ext cx="8001056" cy="1571636"/>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500034" y="2357430"/>
            <a:ext cx="8001056" cy="1624015"/>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cstate="print"/>
          <a:srcRect/>
          <a:stretch>
            <a:fillRect/>
          </a:stretch>
        </p:blipFill>
        <p:spPr bwMode="auto">
          <a:xfrm>
            <a:off x="500034" y="4000504"/>
            <a:ext cx="8001056" cy="27146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285720" y="857233"/>
            <a:ext cx="8215369"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428597" y="381000"/>
            <a:ext cx="8358246" cy="6262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2571736" y="500042"/>
            <a:ext cx="471490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tr-TR" sz="3600" b="1" dirty="0" err="1" smtClean="0"/>
              <a:t>Unit</a:t>
            </a:r>
            <a:r>
              <a:rPr lang="tr-TR" sz="3600" b="1" dirty="0" smtClean="0"/>
              <a:t> testin faydaları</a:t>
            </a:r>
            <a:endParaRPr lang="tr-TR" sz="3600" b="1" dirty="0"/>
          </a:p>
        </p:txBody>
      </p:sp>
      <p:sp>
        <p:nvSpPr>
          <p:cNvPr id="4" name="3 Dikdörtgen"/>
          <p:cNvSpPr/>
          <p:nvPr/>
        </p:nvSpPr>
        <p:spPr>
          <a:xfrm>
            <a:off x="428596" y="1582341"/>
            <a:ext cx="8429684" cy="4893647"/>
          </a:xfrm>
          <a:prstGeom prst="rect">
            <a:avLst/>
          </a:prstGeom>
        </p:spPr>
        <p:txBody>
          <a:bodyPr wrap="square">
            <a:spAutoFit/>
          </a:bodyPr>
          <a:lstStyle/>
          <a:p>
            <a:pPr fontAlgn="base">
              <a:buFont typeface="+mj-lt"/>
              <a:buAutoNum type="arabicPeriod"/>
            </a:pPr>
            <a:r>
              <a:rPr lang="tr-TR" sz="2400" dirty="0" smtClean="0">
                <a:solidFill>
                  <a:srgbClr val="4E4E4E"/>
                </a:solidFill>
                <a:latin typeface="inherit"/>
              </a:rPr>
              <a:t>Yazılan kodun her satırının başka bir kod (test kodu) tarafından otomatik olarak test edilmesini sağlar.</a:t>
            </a:r>
          </a:p>
          <a:p>
            <a:pPr fontAlgn="base">
              <a:buFont typeface="+mj-lt"/>
              <a:buAutoNum type="arabicPeriod"/>
            </a:pPr>
            <a:endParaRPr lang="tr-TR" sz="2400" dirty="0" smtClean="0">
              <a:solidFill>
                <a:srgbClr val="4E4E4E"/>
              </a:solidFill>
              <a:latin typeface="inherit"/>
            </a:endParaRPr>
          </a:p>
          <a:p>
            <a:pPr fontAlgn="base">
              <a:buFont typeface="+mj-lt"/>
              <a:buAutoNum type="arabicPeriod"/>
            </a:pPr>
            <a:r>
              <a:rPr lang="tr-TR" sz="2400" dirty="0" smtClean="0">
                <a:solidFill>
                  <a:srgbClr val="4E4E4E"/>
                </a:solidFill>
                <a:latin typeface="inherit"/>
              </a:rPr>
              <a:t>Kodun anlaşılmasını kolaylaştırır.</a:t>
            </a:r>
          </a:p>
          <a:p>
            <a:pPr fontAlgn="base">
              <a:buFont typeface="+mj-lt"/>
              <a:buAutoNum type="arabicPeriod"/>
            </a:pPr>
            <a:endParaRPr lang="tr-TR" dirty="0" smtClean="0">
              <a:solidFill>
                <a:srgbClr val="4E4E4E"/>
              </a:solidFill>
              <a:latin typeface="inherit"/>
            </a:endParaRPr>
          </a:p>
          <a:p>
            <a:pPr fontAlgn="base">
              <a:buFont typeface="+mj-lt"/>
              <a:buAutoNum type="arabicPeriod"/>
            </a:pPr>
            <a:r>
              <a:rPr lang="tr-TR" sz="2400" dirty="0" smtClean="0">
                <a:solidFill>
                  <a:srgbClr val="4E4E4E"/>
                </a:solidFill>
                <a:latin typeface="inherit"/>
              </a:rPr>
              <a:t>Daha hızlı yazılım geliştirmeyi sağlar.(</a:t>
            </a:r>
            <a:r>
              <a:rPr lang="tr-TR" dirty="0" smtClean="0">
                <a:solidFill>
                  <a:srgbClr val="4E4E4E"/>
                </a:solidFill>
                <a:latin typeface="inherit"/>
              </a:rPr>
              <a:t>Proje başlangıcında projeyi yavaşlatır gibi görünmekte fakat projenin ileri dönemlerinde ciddi bir zaman kazanımı sağlamaktadır)</a:t>
            </a:r>
          </a:p>
          <a:p>
            <a:pPr fontAlgn="base">
              <a:buFont typeface="+mj-lt"/>
              <a:buAutoNum type="arabicPeriod"/>
            </a:pPr>
            <a:endParaRPr lang="tr-TR" dirty="0" smtClean="0">
              <a:solidFill>
                <a:srgbClr val="4E4E4E"/>
              </a:solidFill>
              <a:latin typeface="inherit"/>
            </a:endParaRPr>
          </a:p>
          <a:p>
            <a:pPr fontAlgn="base">
              <a:buFont typeface="+mj-lt"/>
              <a:buAutoNum type="arabicPeriod"/>
            </a:pPr>
            <a:r>
              <a:rPr lang="tr-TR" sz="2400" dirty="0" smtClean="0">
                <a:solidFill>
                  <a:srgbClr val="4E4E4E"/>
                </a:solidFill>
                <a:latin typeface="inherit"/>
              </a:rPr>
              <a:t>Koddaki hata oranını azaltır.</a:t>
            </a:r>
          </a:p>
          <a:p>
            <a:pPr fontAlgn="base">
              <a:buFont typeface="+mj-lt"/>
              <a:buAutoNum type="arabicPeriod"/>
            </a:pPr>
            <a:endParaRPr lang="tr-TR" sz="2400" dirty="0" smtClean="0">
              <a:solidFill>
                <a:srgbClr val="4E4E4E"/>
              </a:solidFill>
              <a:latin typeface="inherit"/>
            </a:endParaRPr>
          </a:p>
          <a:p>
            <a:pPr fontAlgn="base">
              <a:buFont typeface="+mj-lt"/>
              <a:buAutoNum type="arabicPeriod"/>
            </a:pPr>
            <a:r>
              <a:rPr lang="tr-TR" sz="2400" dirty="0" smtClean="0">
                <a:solidFill>
                  <a:srgbClr val="4E4E4E"/>
                </a:solidFill>
                <a:latin typeface="inherit"/>
              </a:rPr>
              <a:t>Kodların kalitesinin artmasını sağlar.</a:t>
            </a:r>
          </a:p>
          <a:p>
            <a:pPr fontAlgn="base">
              <a:buFont typeface="+mj-lt"/>
              <a:buAutoNum type="arabicPeriod"/>
            </a:pPr>
            <a:endParaRPr lang="tr-TR" sz="2400" dirty="0" smtClean="0">
              <a:solidFill>
                <a:srgbClr val="4E4E4E"/>
              </a:solidFill>
              <a:latin typeface="inherit"/>
            </a:endParaRPr>
          </a:p>
          <a:p>
            <a:pPr fontAlgn="base">
              <a:buFont typeface="+mj-lt"/>
              <a:buAutoNum type="arabicPeriod"/>
            </a:pPr>
            <a:r>
              <a:rPr lang="tr-TR" sz="2400" dirty="0" smtClean="0">
                <a:solidFill>
                  <a:srgbClr val="4E4E4E"/>
                </a:solidFill>
                <a:latin typeface="inherit"/>
              </a:rPr>
              <a:t>Hataların çabuk tespit edilip düzenlenmesini sağlar.</a:t>
            </a:r>
            <a:endParaRPr lang="tr-TR" sz="2400" b="0" i="0" dirty="0">
              <a:solidFill>
                <a:srgbClr val="4E4E4E"/>
              </a:solidFill>
              <a:latin typeface="inheri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mühendislik\Java – Unit test nedir_ JUnit kullanımı _ Doctor of Engineering_files\cartoon-old-man-on-computer-353200.jpg"/>
          <p:cNvPicPr>
            <a:picLocks noChangeAspect="1" noChangeArrowheads="1"/>
          </p:cNvPicPr>
          <p:nvPr/>
        </p:nvPicPr>
        <p:blipFill>
          <a:blip r:embed="rId2" cstate="print"/>
          <a:srcRect/>
          <a:stretch>
            <a:fillRect/>
          </a:stretch>
        </p:blipFill>
        <p:spPr bwMode="auto">
          <a:xfrm>
            <a:off x="4714876" y="1571612"/>
            <a:ext cx="4214810" cy="5000660"/>
          </a:xfrm>
          <a:prstGeom prst="rect">
            <a:avLst/>
          </a:prstGeom>
          <a:noFill/>
        </p:spPr>
      </p:pic>
      <p:sp>
        <p:nvSpPr>
          <p:cNvPr id="4" name="3 İçerik Yer Tutucusu"/>
          <p:cNvSpPr>
            <a:spLocks noGrp="1"/>
          </p:cNvSpPr>
          <p:nvPr>
            <p:ph sz="half" idx="1"/>
          </p:nvPr>
        </p:nvSpPr>
        <p:spPr/>
        <p:txBody>
          <a:bodyPr/>
          <a:lstStyle/>
          <a:p>
            <a:r>
              <a:rPr lang="tr-TR" dirty="0" smtClean="0"/>
              <a:t>Teste  gerek  var mı?</a:t>
            </a:r>
          </a:p>
          <a:p>
            <a:r>
              <a:rPr lang="tr-TR" dirty="0" smtClean="0"/>
              <a:t>Java – </a:t>
            </a:r>
            <a:r>
              <a:rPr lang="tr-TR" dirty="0" err="1" smtClean="0"/>
              <a:t>Unit</a:t>
            </a:r>
            <a:r>
              <a:rPr lang="tr-TR" dirty="0" smtClean="0"/>
              <a:t> test nedir?</a:t>
            </a:r>
          </a:p>
          <a:p>
            <a:r>
              <a:rPr lang="tr-TR" dirty="0" smtClean="0"/>
              <a:t>Test Odaklı Yazılım Geliştirmek (TDD)</a:t>
            </a:r>
          </a:p>
          <a:p>
            <a:r>
              <a:rPr lang="tr-TR" dirty="0" err="1" smtClean="0"/>
              <a:t>JUnit</a:t>
            </a:r>
            <a:r>
              <a:rPr lang="tr-TR" dirty="0" smtClean="0"/>
              <a:t> kullanımı</a:t>
            </a:r>
          </a:p>
          <a:p>
            <a:r>
              <a:rPr lang="tr-TR" dirty="0" err="1" smtClean="0"/>
              <a:t>Unit</a:t>
            </a:r>
            <a:r>
              <a:rPr lang="tr-TR" dirty="0" smtClean="0"/>
              <a:t> testin faydaları</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yagram"/>
          <p:cNvGraphicFramePr/>
          <p:nvPr/>
        </p:nvGraphicFramePr>
        <p:xfrm>
          <a:off x="0" y="1841242"/>
          <a:ext cx="9144000"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Dikdörtgen"/>
          <p:cNvSpPr/>
          <p:nvPr/>
        </p:nvSpPr>
        <p:spPr>
          <a:xfrm>
            <a:off x="2571736" y="500042"/>
            <a:ext cx="4714908"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tr-TR" sz="3200" b="1" dirty="0" smtClean="0"/>
              <a:t>Teste  gerek  var mı?</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571472" y="2285992"/>
            <a:ext cx="8215370" cy="2923877"/>
          </a:xfrm>
          <a:prstGeom prst="rect">
            <a:avLst/>
          </a:prstGeom>
        </p:spPr>
        <p:txBody>
          <a:bodyPr wrap="square">
            <a:spAutoFit/>
          </a:bodyPr>
          <a:lstStyle/>
          <a:p>
            <a:pPr>
              <a:buFont typeface="Wingdings" pitchFamily="2" charset="2"/>
              <a:buChar char="ü"/>
            </a:pPr>
            <a:r>
              <a:rPr lang="tr-TR" sz="3200" dirty="0" err="1" smtClean="0"/>
              <a:t>Integration</a:t>
            </a:r>
            <a:r>
              <a:rPr lang="tr-TR" sz="3200" dirty="0" smtClean="0"/>
              <a:t> </a:t>
            </a:r>
            <a:r>
              <a:rPr lang="tr-TR" sz="3200" dirty="0" err="1" smtClean="0"/>
              <a:t>Tests</a:t>
            </a:r>
            <a:r>
              <a:rPr lang="tr-TR" sz="3200" dirty="0" smtClean="0"/>
              <a:t>(Entegrasyon testleri)</a:t>
            </a:r>
          </a:p>
          <a:p>
            <a:pPr>
              <a:buFont typeface="Wingdings" pitchFamily="2" charset="2"/>
              <a:buChar char="ü"/>
            </a:pPr>
            <a:r>
              <a:rPr lang="tr-TR" sz="3200" dirty="0" err="1" smtClean="0"/>
              <a:t>Acceptance</a:t>
            </a:r>
            <a:r>
              <a:rPr lang="tr-TR" sz="3200" dirty="0" smtClean="0"/>
              <a:t> </a:t>
            </a:r>
            <a:r>
              <a:rPr lang="tr-TR" sz="3200" dirty="0" err="1" smtClean="0"/>
              <a:t>Tests</a:t>
            </a:r>
            <a:r>
              <a:rPr lang="tr-TR" sz="3200" dirty="0" smtClean="0"/>
              <a:t> (Kabul Testleri),</a:t>
            </a:r>
          </a:p>
          <a:p>
            <a:pPr>
              <a:buFont typeface="Wingdings" pitchFamily="2" charset="2"/>
              <a:buChar char="ü"/>
            </a:pPr>
            <a:r>
              <a:rPr lang="tr-TR" sz="3200" dirty="0" err="1" smtClean="0"/>
              <a:t>Continuous</a:t>
            </a:r>
            <a:r>
              <a:rPr lang="tr-TR" sz="3200" dirty="0" smtClean="0"/>
              <a:t> </a:t>
            </a:r>
            <a:r>
              <a:rPr lang="tr-TR" sz="3200" dirty="0" err="1" smtClean="0"/>
              <a:t>Integration</a:t>
            </a:r>
            <a:r>
              <a:rPr lang="tr-TR" sz="2800" dirty="0" smtClean="0"/>
              <a:t>(Sürekli birleştirme),</a:t>
            </a:r>
          </a:p>
          <a:p>
            <a:pPr>
              <a:buFont typeface="Wingdings" pitchFamily="2" charset="2"/>
              <a:buChar char="ü"/>
            </a:pPr>
            <a:r>
              <a:rPr lang="tr-TR" sz="3200" dirty="0" err="1" smtClean="0"/>
              <a:t>Database</a:t>
            </a:r>
            <a:r>
              <a:rPr lang="tr-TR" sz="3200" dirty="0" smtClean="0"/>
              <a:t> </a:t>
            </a:r>
            <a:r>
              <a:rPr lang="tr-TR" sz="3200" dirty="0" err="1" smtClean="0"/>
              <a:t>Tests</a:t>
            </a:r>
            <a:r>
              <a:rPr lang="tr-TR" sz="3200" dirty="0" smtClean="0"/>
              <a:t>(Veritabanı testleri)</a:t>
            </a:r>
          </a:p>
          <a:p>
            <a:pPr>
              <a:buFont typeface="Wingdings" pitchFamily="2" charset="2"/>
              <a:buChar char="ü"/>
            </a:pPr>
            <a:endParaRPr lang="tr-TR" sz="2800" dirty="0" smtClean="0"/>
          </a:p>
          <a:p>
            <a:r>
              <a:rPr lang="tr-TR" sz="2800" dirty="0" smtClean="0"/>
              <a:t>gibi bir çok test bulunmaktadır</a:t>
            </a:r>
            <a:endParaRPr lang="tr-TR"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Dikdörtgen"/>
          <p:cNvSpPr/>
          <p:nvPr/>
        </p:nvSpPr>
        <p:spPr>
          <a:xfrm>
            <a:off x="2571736" y="500042"/>
            <a:ext cx="4714908"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tr-TR" sz="3200" b="1" dirty="0" smtClean="0"/>
              <a:t>Java – </a:t>
            </a:r>
            <a:r>
              <a:rPr lang="tr-TR" sz="3200" b="1" dirty="0" err="1" smtClean="0"/>
              <a:t>Unit</a:t>
            </a:r>
            <a:r>
              <a:rPr lang="tr-TR" sz="3200" b="1" dirty="0" smtClean="0"/>
              <a:t> test nedir?</a:t>
            </a:r>
          </a:p>
        </p:txBody>
      </p:sp>
      <p:sp>
        <p:nvSpPr>
          <p:cNvPr id="4" name="3 Dikdörtgen"/>
          <p:cNvSpPr/>
          <p:nvPr/>
        </p:nvSpPr>
        <p:spPr>
          <a:xfrm>
            <a:off x="357158" y="2214554"/>
            <a:ext cx="8501122" cy="2677656"/>
          </a:xfrm>
          <a:prstGeom prst="rect">
            <a:avLst/>
          </a:prstGeom>
        </p:spPr>
        <p:txBody>
          <a:bodyPr wrap="square">
            <a:spAutoFit/>
          </a:bodyPr>
          <a:lstStyle/>
          <a:p>
            <a:r>
              <a:rPr lang="tr-TR" sz="2800" dirty="0" err="1" smtClean="0"/>
              <a:t>Debug</a:t>
            </a:r>
            <a:r>
              <a:rPr lang="tr-TR" sz="2800" dirty="0" smtClean="0"/>
              <a:t> işleminde olaylar adım adım gider ve kullanıcı dönen değerleri kendi kontrol etmek zorundadır. </a:t>
            </a:r>
          </a:p>
          <a:p>
            <a:endParaRPr lang="tr-TR" sz="2800" dirty="0" smtClean="0"/>
          </a:p>
          <a:p>
            <a:r>
              <a:rPr lang="tr-TR" sz="2800" dirty="0" smtClean="0"/>
              <a:t>Test işleminde ise kullanıcının kontrol etmesine gerek kalmadan karşılaştırmaları ve doğruluğu yanlışlığı </a:t>
            </a:r>
            <a:r>
              <a:rPr lang="tr-TR" sz="2800" dirty="0" err="1" smtClean="0"/>
              <a:t>JUnit</a:t>
            </a:r>
            <a:r>
              <a:rPr lang="tr-TR" sz="2800" dirty="0" smtClean="0"/>
              <a:t> yapar. </a:t>
            </a:r>
            <a:endParaRPr lang="tr-TR"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yagram"/>
          <p:cNvGraphicFramePr/>
          <p:nvPr/>
        </p:nvGraphicFramePr>
        <p:xfrm>
          <a:off x="285720" y="1857364"/>
          <a:ext cx="8858280"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Dikdörtgen"/>
          <p:cNvSpPr/>
          <p:nvPr/>
        </p:nvSpPr>
        <p:spPr>
          <a:xfrm>
            <a:off x="2571736" y="500042"/>
            <a:ext cx="4714908"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tr-TR" sz="3200" b="1" dirty="0" smtClean="0"/>
              <a:t>Java – </a:t>
            </a:r>
            <a:r>
              <a:rPr lang="tr-TR" sz="3200" b="1" dirty="0" err="1" smtClean="0"/>
              <a:t>Unit</a:t>
            </a:r>
            <a:r>
              <a:rPr lang="tr-TR" sz="3200" b="1" dirty="0" smtClean="0"/>
              <a:t> test nedir?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428596" y="2000239"/>
            <a:ext cx="8358246" cy="3785652"/>
          </a:xfrm>
          <a:prstGeom prst="rect">
            <a:avLst/>
          </a:prstGeom>
        </p:spPr>
        <p:txBody>
          <a:bodyPr wrap="square">
            <a:spAutoFit/>
          </a:bodyPr>
          <a:lstStyle/>
          <a:p>
            <a:r>
              <a:rPr lang="tr-TR" sz="2400" dirty="0" smtClean="0"/>
              <a:t>Klasik bir yazılım geliştirme sürecinde önce yazılım tasarlanır, ardından kodlanır ve en son test işlemleri yapılır.Bu süreç sonucunda ise bir çok problem ile karşılaşılır, bu problemleri gidermeye yönelik yapılan çalışmalar  ya yetersiz kalır  ya da yazılımın maliyetini büyük bir ölçüde artırır. Yazılım sona erdikten sonra yapılan test işlemlerinin </a:t>
            </a:r>
            <a:r>
              <a:rPr lang="tr-TR" sz="2400" u="sng" dirty="0" smtClean="0"/>
              <a:t>kapsamı yetersiz </a:t>
            </a:r>
            <a:r>
              <a:rPr lang="tr-TR" sz="2400" dirty="0" smtClean="0"/>
              <a:t>olacağından kodun belli kısımları test edilemez ve oluşabilecek hataların tespiti zorlaşır bu durumda hatalar sistem kullanıcıları tarafından bulunur. Bu da istenilen bir durum değildir.</a:t>
            </a:r>
            <a:endParaRPr lang="tr-TR" sz="2400" dirty="0"/>
          </a:p>
        </p:txBody>
      </p:sp>
      <p:sp>
        <p:nvSpPr>
          <p:cNvPr id="3" name="2 Dikdörtgen"/>
          <p:cNvSpPr/>
          <p:nvPr/>
        </p:nvSpPr>
        <p:spPr>
          <a:xfrm>
            <a:off x="928662" y="1000108"/>
            <a:ext cx="7000924"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tr-TR" sz="3200" dirty="0" smtClean="0"/>
              <a:t>Test Odaklı Yazılım Geliştirmek (TDD)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farm4.staticflickr.com/3708/9517444567_7f739cea4f.jpg"/>
          <p:cNvPicPr>
            <a:picLocks noChangeAspect="1" noChangeArrowheads="1"/>
          </p:cNvPicPr>
          <p:nvPr/>
        </p:nvPicPr>
        <p:blipFill>
          <a:blip r:embed="rId2" cstate="print"/>
          <a:srcRect/>
          <a:stretch>
            <a:fillRect/>
          </a:stretch>
        </p:blipFill>
        <p:spPr bwMode="auto">
          <a:xfrm>
            <a:off x="0" y="785794"/>
            <a:ext cx="9144000" cy="607220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1071538" y="2136339"/>
            <a:ext cx="6786610" cy="1754326"/>
          </a:xfrm>
          <a:prstGeom prst="rect">
            <a:avLst/>
          </a:prstGeom>
        </p:spPr>
        <p:txBody>
          <a:bodyPr wrap="square">
            <a:spAutoFit/>
          </a:bodyPr>
          <a:lstStyle/>
          <a:p>
            <a:pPr fontAlgn="base"/>
            <a:r>
              <a:rPr lang="tr-TR" dirty="0" smtClean="0"/>
              <a:t>TDD için temel adımlar 5 tanedir.</a:t>
            </a:r>
          </a:p>
          <a:p>
            <a:pPr fontAlgn="base"/>
            <a:r>
              <a:rPr lang="tr-TR" dirty="0" smtClean="0"/>
              <a:t>1- Herhangi bir kod yazmadan test oluştur.</a:t>
            </a:r>
            <a:br>
              <a:rPr lang="tr-TR" dirty="0" smtClean="0"/>
            </a:br>
            <a:r>
              <a:rPr lang="tr-TR" dirty="0" smtClean="0"/>
              <a:t>2- Testleri çalıştır ve eklenen testin çalışmadığını gör.( kırmızı )</a:t>
            </a:r>
            <a:br>
              <a:rPr lang="tr-TR" dirty="0" smtClean="0"/>
            </a:br>
            <a:r>
              <a:rPr lang="tr-TR" dirty="0" smtClean="0"/>
              <a:t>3- Testin çalışması için gerekli değişiklikleri yap.</a:t>
            </a:r>
            <a:br>
              <a:rPr lang="tr-TR" dirty="0" smtClean="0"/>
            </a:br>
            <a:r>
              <a:rPr lang="tr-TR" dirty="0" smtClean="0"/>
              <a:t>4- Testleri çalıştır ve hepsinin hatasız çalıştığını gör( yeşil )</a:t>
            </a:r>
            <a:br>
              <a:rPr lang="tr-TR" dirty="0" smtClean="0"/>
            </a:br>
            <a:r>
              <a:rPr lang="tr-TR" dirty="0" smtClean="0"/>
              <a:t>5- Tekrarları yok et ve başa dön; </a:t>
            </a:r>
            <a:r>
              <a:rPr lang="tr-TR" dirty="0" err="1" smtClean="0"/>
              <a:t>refactoring</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TotalTime>
  <Words>265</Words>
  <Application>Microsoft Office PowerPoint</Application>
  <PresentationFormat>Ekran Gösterisi (4:3)</PresentationFormat>
  <Paragraphs>41</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Akış</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Kiraz</dc:creator>
  <cp:lastModifiedBy>Kiraz</cp:lastModifiedBy>
  <cp:revision>18</cp:revision>
  <dcterms:created xsi:type="dcterms:W3CDTF">2016-11-24T16:11:58Z</dcterms:created>
  <dcterms:modified xsi:type="dcterms:W3CDTF">2016-11-25T12:19:31Z</dcterms:modified>
</cp:coreProperties>
</file>