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74" r:id="rId4"/>
    <p:sldId id="265" r:id="rId5"/>
    <p:sldId id="260" r:id="rId6"/>
    <p:sldId id="272" r:id="rId7"/>
    <p:sldId id="268" r:id="rId8"/>
    <p:sldId id="269" r:id="rId9"/>
    <p:sldId id="261" r:id="rId10"/>
    <p:sldId id="270" r:id="rId11"/>
    <p:sldId id="273" r:id="rId12"/>
    <p:sldId id="266" r:id="rId13"/>
    <p:sldId id="267" r:id="rId14"/>
    <p:sldId id="262" r:id="rId15"/>
    <p:sldId id="263" r:id="rId16"/>
    <p:sldId id="271" r:id="rId17"/>
    <p:sldId id="264" r:id="rId18"/>
  </p:sldIdLst>
  <p:sldSz cx="18288000" cy="10287000"/>
  <p:notesSz cx="6858000" cy="9144000"/>
  <p:embeddedFontLst>
    <p:embeddedFont>
      <p:font typeface="Open Sans Bold" panose="020B0604020202020204" charset="0"/>
      <p:regular r:id="rId20"/>
    </p:embeddedFont>
    <p:embeddedFont>
      <p:font typeface="TT Octosquares Compresse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1" d="100"/>
          <a:sy n="41" d="100"/>
        </p:scale>
        <p:origin x="82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A8CD1-E3D6-4989-BE46-65EAF213FEE9}" type="datetimeFigureOut">
              <a:rPr lang="en-IN" smtClean="0"/>
              <a:t>20-01-2025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D6CA32-9DE8-413B-BD65-9CA964EF1716}" type="slidenum">
              <a:rPr lang="en-IN" smtClean="0"/>
              <a:t>‹#›</a:t>
            </a:fld>
            <a:endParaRPr lang="en-IN"/>
          </a:p>
        </p:txBody>
      </p:sp>
    </p:spTree>
    <p:extLst>
      <p:ext uri="{BB962C8B-B14F-4D97-AF65-F5344CB8AC3E}">
        <p14:creationId xmlns:p14="http://schemas.microsoft.com/office/powerpoint/2010/main" val="586581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ED6CA32-9DE8-413B-BD65-9CA964EF1716}" type="slidenum">
              <a:rPr lang="en-IN" smtClean="0"/>
              <a:t>5</a:t>
            </a:fld>
            <a:endParaRPr lang="en-IN"/>
          </a:p>
        </p:txBody>
      </p:sp>
    </p:spTree>
    <p:extLst>
      <p:ext uri="{BB962C8B-B14F-4D97-AF65-F5344CB8AC3E}">
        <p14:creationId xmlns:p14="http://schemas.microsoft.com/office/powerpoint/2010/main" val="579428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1B56E-DD42-54D6-DA9D-36CD22BD74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AC2E6F-231D-3E56-75E9-F729963FED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EE544F-9AC5-E100-921A-C053504288E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2CD7264-5868-4EFE-645F-FADCA3CF5278}"/>
              </a:ext>
            </a:extLst>
          </p:cNvPr>
          <p:cNvSpPr>
            <a:spLocks noGrp="1"/>
          </p:cNvSpPr>
          <p:nvPr>
            <p:ph type="sldNum" sz="quarter" idx="5"/>
          </p:nvPr>
        </p:nvSpPr>
        <p:spPr/>
        <p:txBody>
          <a:bodyPr/>
          <a:lstStyle/>
          <a:p>
            <a:fld id="{6ED6CA32-9DE8-413B-BD65-9CA964EF1716}" type="slidenum">
              <a:rPr lang="en-IN" smtClean="0"/>
              <a:t>6</a:t>
            </a:fld>
            <a:endParaRPr lang="en-IN"/>
          </a:p>
        </p:txBody>
      </p:sp>
    </p:spTree>
    <p:extLst>
      <p:ext uri="{BB962C8B-B14F-4D97-AF65-F5344CB8AC3E}">
        <p14:creationId xmlns:p14="http://schemas.microsoft.com/office/powerpoint/2010/main" val="594521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06256-0861-67F4-5DF4-CBA5B7CB58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94BAF5-E944-9093-143A-E3EA6C4056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D39B33-5AC3-D466-791E-DB352C41F5D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E23A472-0DEB-ECA7-0E2F-E2ABDB113C27}"/>
              </a:ext>
            </a:extLst>
          </p:cNvPr>
          <p:cNvSpPr>
            <a:spLocks noGrp="1"/>
          </p:cNvSpPr>
          <p:nvPr>
            <p:ph type="sldNum" sz="quarter" idx="5"/>
          </p:nvPr>
        </p:nvSpPr>
        <p:spPr/>
        <p:txBody>
          <a:bodyPr/>
          <a:lstStyle/>
          <a:p>
            <a:fld id="{6ED6CA32-9DE8-413B-BD65-9CA964EF1716}" type="slidenum">
              <a:rPr lang="en-IN" smtClean="0"/>
              <a:t>7</a:t>
            </a:fld>
            <a:endParaRPr lang="en-IN"/>
          </a:p>
        </p:txBody>
      </p:sp>
    </p:spTree>
    <p:extLst>
      <p:ext uri="{BB962C8B-B14F-4D97-AF65-F5344CB8AC3E}">
        <p14:creationId xmlns:p14="http://schemas.microsoft.com/office/powerpoint/2010/main" val="1216112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4E6E2-2FF5-1B8F-300C-7714E5909C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47F625-5C63-BF61-95A1-3F2CB5C007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0E00B1-61F6-775B-9ACC-AB81694444F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337FC4D-8B80-698F-D8F7-1FE82F72CCE2}"/>
              </a:ext>
            </a:extLst>
          </p:cNvPr>
          <p:cNvSpPr>
            <a:spLocks noGrp="1"/>
          </p:cNvSpPr>
          <p:nvPr>
            <p:ph type="sldNum" sz="quarter" idx="5"/>
          </p:nvPr>
        </p:nvSpPr>
        <p:spPr/>
        <p:txBody>
          <a:bodyPr/>
          <a:lstStyle/>
          <a:p>
            <a:fld id="{6ED6CA32-9DE8-413B-BD65-9CA964EF1716}" type="slidenum">
              <a:rPr lang="en-IN" smtClean="0"/>
              <a:t>8</a:t>
            </a:fld>
            <a:endParaRPr lang="en-IN"/>
          </a:p>
        </p:txBody>
      </p:sp>
    </p:spTree>
    <p:extLst>
      <p:ext uri="{BB962C8B-B14F-4D97-AF65-F5344CB8AC3E}">
        <p14:creationId xmlns:p14="http://schemas.microsoft.com/office/powerpoint/2010/main" val="1917065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2025-01-20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2025-01-20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2025-01-20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2025-01-20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2025-01-20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2025-01-20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2025-01-20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2025-01-20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2025-01-20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2025-01-20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2025-01-20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2025-01-20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gif"/><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svg"/><Relationship Id="rId9" Type="http://schemas.openxmlformats.org/officeDocument/2006/relationships/image" Target="../media/image8.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 Id="rId9"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1.png"/><Relationship Id="rId7"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grpSp>
        <p:nvGrpSpPr>
          <p:cNvPr id="3" name="Group 3"/>
          <p:cNvGrpSpPr/>
          <p:nvPr/>
        </p:nvGrpSpPr>
        <p:grpSpPr>
          <a:xfrm rot="-5400000">
            <a:off x="17631481" y="8597471"/>
            <a:ext cx="924223" cy="397435"/>
            <a:chOff x="0" y="0"/>
            <a:chExt cx="1347239" cy="579341"/>
          </a:xfrm>
        </p:grpSpPr>
        <p:sp>
          <p:nvSpPr>
            <p:cNvPr id="4" name="Freeform 4"/>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sp>
        <p:sp>
          <p:nvSpPr>
            <p:cNvPr id="5" name="TextBox 5"/>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2843386" y="4189844"/>
            <a:ext cx="1218296" cy="1907312"/>
          </a:xfrm>
          <a:custGeom>
            <a:avLst/>
            <a:gdLst/>
            <a:ahLst/>
            <a:cxnLst/>
            <a:rect l="l" t="t" r="r" b="b"/>
            <a:pathLst>
              <a:path w="1218296" h="1907312">
                <a:moveTo>
                  <a:pt x="0" y="0"/>
                </a:moveTo>
                <a:lnTo>
                  <a:pt x="1218295" y="0"/>
                </a:lnTo>
                <a:lnTo>
                  <a:pt x="1218295" y="1907312"/>
                </a:lnTo>
                <a:lnTo>
                  <a:pt x="0" y="19073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105520" y="4471286"/>
            <a:ext cx="858754" cy="1344429"/>
          </a:xfrm>
          <a:custGeom>
            <a:avLst/>
            <a:gdLst/>
            <a:ahLst/>
            <a:cxnLst/>
            <a:rect l="l" t="t" r="r" b="b"/>
            <a:pathLst>
              <a:path w="858754" h="1344429">
                <a:moveTo>
                  <a:pt x="0" y="0"/>
                </a:moveTo>
                <a:lnTo>
                  <a:pt x="858754" y="0"/>
                </a:lnTo>
                <a:lnTo>
                  <a:pt x="858754" y="1344428"/>
                </a:lnTo>
                <a:lnTo>
                  <a:pt x="0" y="13444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1390081" y="4650573"/>
            <a:ext cx="629715" cy="985855"/>
          </a:xfrm>
          <a:custGeom>
            <a:avLst/>
            <a:gdLst/>
            <a:ahLst/>
            <a:cxnLst/>
            <a:rect l="l" t="t" r="r" b="b"/>
            <a:pathLst>
              <a:path w="629715" h="985855">
                <a:moveTo>
                  <a:pt x="0" y="0"/>
                </a:moveTo>
                <a:lnTo>
                  <a:pt x="629714" y="0"/>
                </a:lnTo>
                <a:lnTo>
                  <a:pt x="629714" y="985854"/>
                </a:lnTo>
                <a:lnTo>
                  <a:pt x="0" y="9858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rot="-10800000">
            <a:off x="14226319" y="4189844"/>
            <a:ext cx="1218296" cy="1907312"/>
          </a:xfrm>
          <a:custGeom>
            <a:avLst/>
            <a:gdLst/>
            <a:ahLst/>
            <a:cxnLst/>
            <a:rect l="l" t="t" r="r" b="b"/>
            <a:pathLst>
              <a:path w="1218296" h="1907312">
                <a:moveTo>
                  <a:pt x="0" y="0"/>
                </a:moveTo>
                <a:lnTo>
                  <a:pt x="1218295" y="0"/>
                </a:lnTo>
                <a:lnTo>
                  <a:pt x="1218295" y="1907312"/>
                </a:lnTo>
                <a:lnTo>
                  <a:pt x="0" y="19073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rot="-10800000">
            <a:off x="15323726" y="4471286"/>
            <a:ext cx="858754" cy="1344429"/>
          </a:xfrm>
          <a:custGeom>
            <a:avLst/>
            <a:gdLst/>
            <a:ahLst/>
            <a:cxnLst/>
            <a:rect l="l" t="t" r="r" b="b"/>
            <a:pathLst>
              <a:path w="858754" h="1344429">
                <a:moveTo>
                  <a:pt x="0" y="0"/>
                </a:moveTo>
                <a:lnTo>
                  <a:pt x="858754" y="0"/>
                </a:lnTo>
                <a:lnTo>
                  <a:pt x="858754" y="1344428"/>
                </a:lnTo>
                <a:lnTo>
                  <a:pt x="0" y="13444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Freeform 11"/>
          <p:cNvSpPr/>
          <p:nvPr/>
        </p:nvSpPr>
        <p:spPr>
          <a:xfrm rot="-10800000">
            <a:off x="16268205" y="4650573"/>
            <a:ext cx="629715" cy="985855"/>
          </a:xfrm>
          <a:custGeom>
            <a:avLst/>
            <a:gdLst/>
            <a:ahLst/>
            <a:cxnLst/>
            <a:rect l="l" t="t" r="r" b="b"/>
            <a:pathLst>
              <a:path w="629715" h="985855">
                <a:moveTo>
                  <a:pt x="0" y="0"/>
                </a:moveTo>
                <a:lnTo>
                  <a:pt x="629714" y="0"/>
                </a:lnTo>
                <a:lnTo>
                  <a:pt x="629714" y="985854"/>
                </a:lnTo>
                <a:lnTo>
                  <a:pt x="0" y="9858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p:cNvSpPr/>
          <p:nvPr/>
        </p:nvSpPr>
        <p:spPr>
          <a:xfrm>
            <a:off x="495369" y="370436"/>
            <a:ext cx="424930" cy="511497"/>
          </a:xfrm>
          <a:custGeom>
            <a:avLst/>
            <a:gdLst/>
            <a:ahLst/>
            <a:cxnLst/>
            <a:rect l="l" t="t" r="r" b="b"/>
            <a:pathLst>
              <a:path w="424930" h="511497">
                <a:moveTo>
                  <a:pt x="0" y="0"/>
                </a:moveTo>
                <a:lnTo>
                  <a:pt x="424930" y="0"/>
                </a:lnTo>
                <a:lnTo>
                  <a:pt x="424930" y="511496"/>
                </a:lnTo>
                <a:lnTo>
                  <a:pt x="0" y="511496"/>
                </a:lnTo>
                <a:lnTo>
                  <a:pt x="0" y="0"/>
                </a:lnTo>
                <a:close/>
              </a:path>
            </a:pathLst>
          </a:custGeom>
          <a:blipFill>
            <a:blip r:embed="rId5"/>
            <a:stretch>
              <a:fillRect/>
            </a:stretch>
          </a:blipFill>
        </p:spPr>
      </p:sp>
      <p:pic>
        <p:nvPicPr>
          <p:cNvPr id="13" name="Picture 13"/>
          <p:cNvPicPr>
            <a:picLocks noChangeAspect="1"/>
          </p:cNvPicPr>
          <p:nvPr/>
        </p:nvPicPr>
        <p:blipFill>
          <a:blip r:embed="rId6"/>
          <a:srcRect/>
          <a:stretch>
            <a:fillRect/>
          </a:stretch>
        </p:blipFill>
        <p:spPr>
          <a:xfrm>
            <a:off x="1024253" y="285842"/>
            <a:ext cx="1361369" cy="680684"/>
          </a:xfrm>
          <a:prstGeom prst="rect">
            <a:avLst/>
          </a:prstGeom>
        </p:spPr>
      </p:pic>
      <p:sp>
        <p:nvSpPr>
          <p:cNvPr id="14" name="TextBox 14"/>
          <p:cNvSpPr txBox="1"/>
          <p:nvPr/>
        </p:nvSpPr>
        <p:spPr>
          <a:xfrm>
            <a:off x="4061681" y="3813777"/>
            <a:ext cx="10164638" cy="2910757"/>
          </a:xfrm>
          <a:prstGeom prst="rect">
            <a:avLst/>
          </a:prstGeom>
        </p:spPr>
        <p:txBody>
          <a:bodyPr lIns="0" tIns="0" rIns="0" bIns="0" rtlCol="0" anchor="t">
            <a:spAutoFit/>
          </a:bodyPr>
          <a:lstStyle/>
          <a:p>
            <a:pPr algn="ctr">
              <a:lnSpc>
                <a:spcPts val="11759"/>
              </a:lnSpc>
            </a:pPr>
            <a:r>
              <a:rPr lang="en-US" sz="8399" dirty="0">
                <a:solidFill>
                  <a:srgbClr val="FFFFFF"/>
                </a:solidFill>
                <a:latin typeface="TT Octosquares Compressed"/>
                <a:ea typeface="TT Octosquares Compressed"/>
                <a:cs typeface="TT Octosquares Compressed"/>
                <a:sym typeface="TT Octosquares Compressed"/>
              </a:rPr>
              <a:t>EXAM PREPARATION AND </a:t>
            </a:r>
          </a:p>
          <a:p>
            <a:pPr algn="ctr">
              <a:lnSpc>
                <a:spcPts val="11759"/>
              </a:lnSpc>
              <a:spcBef>
                <a:spcPct val="0"/>
              </a:spcBef>
            </a:pPr>
            <a:r>
              <a:rPr lang="en-US" sz="8399" dirty="0">
                <a:solidFill>
                  <a:srgbClr val="FFFFFF"/>
                </a:solidFill>
                <a:latin typeface="TT Octosquares Compressed"/>
                <a:ea typeface="TT Octosquares Compressed"/>
                <a:cs typeface="TT Octosquares Compressed"/>
                <a:sym typeface="TT Octosquares Compressed"/>
              </a:rPr>
              <a:t>MOCK TEST WEB APPLICATION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0359A-3576-EAC7-CF6A-F5C2ED80147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A308647-4933-9666-C16C-01271737787F}"/>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grpSp>
        <p:nvGrpSpPr>
          <p:cNvPr id="3" name="Group 3">
            <a:extLst>
              <a:ext uri="{FF2B5EF4-FFF2-40B4-BE49-F238E27FC236}">
                <a16:creationId xmlns:a16="http://schemas.microsoft.com/office/drawing/2014/main" id="{F85F8997-E0EC-7680-F987-07CEDC59F33A}"/>
              </a:ext>
            </a:extLst>
          </p:cNvPr>
          <p:cNvGrpSpPr/>
          <p:nvPr/>
        </p:nvGrpSpPr>
        <p:grpSpPr>
          <a:xfrm rot="-5400000">
            <a:off x="17631481" y="8597471"/>
            <a:ext cx="924223" cy="397435"/>
            <a:chOff x="0" y="0"/>
            <a:chExt cx="1347239" cy="579341"/>
          </a:xfrm>
        </p:grpSpPr>
        <p:sp>
          <p:nvSpPr>
            <p:cNvPr id="4" name="Freeform 4">
              <a:extLst>
                <a:ext uri="{FF2B5EF4-FFF2-40B4-BE49-F238E27FC236}">
                  <a16:creationId xmlns:a16="http://schemas.microsoft.com/office/drawing/2014/main" id="{7D6A1FB1-BDD8-6F59-B3B0-2E300C75D11C}"/>
                </a:ext>
              </a:extLst>
            </p:cNvPr>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sp>
        <p:sp>
          <p:nvSpPr>
            <p:cNvPr id="5" name="TextBox 5">
              <a:extLst>
                <a:ext uri="{FF2B5EF4-FFF2-40B4-BE49-F238E27FC236}">
                  <a16:creationId xmlns:a16="http://schemas.microsoft.com/office/drawing/2014/main" id="{C260D487-3211-311F-532B-B8C078A1DCE6}"/>
                </a:ext>
              </a:extLst>
            </p:cNvPr>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a:extLst>
              <a:ext uri="{FF2B5EF4-FFF2-40B4-BE49-F238E27FC236}">
                <a16:creationId xmlns:a16="http://schemas.microsoft.com/office/drawing/2014/main" id="{6814AFE3-CF66-DF4C-F4DC-06B316349CC9}"/>
              </a:ext>
            </a:extLst>
          </p:cNvPr>
          <p:cNvSpPr/>
          <p:nvPr/>
        </p:nvSpPr>
        <p:spPr>
          <a:xfrm>
            <a:off x="1054987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a:extLst>
              <a:ext uri="{FF2B5EF4-FFF2-40B4-BE49-F238E27FC236}">
                <a16:creationId xmlns:a16="http://schemas.microsoft.com/office/drawing/2014/main" id="{26113994-CE3A-E60D-F6E9-3E083701C522}"/>
              </a:ext>
            </a:extLst>
          </p:cNvPr>
          <p:cNvSpPr/>
          <p:nvPr/>
        </p:nvSpPr>
        <p:spPr>
          <a:xfrm>
            <a:off x="495369" y="370436"/>
            <a:ext cx="424930" cy="511497"/>
          </a:xfrm>
          <a:custGeom>
            <a:avLst/>
            <a:gdLst/>
            <a:ahLst/>
            <a:cxnLst/>
            <a:rect l="l" t="t" r="r" b="b"/>
            <a:pathLst>
              <a:path w="424930" h="511497">
                <a:moveTo>
                  <a:pt x="0" y="0"/>
                </a:moveTo>
                <a:lnTo>
                  <a:pt x="424930" y="0"/>
                </a:lnTo>
                <a:lnTo>
                  <a:pt x="424930" y="511496"/>
                </a:lnTo>
                <a:lnTo>
                  <a:pt x="0" y="511496"/>
                </a:lnTo>
                <a:lnTo>
                  <a:pt x="0" y="0"/>
                </a:lnTo>
                <a:close/>
              </a:path>
            </a:pathLst>
          </a:custGeom>
          <a:blipFill>
            <a:blip r:embed="rId5"/>
            <a:stretch>
              <a:fillRect/>
            </a:stretch>
          </a:blipFill>
        </p:spPr>
      </p:sp>
      <p:pic>
        <p:nvPicPr>
          <p:cNvPr id="8" name="Picture 8">
            <a:extLst>
              <a:ext uri="{FF2B5EF4-FFF2-40B4-BE49-F238E27FC236}">
                <a16:creationId xmlns:a16="http://schemas.microsoft.com/office/drawing/2014/main" id="{FC377FE4-1310-ED36-E843-68F1304CA98E}"/>
              </a:ext>
            </a:extLst>
          </p:cNvPr>
          <p:cNvPicPr>
            <a:picLocks noChangeAspect="1"/>
          </p:cNvPicPr>
          <p:nvPr/>
        </p:nvPicPr>
        <p:blipFill>
          <a:blip r:embed="rId6"/>
          <a:srcRect/>
          <a:stretch>
            <a:fillRect/>
          </a:stretch>
        </p:blipFill>
        <p:spPr>
          <a:xfrm>
            <a:off x="1024253" y="285842"/>
            <a:ext cx="1361369" cy="680684"/>
          </a:xfrm>
          <a:prstGeom prst="rect">
            <a:avLst/>
          </a:prstGeom>
        </p:spPr>
      </p:pic>
      <p:sp>
        <p:nvSpPr>
          <p:cNvPr id="10" name="TextBox 10">
            <a:extLst>
              <a:ext uri="{FF2B5EF4-FFF2-40B4-BE49-F238E27FC236}">
                <a16:creationId xmlns:a16="http://schemas.microsoft.com/office/drawing/2014/main" id="{D5183D98-45C3-C732-7520-C001EA210EF7}"/>
              </a:ext>
            </a:extLst>
          </p:cNvPr>
          <p:cNvSpPr txBox="1"/>
          <p:nvPr/>
        </p:nvSpPr>
        <p:spPr>
          <a:xfrm>
            <a:off x="10759162" y="6979825"/>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0B081D"/>
                </a:solidFill>
                <a:latin typeface="Open Sans Bold"/>
                <a:ea typeface="Open Sans Bold"/>
                <a:cs typeface="Open Sans Bold"/>
                <a:sym typeface="Open Sans Bold"/>
              </a:rPr>
              <a:t>02</a:t>
            </a:r>
          </a:p>
        </p:txBody>
      </p:sp>
      <p:sp>
        <p:nvSpPr>
          <p:cNvPr id="11" name="TextBox 11">
            <a:extLst>
              <a:ext uri="{FF2B5EF4-FFF2-40B4-BE49-F238E27FC236}">
                <a16:creationId xmlns:a16="http://schemas.microsoft.com/office/drawing/2014/main" id="{61086645-12AC-58A5-2F48-A39768D01CC4}"/>
              </a:ext>
            </a:extLst>
          </p:cNvPr>
          <p:cNvSpPr txBox="1"/>
          <p:nvPr/>
        </p:nvSpPr>
        <p:spPr>
          <a:xfrm>
            <a:off x="6896916" y="492834"/>
            <a:ext cx="4770406" cy="1161723"/>
          </a:xfrm>
          <a:prstGeom prst="rect">
            <a:avLst/>
          </a:prstGeom>
        </p:spPr>
        <p:txBody>
          <a:bodyPr lIns="0" tIns="0" rIns="0" bIns="0" rtlCol="0" anchor="t">
            <a:spAutoFit/>
          </a:bodyPr>
          <a:lstStyle/>
          <a:p>
            <a:pPr algn="ctr">
              <a:lnSpc>
                <a:spcPts val="9465"/>
              </a:lnSpc>
              <a:spcBef>
                <a:spcPct val="0"/>
              </a:spcBef>
            </a:pPr>
            <a:r>
              <a:rPr lang="en-US" sz="6761" dirty="0">
                <a:solidFill>
                  <a:srgbClr val="F5921E"/>
                </a:solidFill>
                <a:latin typeface="TT Octosquares Compressed"/>
                <a:ea typeface="TT Octosquares Compressed"/>
                <a:cs typeface="TT Octosquares Compressed"/>
                <a:sym typeface="TT Octosquares Compressed"/>
              </a:rPr>
              <a:t>RESULT</a:t>
            </a:r>
          </a:p>
        </p:txBody>
      </p:sp>
      <p:pic>
        <p:nvPicPr>
          <p:cNvPr id="14" name="Picture 13">
            <a:extLst>
              <a:ext uri="{FF2B5EF4-FFF2-40B4-BE49-F238E27FC236}">
                <a16:creationId xmlns:a16="http://schemas.microsoft.com/office/drawing/2014/main" id="{5CFD4B5A-01F5-1621-5FEB-B725FB6635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0250" y="1843528"/>
            <a:ext cx="8745631" cy="6611974"/>
          </a:xfrm>
          <a:prstGeom prst="rect">
            <a:avLst/>
          </a:prstGeom>
          <a:ln w="19050">
            <a:solidFill>
              <a:schemeClr val="bg1"/>
            </a:solidFill>
          </a:ln>
        </p:spPr>
      </p:pic>
      <p:pic>
        <p:nvPicPr>
          <p:cNvPr id="16" name="Picture 15">
            <a:extLst>
              <a:ext uri="{FF2B5EF4-FFF2-40B4-BE49-F238E27FC236}">
                <a16:creationId xmlns:a16="http://schemas.microsoft.com/office/drawing/2014/main" id="{0520AD02-DD68-5364-B6E4-DE932889E95A}"/>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9282119" y="1843528"/>
            <a:ext cx="8745631" cy="6634959"/>
          </a:xfrm>
          <a:prstGeom prst="rect">
            <a:avLst/>
          </a:prstGeom>
          <a:ln w="19050">
            <a:solidFill>
              <a:schemeClr val="bg1"/>
            </a:solidFill>
          </a:ln>
        </p:spPr>
      </p:pic>
    </p:spTree>
    <p:extLst>
      <p:ext uri="{BB962C8B-B14F-4D97-AF65-F5344CB8AC3E}">
        <p14:creationId xmlns:p14="http://schemas.microsoft.com/office/powerpoint/2010/main" val="2230185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76EC98-9C42-7DE6-9708-4029D4BF7AF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43AF7D4-6B5F-222F-3618-DB008C02753F}"/>
              </a:ext>
            </a:extLst>
          </p:cNvPr>
          <p:cNvSpPr/>
          <p:nvPr/>
        </p:nvSpPr>
        <p:spPr>
          <a:xfrm>
            <a:off x="32657"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3" name="Freeform 3">
            <a:extLst>
              <a:ext uri="{FF2B5EF4-FFF2-40B4-BE49-F238E27FC236}">
                <a16:creationId xmlns:a16="http://schemas.microsoft.com/office/drawing/2014/main" id="{47911229-842F-09A2-41E6-2E845A2DFEF9}"/>
              </a:ext>
            </a:extLst>
          </p:cNvPr>
          <p:cNvSpPr/>
          <p:nvPr/>
        </p:nvSpPr>
        <p:spPr>
          <a:xfrm>
            <a:off x="495369" y="370436"/>
            <a:ext cx="424930" cy="511497"/>
          </a:xfrm>
          <a:custGeom>
            <a:avLst/>
            <a:gdLst/>
            <a:ahLst/>
            <a:cxnLst/>
            <a:rect l="l" t="t" r="r" b="b"/>
            <a:pathLst>
              <a:path w="424930" h="511497">
                <a:moveTo>
                  <a:pt x="0" y="0"/>
                </a:moveTo>
                <a:lnTo>
                  <a:pt x="424930" y="0"/>
                </a:lnTo>
                <a:lnTo>
                  <a:pt x="424930" y="511496"/>
                </a:lnTo>
                <a:lnTo>
                  <a:pt x="0" y="511496"/>
                </a:lnTo>
                <a:lnTo>
                  <a:pt x="0" y="0"/>
                </a:lnTo>
                <a:close/>
              </a:path>
            </a:pathLst>
          </a:custGeom>
          <a:blipFill>
            <a:blip r:embed="rId3"/>
            <a:stretch>
              <a:fillRect/>
            </a:stretch>
          </a:blipFill>
        </p:spPr>
      </p:sp>
      <p:pic>
        <p:nvPicPr>
          <p:cNvPr id="4" name="Picture 4">
            <a:extLst>
              <a:ext uri="{FF2B5EF4-FFF2-40B4-BE49-F238E27FC236}">
                <a16:creationId xmlns:a16="http://schemas.microsoft.com/office/drawing/2014/main" id="{941D3A0E-DFCE-5646-77BA-8DD835462966}"/>
              </a:ext>
            </a:extLst>
          </p:cNvPr>
          <p:cNvPicPr>
            <a:picLocks noChangeAspect="1"/>
          </p:cNvPicPr>
          <p:nvPr/>
        </p:nvPicPr>
        <p:blipFill>
          <a:blip r:embed="rId4"/>
          <a:srcRect/>
          <a:stretch>
            <a:fillRect/>
          </a:stretch>
        </p:blipFill>
        <p:spPr>
          <a:xfrm>
            <a:off x="1024253" y="285842"/>
            <a:ext cx="1361369" cy="680684"/>
          </a:xfrm>
          <a:prstGeom prst="rect">
            <a:avLst/>
          </a:prstGeom>
        </p:spPr>
      </p:pic>
      <p:sp>
        <p:nvSpPr>
          <p:cNvPr id="5" name="TextBox 5">
            <a:extLst>
              <a:ext uri="{FF2B5EF4-FFF2-40B4-BE49-F238E27FC236}">
                <a16:creationId xmlns:a16="http://schemas.microsoft.com/office/drawing/2014/main" id="{043F7E7A-F797-37E8-4B22-7AFAA71AF5BA}"/>
              </a:ext>
            </a:extLst>
          </p:cNvPr>
          <p:cNvSpPr txBox="1"/>
          <p:nvPr/>
        </p:nvSpPr>
        <p:spPr>
          <a:xfrm>
            <a:off x="6267857" y="826271"/>
            <a:ext cx="5752284" cy="1173847"/>
          </a:xfrm>
          <a:prstGeom prst="rect">
            <a:avLst/>
          </a:prstGeom>
        </p:spPr>
        <p:txBody>
          <a:bodyPr wrap="square" lIns="0" tIns="0" rIns="0" bIns="0" rtlCol="0" anchor="t">
            <a:spAutoFit/>
          </a:bodyPr>
          <a:lstStyle/>
          <a:p>
            <a:pPr algn="ctr">
              <a:lnSpc>
                <a:spcPts val="9465"/>
              </a:lnSpc>
              <a:spcBef>
                <a:spcPct val="0"/>
              </a:spcBef>
            </a:pPr>
            <a:r>
              <a:rPr lang="en-US" sz="6761" dirty="0">
                <a:solidFill>
                  <a:srgbClr val="F5921E"/>
                </a:solidFill>
                <a:latin typeface="TT Octosquares Compressed"/>
                <a:ea typeface="TT Octosquares Compressed"/>
                <a:cs typeface="TT Octosquares Compressed"/>
                <a:sym typeface="TT Octosquares Compressed"/>
              </a:rPr>
              <a:t>TECHNOLOGY USED</a:t>
            </a:r>
          </a:p>
        </p:txBody>
      </p:sp>
      <p:sp>
        <p:nvSpPr>
          <p:cNvPr id="8" name="TextBox 7">
            <a:extLst>
              <a:ext uri="{FF2B5EF4-FFF2-40B4-BE49-F238E27FC236}">
                <a16:creationId xmlns:a16="http://schemas.microsoft.com/office/drawing/2014/main" id="{05D2F61A-8CCE-6ED3-E3A2-3A3ACC5D1CAA}"/>
              </a:ext>
            </a:extLst>
          </p:cNvPr>
          <p:cNvSpPr txBox="1"/>
          <p:nvPr/>
        </p:nvSpPr>
        <p:spPr>
          <a:xfrm>
            <a:off x="2107409" y="2379720"/>
            <a:ext cx="14073181" cy="6494085"/>
          </a:xfrm>
          <a:prstGeom prst="rect">
            <a:avLst/>
          </a:prstGeom>
          <a:noFill/>
        </p:spPr>
        <p:txBody>
          <a:bodyPr wrap="square" rtlCol="0">
            <a:spAutoFit/>
          </a:bodyPr>
          <a:lstStyle/>
          <a:p>
            <a:pPr marL="571500" indent="-571500">
              <a:buFont typeface="Arial" panose="020B0604020202020204" pitchFamily="34" charset="0"/>
              <a:buChar char="•"/>
            </a:pPr>
            <a:r>
              <a:rPr lang="en-IN" sz="4000" b="1" dirty="0">
                <a:solidFill>
                  <a:schemeClr val="bg1"/>
                </a:solidFill>
                <a:latin typeface="Times New Roman" panose="02020603050405020304" pitchFamily="18" charset="0"/>
                <a:cs typeface="Times New Roman" panose="02020603050405020304" pitchFamily="18" charset="0"/>
              </a:rPr>
              <a:t>FRONTEND:</a:t>
            </a:r>
          </a:p>
          <a:p>
            <a:r>
              <a:rPr lang="en-IN" sz="4000" dirty="0">
                <a:solidFill>
                  <a:schemeClr val="bg1"/>
                </a:solidFill>
                <a:latin typeface="Times New Roman" panose="02020603050405020304" pitchFamily="18" charset="0"/>
                <a:cs typeface="Times New Roman" panose="02020603050405020304" pitchFamily="18" charset="0"/>
              </a:rPr>
              <a:t>	</a:t>
            </a:r>
            <a:r>
              <a:rPr lang="en-IN" sz="3600" b="1" dirty="0">
                <a:solidFill>
                  <a:schemeClr val="bg1"/>
                </a:solidFill>
                <a:latin typeface="Times New Roman" panose="02020603050405020304" pitchFamily="18" charset="0"/>
                <a:cs typeface="Times New Roman" panose="02020603050405020304" pitchFamily="18" charset="0"/>
              </a:rPr>
              <a:t>ReactJS</a:t>
            </a:r>
            <a:r>
              <a:rPr lang="en-IN" sz="3600" dirty="0">
                <a:solidFill>
                  <a:schemeClr val="bg1"/>
                </a:solidFill>
                <a:latin typeface="Times New Roman" panose="02020603050405020304" pitchFamily="18" charset="0"/>
                <a:cs typeface="Times New Roman" panose="02020603050405020304" pitchFamily="18" charset="0"/>
              </a:rPr>
              <a:t> for dynamic user interfaces.</a:t>
            </a:r>
          </a:p>
          <a:p>
            <a:endParaRPr lang="en-IN" sz="3600" dirty="0">
              <a:solidFill>
                <a:schemeClr val="bg1"/>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IN" sz="4000" b="1" dirty="0">
                <a:solidFill>
                  <a:schemeClr val="bg1"/>
                </a:solidFill>
                <a:latin typeface="Times New Roman" panose="02020603050405020304" pitchFamily="18" charset="0"/>
                <a:cs typeface="Times New Roman" panose="02020603050405020304" pitchFamily="18" charset="0"/>
              </a:rPr>
              <a:t>BACKEND:</a:t>
            </a:r>
            <a:r>
              <a:rPr lang="en-IN" sz="4000" dirty="0"/>
              <a:t>.</a:t>
            </a:r>
          </a:p>
          <a:p>
            <a:r>
              <a:rPr lang="en-IN" sz="4000" dirty="0">
                <a:solidFill>
                  <a:schemeClr val="bg1"/>
                </a:solidFill>
                <a:latin typeface="Times New Roman" panose="02020603050405020304" pitchFamily="18" charset="0"/>
                <a:cs typeface="Times New Roman" panose="02020603050405020304" pitchFamily="18" charset="0"/>
              </a:rPr>
              <a:t>	</a:t>
            </a:r>
            <a:r>
              <a:rPr lang="en-IN" sz="3600" b="1" dirty="0">
                <a:solidFill>
                  <a:schemeClr val="bg1"/>
                </a:solidFill>
                <a:latin typeface="Times New Roman" panose="02020603050405020304" pitchFamily="18" charset="0"/>
                <a:cs typeface="Times New Roman" panose="02020603050405020304" pitchFamily="18" charset="0"/>
              </a:rPr>
              <a:t>Node.js</a:t>
            </a:r>
            <a:r>
              <a:rPr lang="en-IN" sz="3600" dirty="0">
                <a:solidFill>
                  <a:schemeClr val="bg1"/>
                </a:solidFill>
                <a:latin typeface="Times New Roman" panose="02020603050405020304" pitchFamily="18" charset="0"/>
                <a:cs typeface="Times New Roman" panose="02020603050405020304" pitchFamily="18" charset="0"/>
              </a:rPr>
              <a:t> for server-side logic.</a:t>
            </a:r>
          </a:p>
          <a:p>
            <a:r>
              <a:rPr lang="en-IN" sz="3600" dirty="0">
                <a:solidFill>
                  <a:schemeClr val="bg1"/>
                </a:solidFill>
                <a:latin typeface="Times New Roman" panose="02020603050405020304" pitchFamily="18" charset="0"/>
                <a:cs typeface="Times New Roman" panose="02020603050405020304" pitchFamily="18" charset="0"/>
              </a:rPr>
              <a:t>	</a:t>
            </a:r>
            <a:r>
              <a:rPr lang="en-US" sz="3600" b="1" dirty="0">
                <a:solidFill>
                  <a:schemeClr val="bg1"/>
                </a:solidFill>
                <a:latin typeface="Times New Roman" panose="02020603050405020304" pitchFamily="18" charset="0"/>
                <a:cs typeface="Times New Roman" panose="02020603050405020304" pitchFamily="18" charset="0"/>
              </a:rPr>
              <a:t>Express.js</a:t>
            </a:r>
            <a:r>
              <a:rPr lang="en-US" sz="3600" dirty="0">
                <a:solidFill>
                  <a:schemeClr val="bg1"/>
                </a:solidFill>
                <a:latin typeface="Times New Roman" panose="02020603050405020304" pitchFamily="18" charset="0"/>
                <a:cs typeface="Times New Roman" panose="02020603050405020304" pitchFamily="18" charset="0"/>
              </a:rPr>
              <a:t> for building the REST API.</a:t>
            </a:r>
            <a:endParaRPr lang="en-IN" sz="3600" dirty="0">
              <a:solidFill>
                <a:schemeClr val="bg1"/>
              </a:solidFill>
              <a:latin typeface="Times New Roman" panose="02020603050405020304" pitchFamily="18" charset="0"/>
              <a:cs typeface="Times New Roman" panose="02020603050405020304" pitchFamily="18" charset="0"/>
            </a:endParaRPr>
          </a:p>
          <a:p>
            <a:r>
              <a:rPr lang="en-IN" sz="3600" dirty="0">
                <a:solidFill>
                  <a:schemeClr val="bg1"/>
                </a:solidFill>
                <a:latin typeface="Times New Roman" panose="02020603050405020304" pitchFamily="18" charset="0"/>
                <a:cs typeface="Times New Roman" panose="02020603050405020304" pitchFamily="18" charset="0"/>
              </a:rPr>
              <a:t>	MongoDB for Database.</a:t>
            </a:r>
          </a:p>
          <a:p>
            <a:endParaRPr lang="en-IN" sz="3600" dirty="0">
              <a:solidFill>
                <a:schemeClr val="bg1"/>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IN" sz="4000" b="1" dirty="0">
                <a:solidFill>
                  <a:schemeClr val="bg1"/>
                </a:solidFill>
                <a:latin typeface="Times New Roman" panose="02020603050405020304" pitchFamily="18" charset="0"/>
                <a:cs typeface="Times New Roman" panose="02020603050405020304" pitchFamily="18" charset="0"/>
              </a:rPr>
              <a:t>Authentication:</a:t>
            </a:r>
          </a:p>
          <a:p>
            <a:r>
              <a:rPr lang="en-IN" sz="3600" dirty="0">
                <a:solidFill>
                  <a:schemeClr val="bg1"/>
                </a:solidFill>
                <a:latin typeface="Times New Roman" panose="02020603050405020304" pitchFamily="18" charset="0"/>
                <a:cs typeface="Times New Roman" panose="02020603050405020304" pitchFamily="18" charset="0"/>
              </a:rPr>
              <a:t>	</a:t>
            </a:r>
            <a:r>
              <a:rPr lang="en-US" sz="3600" b="1" dirty="0">
                <a:solidFill>
                  <a:schemeClr val="bg1"/>
                </a:solidFill>
                <a:latin typeface="Times New Roman" panose="02020603050405020304" pitchFamily="18" charset="0"/>
                <a:cs typeface="Times New Roman" panose="02020603050405020304" pitchFamily="18" charset="0"/>
              </a:rPr>
              <a:t>JWT (JSON Web Token)</a:t>
            </a:r>
            <a:r>
              <a:rPr lang="en-US" sz="3600" dirty="0">
                <a:solidFill>
                  <a:schemeClr val="bg1"/>
                </a:solidFill>
                <a:latin typeface="Times New Roman" panose="02020603050405020304" pitchFamily="18" charset="0"/>
                <a:cs typeface="Times New Roman" panose="02020603050405020304" pitchFamily="18" charset="0"/>
              </a:rPr>
              <a:t> for secure user authentication</a:t>
            </a:r>
            <a:r>
              <a:rPr lang="en-US" sz="3600" dirty="0"/>
              <a:t>.</a:t>
            </a:r>
            <a:endParaRPr lang="en-IN" sz="3600" dirty="0">
              <a:solidFill>
                <a:schemeClr val="bg1"/>
              </a:solidFill>
              <a:latin typeface="Times New Roman" panose="02020603050405020304" pitchFamily="18" charset="0"/>
              <a:cs typeface="Times New Roman" panose="02020603050405020304" pitchFamily="18" charset="0"/>
            </a:endParaRPr>
          </a:p>
          <a:p>
            <a:endParaRPr lang="en-IN" sz="4000" dirty="0"/>
          </a:p>
        </p:txBody>
      </p:sp>
    </p:spTree>
    <p:extLst>
      <p:ext uri="{BB962C8B-B14F-4D97-AF65-F5344CB8AC3E}">
        <p14:creationId xmlns:p14="http://schemas.microsoft.com/office/powerpoint/2010/main" val="295620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19FBB-B80F-8D45-ED72-25A2F5A4B7E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5CDF49F-3241-759E-BF6C-AD9B076BF436}"/>
              </a:ext>
            </a:extLst>
          </p:cNvPr>
          <p:cNvSpPr/>
          <p:nvPr/>
        </p:nvSpPr>
        <p:spPr>
          <a:xfrm>
            <a:off x="32657"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3" name="Freeform 3">
            <a:extLst>
              <a:ext uri="{FF2B5EF4-FFF2-40B4-BE49-F238E27FC236}">
                <a16:creationId xmlns:a16="http://schemas.microsoft.com/office/drawing/2014/main" id="{E2F2DED6-2AC9-3BEF-1B79-AA7B40F40B57}"/>
              </a:ext>
            </a:extLst>
          </p:cNvPr>
          <p:cNvSpPr/>
          <p:nvPr/>
        </p:nvSpPr>
        <p:spPr>
          <a:xfrm>
            <a:off x="495369" y="370436"/>
            <a:ext cx="424930" cy="511497"/>
          </a:xfrm>
          <a:custGeom>
            <a:avLst/>
            <a:gdLst/>
            <a:ahLst/>
            <a:cxnLst/>
            <a:rect l="l" t="t" r="r" b="b"/>
            <a:pathLst>
              <a:path w="424930" h="511497">
                <a:moveTo>
                  <a:pt x="0" y="0"/>
                </a:moveTo>
                <a:lnTo>
                  <a:pt x="424930" y="0"/>
                </a:lnTo>
                <a:lnTo>
                  <a:pt x="424930" y="511496"/>
                </a:lnTo>
                <a:lnTo>
                  <a:pt x="0" y="511496"/>
                </a:lnTo>
                <a:lnTo>
                  <a:pt x="0" y="0"/>
                </a:lnTo>
                <a:close/>
              </a:path>
            </a:pathLst>
          </a:custGeom>
          <a:blipFill>
            <a:blip r:embed="rId3"/>
            <a:stretch>
              <a:fillRect/>
            </a:stretch>
          </a:blipFill>
        </p:spPr>
      </p:sp>
      <p:pic>
        <p:nvPicPr>
          <p:cNvPr id="4" name="Picture 4">
            <a:extLst>
              <a:ext uri="{FF2B5EF4-FFF2-40B4-BE49-F238E27FC236}">
                <a16:creationId xmlns:a16="http://schemas.microsoft.com/office/drawing/2014/main" id="{222C7D13-2258-F087-CEE3-B89E5584A0DE}"/>
              </a:ext>
            </a:extLst>
          </p:cNvPr>
          <p:cNvPicPr>
            <a:picLocks noChangeAspect="1"/>
          </p:cNvPicPr>
          <p:nvPr/>
        </p:nvPicPr>
        <p:blipFill>
          <a:blip r:embed="rId4"/>
          <a:srcRect/>
          <a:stretch>
            <a:fillRect/>
          </a:stretch>
        </p:blipFill>
        <p:spPr>
          <a:xfrm>
            <a:off x="1024253" y="285842"/>
            <a:ext cx="1361369" cy="680684"/>
          </a:xfrm>
          <a:prstGeom prst="rect">
            <a:avLst/>
          </a:prstGeom>
        </p:spPr>
      </p:pic>
      <p:sp>
        <p:nvSpPr>
          <p:cNvPr id="5" name="TextBox 5">
            <a:extLst>
              <a:ext uri="{FF2B5EF4-FFF2-40B4-BE49-F238E27FC236}">
                <a16:creationId xmlns:a16="http://schemas.microsoft.com/office/drawing/2014/main" id="{05A38EDB-12EC-D3F6-F586-0E3A55F9CBCC}"/>
              </a:ext>
            </a:extLst>
          </p:cNvPr>
          <p:cNvSpPr txBox="1"/>
          <p:nvPr/>
        </p:nvSpPr>
        <p:spPr>
          <a:xfrm>
            <a:off x="6896916" y="492834"/>
            <a:ext cx="4770406" cy="1173847"/>
          </a:xfrm>
          <a:prstGeom prst="rect">
            <a:avLst/>
          </a:prstGeom>
        </p:spPr>
        <p:txBody>
          <a:bodyPr lIns="0" tIns="0" rIns="0" bIns="0" rtlCol="0" anchor="t">
            <a:spAutoFit/>
          </a:bodyPr>
          <a:lstStyle/>
          <a:p>
            <a:pPr algn="ctr">
              <a:lnSpc>
                <a:spcPts val="9465"/>
              </a:lnSpc>
              <a:spcBef>
                <a:spcPct val="0"/>
              </a:spcBef>
            </a:pPr>
            <a:r>
              <a:rPr lang="en-US" sz="6761" dirty="0">
                <a:solidFill>
                  <a:srgbClr val="F5921E"/>
                </a:solidFill>
                <a:latin typeface="TT Octosquares Compressed"/>
                <a:ea typeface="TT Octosquares Compressed"/>
                <a:cs typeface="TT Octosquares Compressed"/>
                <a:sym typeface="TT Octosquares Compressed"/>
              </a:rPr>
              <a:t>ADVANTAGES</a:t>
            </a:r>
          </a:p>
        </p:txBody>
      </p:sp>
      <p:sp>
        <p:nvSpPr>
          <p:cNvPr id="8" name="TextBox 7">
            <a:extLst>
              <a:ext uri="{FF2B5EF4-FFF2-40B4-BE49-F238E27FC236}">
                <a16:creationId xmlns:a16="http://schemas.microsoft.com/office/drawing/2014/main" id="{05CA69FA-C22D-11D2-E538-5F32F0EEA2F3}"/>
              </a:ext>
            </a:extLst>
          </p:cNvPr>
          <p:cNvSpPr txBox="1"/>
          <p:nvPr/>
        </p:nvSpPr>
        <p:spPr>
          <a:xfrm>
            <a:off x="2245528" y="2159515"/>
            <a:ext cx="14073181" cy="6863417"/>
          </a:xfrm>
          <a:prstGeom prst="rect">
            <a:avLst/>
          </a:prstGeom>
          <a:noFill/>
        </p:spPr>
        <p:txBody>
          <a:bodyPr wrap="square" rtlCol="0">
            <a:spAutoFit/>
          </a:bodyPr>
          <a:lstStyle/>
          <a:p>
            <a:pPr marL="342900" indent="-342900">
              <a:buFont typeface="Arial" panose="020B0604020202020204" pitchFamily="34" charset="0"/>
              <a:buChar char="•"/>
            </a:pPr>
            <a:r>
              <a:rPr lang="en-IN" sz="4000" dirty="0">
                <a:solidFill>
                  <a:schemeClr val="bg1"/>
                </a:solidFill>
                <a:latin typeface="Times New Roman" panose="02020603050405020304" pitchFamily="18" charset="0"/>
                <a:cs typeface="Times New Roman" panose="02020603050405020304" pitchFamily="18" charset="0"/>
              </a:rPr>
              <a:t>Student can select the number of question he/she want to give the Mock Test.</a:t>
            </a:r>
          </a:p>
          <a:p>
            <a:endParaRPr lang="en-IN" sz="4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4000" dirty="0">
                <a:solidFill>
                  <a:schemeClr val="bg1"/>
                </a:solidFill>
                <a:latin typeface="Times New Roman" panose="02020603050405020304" pitchFamily="18" charset="0"/>
                <a:cs typeface="Times New Roman" panose="02020603050405020304" pitchFamily="18" charset="0"/>
              </a:rPr>
              <a:t>Aptitude test, Computer Science subject wise and all subject test , Entrance exam preparation and topic wise study materials , all are in one website.</a:t>
            </a:r>
          </a:p>
          <a:p>
            <a:pPr marL="342900" indent="-342900">
              <a:buFont typeface="Arial" panose="020B0604020202020204" pitchFamily="34" charset="0"/>
              <a:buChar char="•"/>
            </a:pPr>
            <a:endParaRPr lang="en-IN" sz="4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4000" dirty="0">
                <a:solidFill>
                  <a:schemeClr val="bg1"/>
                </a:solidFill>
                <a:latin typeface="Times New Roman" panose="02020603050405020304" pitchFamily="18" charset="0"/>
                <a:cs typeface="Times New Roman" panose="02020603050405020304" pitchFamily="18" charset="0"/>
              </a:rPr>
              <a:t>Student can give the </a:t>
            </a:r>
            <a:r>
              <a:rPr lang="en-IN" sz="4000" dirty="0" err="1">
                <a:solidFill>
                  <a:schemeClr val="bg1"/>
                </a:solidFill>
                <a:latin typeface="Times New Roman" panose="02020603050405020304" pitchFamily="18" charset="0"/>
                <a:cs typeface="Times New Roman" panose="02020603050405020304" pitchFamily="18" charset="0"/>
              </a:rPr>
              <a:t>MockTest</a:t>
            </a:r>
            <a:r>
              <a:rPr lang="en-IN" sz="4000" dirty="0">
                <a:solidFill>
                  <a:schemeClr val="bg1"/>
                </a:solidFill>
                <a:latin typeface="Times New Roman" panose="02020603050405020304" pitchFamily="18" charset="0"/>
                <a:cs typeface="Times New Roman" panose="02020603050405020304" pitchFamily="18" charset="0"/>
              </a:rPr>
              <a:t> with timer.</a:t>
            </a:r>
          </a:p>
          <a:p>
            <a:pPr marL="342900" indent="-342900">
              <a:buFont typeface="Arial" panose="020B0604020202020204" pitchFamily="34" charset="0"/>
              <a:buChar char="•"/>
            </a:pPr>
            <a:endParaRPr lang="en-IN" sz="4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4000" dirty="0">
                <a:solidFill>
                  <a:schemeClr val="bg1"/>
                </a:solidFill>
                <a:latin typeface="Times New Roman" panose="02020603050405020304" pitchFamily="18" charset="0"/>
                <a:cs typeface="Times New Roman" panose="02020603050405020304" pitchFamily="18" charset="0"/>
              </a:rPr>
              <a:t>There is a practice set for all the topics with correct answer and  proper explanations</a:t>
            </a:r>
            <a:r>
              <a:rPr lang="en-IN" sz="2400"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937263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B774E-5F43-FF0D-A00B-B8F8CBF1376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11ADF11-FCB0-85DF-39BF-5F54E9543FBC}"/>
              </a:ext>
            </a:extLst>
          </p:cNvPr>
          <p:cNvSpPr/>
          <p:nvPr/>
        </p:nvSpPr>
        <p:spPr>
          <a:xfrm>
            <a:off x="32657"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3" name="Freeform 3">
            <a:extLst>
              <a:ext uri="{FF2B5EF4-FFF2-40B4-BE49-F238E27FC236}">
                <a16:creationId xmlns:a16="http://schemas.microsoft.com/office/drawing/2014/main" id="{69BFBF22-24FC-71C6-5EFA-A46BBB482A54}"/>
              </a:ext>
            </a:extLst>
          </p:cNvPr>
          <p:cNvSpPr/>
          <p:nvPr/>
        </p:nvSpPr>
        <p:spPr>
          <a:xfrm>
            <a:off x="495369" y="370436"/>
            <a:ext cx="424930" cy="511497"/>
          </a:xfrm>
          <a:custGeom>
            <a:avLst/>
            <a:gdLst/>
            <a:ahLst/>
            <a:cxnLst/>
            <a:rect l="l" t="t" r="r" b="b"/>
            <a:pathLst>
              <a:path w="424930" h="511497">
                <a:moveTo>
                  <a:pt x="0" y="0"/>
                </a:moveTo>
                <a:lnTo>
                  <a:pt x="424930" y="0"/>
                </a:lnTo>
                <a:lnTo>
                  <a:pt x="424930" y="511496"/>
                </a:lnTo>
                <a:lnTo>
                  <a:pt x="0" y="511496"/>
                </a:lnTo>
                <a:lnTo>
                  <a:pt x="0" y="0"/>
                </a:lnTo>
                <a:close/>
              </a:path>
            </a:pathLst>
          </a:custGeom>
          <a:blipFill>
            <a:blip r:embed="rId3"/>
            <a:stretch>
              <a:fillRect/>
            </a:stretch>
          </a:blipFill>
        </p:spPr>
      </p:sp>
      <p:pic>
        <p:nvPicPr>
          <p:cNvPr id="4" name="Picture 4">
            <a:extLst>
              <a:ext uri="{FF2B5EF4-FFF2-40B4-BE49-F238E27FC236}">
                <a16:creationId xmlns:a16="http://schemas.microsoft.com/office/drawing/2014/main" id="{C8D7EB69-7A4C-E7DA-0B43-E7ED2C02F400}"/>
              </a:ext>
            </a:extLst>
          </p:cNvPr>
          <p:cNvPicPr>
            <a:picLocks noChangeAspect="1"/>
          </p:cNvPicPr>
          <p:nvPr/>
        </p:nvPicPr>
        <p:blipFill>
          <a:blip r:embed="rId4"/>
          <a:srcRect/>
          <a:stretch>
            <a:fillRect/>
          </a:stretch>
        </p:blipFill>
        <p:spPr>
          <a:xfrm>
            <a:off x="1024253" y="285842"/>
            <a:ext cx="1361369" cy="680684"/>
          </a:xfrm>
          <a:prstGeom prst="rect">
            <a:avLst/>
          </a:prstGeom>
        </p:spPr>
      </p:pic>
      <p:sp>
        <p:nvSpPr>
          <p:cNvPr id="5" name="TextBox 5">
            <a:extLst>
              <a:ext uri="{FF2B5EF4-FFF2-40B4-BE49-F238E27FC236}">
                <a16:creationId xmlns:a16="http://schemas.microsoft.com/office/drawing/2014/main" id="{100FA45A-9005-DA0D-95F3-1C1AF4FE1655}"/>
              </a:ext>
            </a:extLst>
          </p:cNvPr>
          <p:cNvSpPr txBox="1"/>
          <p:nvPr/>
        </p:nvSpPr>
        <p:spPr>
          <a:xfrm>
            <a:off x="6896916" y="492834"/>
            <a:ext cx="4770406" cy="1173847"/>
          </a:xfrm>
          <a:prstGeom prst="rect">
            <a:avLst/>
          </a:prstGeom>
        </p:spPr>
        <p:txBody>
          <a:bodyPr lIns="0" tIns="0" rIns="0" bIns="0" rtlCol="0" anchor="t">
            <a:spAutoFit/>
          </a:bodyPr>
          <a:lstStyle/>
          <a:p>
            <a:pPr algn="ctr">
              <a:lnSpc>
                <a:spcPts val="9465"/>
              </a:lnSpc>
              <a:spcBef>
                <a:spcPct val="0"/>
              </a:spcBef>
            </a:pPr>
            <a:r>
              <a:rPr lang="en-US" sz="6761" dirty="0">
                <a:solidFill>
                  <a:srgbClr val="F5921E"/>
                </a:solidFill>
                <a:latin typeface="TT Octosquares Compressed"/>
                <a:ea typeface="TT Octosquares Compressed"/>
                <a:cs typeface="TT Octosquares Compressed"/>
                <a:sym typeface="TT Octosquares Compressed"/>
              </a:rPr>
              <a:t>ADVANTAGES</a:t>
            </a:r>
          </a:p>
        </p:txBody>
      </p:sp>
      <p:sp>
        <p:nvSpPr>
          <p:cNvPr id="8" name="TextBox 7">
            <a:extLst>
              <a:ext uri="{FF2B5EF4-FFF2-40B4-BE49-F238E27FC236}">
                <a16:creationId xmlns:a16="http://schemas.microsoft.com/office/drawing/2014/main" id="{085B6F74-EEFB-D776-1EF3-1DB4E76591BC}"/>
              </a:ext>
            </a:extLst>
          </p:cNvPr>
          <p:cNvSpPr txBox="1"/>
          <p:nvPr/>
        </p:nvSpPr>
        <p:spPr>
          <a:xfrm>
            <a:off x="2140066" y="2522188"/>
            <a:ext cx="14073181" cy="7478970"/>
          </a:xfrm>
          <a:prstGeom prst="rect">
            <a:avLst/>
          </a:prstGeom>
          <a:noFill/>
        </p:spPr>
        <p:txBody>
          <a:bodyPr wrap="square" rtlCol="0">
            <a:spAutoFit/>
          </a:bodyPr>
          <a:lstStyle/>
          <a:p>
            <a:pPr marL="342900" indent="-342900">
              <a:buFont typeface="Arial" panose="020B0604020202020204" pitchFamily="34" charset="0"/>
              <a:buChar char="•"/>
            </a:pPr>
            <a:r>
              <a:rPr lang="en-IN" sz="4000" dirty="0">
                <a:solidFill>
                  <a:schemeClr val="bg1"/>
                </a:solidFill>
                <a:latin typeface="Times New Roman" panose="02020603050405020304" pitchFamily="18" charset="0"/>
                <a:cs typeface="Times New Roman" panose="02020603050405020304" pitchFamily="18" charset="0"/>
              </a:rPr>
              <a:t>User friendly interface and navigation</a:t>
            </a:r>
          </a:p>
          <a:p>
            <a:pPr marL="342900" indent="-342900">
              <a:buFont typeface="Arial" panose="020B0604020202020204" pitchFamily="34" charset="0"/>
              <a:buChar char="•"/>
            </a:pPr>
            <a:endParaRPr lang="en-IN" sz="4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4000" dirty="0">
                <a:solidFill>
                  <a:schemeClr val="bg1"/>
                </a:solidFill>
                <a:latin typeface="Times New Roman" panose="02020603050405020304" pitchFamily="18" charset="0"/>
                <a:cs typeface="Times New Roman" panose="02020603050405020304" pitchFamily="18" charset="0"/>
              </a:rPr>
              <a:t>User can select the question difficulties(Easy, Medium and Hard) in the practice set.</a:t>
            </a:r>
          </a:p>
          <a:p>
            <a:pPr marL="342900" indent="-342900">
              <a:buFont typeface="Arial" panose="020B0604020202020204" pitchFamily="34" charset="0"/>
              <a:buChar char="•"/>
            </a:pPr>
            <a:endParaRPr lang="en-IN" sz="4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4000" dirty="0">
                <a:solidFill>
                  <a:schemeClr val="bg1"/>
                </a:solidFill>
                <a:latin typeface="Times New Roman" panose="02020603050405020304" pitchFamily="18" charset="0"/>
                <a:cs typeface="Times New Roman" panose="02020603050405020304" pitchFamily="18" charset="0"/>
              </a:rPr>
              <a:t>Questions are shuffled in each time Student give the </a:t>
            </a:r>
            <a:r>
              <a:rPr lang="en-IN" sz="4000" dirty="0" err="1">
                <a:solidFill>
                  <a:schemeClr val="bg1"/>
                </a:solidFill>
                <a:latin typeface="Times New Roman" panose="02020603050405020304" pitchFamily="18" charset="0"/>
                <a:cs typeface="Times New Roman" panose="02020603050405020304" pitchFamily="18" charset="0"/>
              </a:rPr>
              <a:t>MockTest</a:t>
            </a:r>
            <a:r>
              <a:rPr lang="en-IN" sz="4000" dirty="0">
                <a:solidFill>
                  <a:schemeClr val="bg1"/>
                </a:solidFill>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endParaRPr lang="en-IN" sz="4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4000" dirty="0">
                <a:solidFill>
                  <a:schemeClr val="bg1"/>
                </a:solidFill>
                <a:latin typeface="Times New Roman" panose="02020603050405020304" pitchFamily="18" charset="0"/>
                <a:cs typeface="Times New Roman" panose="02020603050405020304" pitchFamily="18" charset="0"/>
              </a:rPr>
              <a:t>After </a:t>
            </a:r>
            <a:r>
              <a:rPr lang="en-IN" sz="4000" dirty="0" err="1">
                <a:solidFill>
                  <a:schemeClr val="bg1"/>
                </a:solidFill>
                <a:latin typeface="Times New Roman" panose="02020603050405020304" pitchFamily="18" charset="0"/>
                <a:cs typeface="Times New Roman" panose="02020603050405020304" pitchFamily="18" charset="0"/>
              </a:rPr>
              <a:t>MockTest</a:t>
            </a:r>
            <a:r>
              <a:rPr lang="en-IN" sz="4000" dirty="0">
                <a:solidFill>
                  <a:schemeClr val="bg1"/>
                </a:solidFill>
                <a:latin typeface="Times New Roman" panose="02020603050405020304" pitchFamily="18" charset="0"/>
                <a:cs typeface="Times New Roman" panose="02020603050405020304" pitchFamily="18" charset="0"/>
              </a:rPr>
              <a:t> student will get subtopic-wise result and area of improvements.</a:t>
            </a:r>
          </a:p>
          <a:p>
            <a:pPr marL="342900" indent="-342900">
              <a:buFont typeface="Arial" panose="020B0604020202020204" pitchFamily="34" charset="0"/>
              <a:buChar char="•"/>
            </a:pPr>
            <a:endParaRPr lang="en-IN" sz="4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4000" dirty="0">
              <a:solidFill>
                <a:schemeClr val="bg1"/>
              </a:solidFill>
              <a:latin typeface="Times New Roman" panose="02020603050405020304" pitchFamily="18" charset="0"/>
              <a:cs typeface="Times New Roman" panose="02020603050405020304" pitchFamily="18" charset="0"/>
            </a:endParaRPr>
          </a:p>
          <a:p>
            <a:endParaRPr lang="en-IN" sz="4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0249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3" name="Freeform 3"/>
          <p:cNvSpPr/>
          <p:nvPr/>
        </p:nvSpPr>
        <p:spPr>
          <a:xfrm>
            <a:off x="495369" y="370436"/>
            <a:ext cx="424930" cy="511497"/>
          </a:xfrm>
          <a:custGeom>
            <a:avLst/>
            <a:gdLst/>
            <a:ahLst/>
            <a:cxnLst/>
            <a:rect l="l" t="t" r="r" b="b"/>
            <a:pathLst>
              <a:path w="424930" h="511497">
                <a:moveTo>
                  <a:pt x="0" y="0"/>
                </a:moveTo>
                <a:lnTo>
                  <a:pt x="424930" y="0"/>
                </a:lnTo>
                <a:lnTo>
                  <a:pt x="424930" y="511496"/>
                </a:lnTo>
                <a:lnTo>
                  <a:pt x="0" y="511496"/>
                </a:lnTo>
                <a:lnTo>
                  <a:pt x="0" y="0"/>
                </a:lnTo>
                <a:close/>
              </a:path>
            </a:pathLst>
          </a:custGeom>
          <a:blipFill>
            <a:blip r:embed="rId3"/>
            <a:stretch>
              <a:fillRect/>
            </a:stretch>
          </a:blipFill>
        </p:spPr>
      </p:sp>
      <p:pic>
        <p:nvPicPr>
          <p:cNvPr id="4" name="Picture 4"/>
          <p:cNvPicPr>
            <a:picLocks noChangeAspect="1"/>
          </p:cNvPicPr>
          <p:nvPr/>
        </p:nvPicPr>
        <p:blipFill>
          <a:blip r:embed="rId4"/>
          <a:srcRect/>
          <a:stretch>
            <a:fillRect/>
          </a:stretch>
        </p:blipFill>
        <p:spPr>
          <a:xfrm>
            <a:off x="1024253" y="285842"/>
            <a:ext cx="1361369" cy="680684"/>
          </a:xfrm>
          <a:prstGeom prst="rect">
            <a:avLst/>
          </a:prstGeom>
        </p:spPr>
      </p:pic>
      <p:sp>
        <p:nvSpPr>
          <p:cNvPr id="5" name="TextBox 5"/>
          <p:cNvSpPr txBox="1"/>
          <p:nvPr/>
        </p:nvSpPr>
        <p:spPr>
          <a:xfrm>
            <a:off x="6896916" y="492834"/>
            <a:ext cx="4770406" cy="1161723"/>
          </a:xfrm>
          <a:prstGeom prst="rect">
            <a:avLst/>
          </a:prstGeom>
        </p:spPr>
        <p:txBody>
          <a:bodyPr lIns="0" tIns="0" rIns="0" bIns="0" rtlCol="0" anchor="t">
            <a:spAutoFit/>
          </a:bodyPr>
          <a:lstStyle/>
          <a:p>
            <a:pPr algn="ctr">
              <a:lnSpc>
                <a:spcPts val="9465"/>
              </a:lnSpc>
              <a:spcBef>
                <a:spcPct val="0"/>
              </a:spcBef>
            </a:pPr>
            <a:r>
              <a:rPr lang="en-US" sz="6761" dirty="0">
                <a:solidFill>
                  <a:srgbClr val="F5921E"/>
                </a:solidFill>
                <a:latin typeface="TT Octosquares Compressed"/>
                <a:ea typeface="TT Octosquares Compressed"/>
                <a:cs typeface="TT Octosquares Compressed"/>
                <a:sym typeface="TT Octosquares Compressed"/>
              </a:rPr>
              <a:t>APPLICATION</a:t>
            </a:r>
          </a:p>
        </p:txBody>
      </p:sp>
      <p:sp>
        <p:nvSpPr>
          <p:cNvPr id="6" name="TextBox 6"/>
          <p:cNvSpPr txBox="1"/>
          <p:nvPr/>
        </p:nvSpPr>
        <p:spPr>
          <a:xfrm>
            <a:off x="2561804" y="2354275"/>
            <a:ext cx="13440629" cy="5578450"/>
          </a:xfrm>
          <a:prstGeom prst="rect">
            <a:avLst/>
          </a:prstGeom>
        </p:spPr>
        <p:txBody>
          <a:bodyPr wrap="square" lIns="0" tIns="0" rIns="0" bIns="0" rtlCol="0" anchor="t">
            <a:spAutoFit/>
          </a:bodyPr>
          <a:lstStyle/>
          <a:p>
            <a:pPr marL="595557" lvl="1" indent="-297778" algn="l">
              <a:lnSpc>
                <a:spcPts val="3861"/>
              </a:lnSpc>
              <a:spcAft>
                <a:spcPts val="600"/>
              </a:spcAft>
              <a:buFont typeface="Arial"/>
              <a:buChar char="•"/>
            </a:pPr>
            <a:r>
              <a:rPr lang="en-US" sz="4000" b="1" dirty="0">
                <a:solidFill>
                  <a:srgbClr val="FFFFFF"/>
                </a:solidFill>
                <a:latin typeface="Times New Roman"/>
                <a:ea typeface="Times New Roman"/>
                <a:cs typeface="Times New Roman"/>
                <a:sym typeface="Times New Roman"/>
              </a:rPr>
              <a:t>Practice Set:</a:t>
            </a:r>
          </a:p>
          <a:p>
            <a:pPr algn="l">
              <a:lnSpc>
                <a:spcPts val="3861"/>
              </a:lnSpc>
            </a:pPr>
            <a:r>
              <a:rPr lang="en-US" sz="4000" dirty="0">
                <a:solidFill>
                  <a:srgbClr val="FFFFFF"/>
                </a:solidFill>
                <a:latin typeface="Times New Roman"/>
                <a:ea typeface="Times New Roman"/>
                <a:cs typeface="Times New Roman"/>
                <a:sym typeface="Times New Roman"/>
              </a:rPr>
              <a:t>           </a:t>
            </a:r>
            <a:r>
              <a:rPr lang="en-US" sz="3600" dirty="0">
                <a:solidFill>
                  <a:srgbClr val="FFFFFF"/>
                </a:solidFill>
                <a:latin typeface="Times New Roman"/>
                <a:ea typeface="Times New Roman"/>
                <a:cs typeface="Times New Roman"/>
                <a:sym typeface="Times New Roman"/>
              </a:rPr>
              <a:t>Student can easily attempt practice set and improve themselves in such a way of real time simulated exam.</a:t>
            </a:r>
          </a:p>
          <a:p>
            <a:pPr algn="l">
              <a:lnSpc>
                <a:spcPts val="3861"/>
              </a:lnSpc>
            </a:pPr>
            <a:endParaRPr lang="en-US" sz="4000" dirty="0">
              <a:solidFill>
                <a:srgbClr val="FFFFFF"/>
              </a:solidFill>
              <a:latin typeface="Times New Roman"/>
              <a:ea typeface="Times New Roman"/>
              <a:cs typeface="Times New Roman"/>
              <a:sym typeface="Times New Roman"/>
            </a:endParaRPr>
          </a:p>
          <a:p>
            <a:pPr marL="595557" lvl="1" indent="-297778" algn="l">
              <a:lnSpc>
                <a:spcPts val="3861"/>
              </a:lnSpc>
              <a:buFont typeface="Arial"/>
              <a:buChar char="•"/>
            </a:pPr>
            <a:r>
              <a:rPr lang="en-US" sz="4000" b="1" dirty="0">
                <a:solidFill>
                  <a:srgbClr val="FFFFFF"/>
                </a:solidFill>
                <a:latin typeface="Times New Roman"/>
                <a:ea typeface="Times New Roman"/>
                <a:cs typeface="Times New Roman"/>
                <a:sym typeface="Times New Roman"/>
              </a:rPr>
              <a:t>Mock Test: </a:t>
            </a:r>
          </a:p>
          <a:p>
            <a:pPr algn="l">
              <a:lnSpc>
                <a:spcPts val="3861"/>
              </a:lnSpc>
            </a:pPr>
            <a:r>
              <a:rPr lang="en-US" sz="4000" dirty="0">
                <a:solidFill>
                  <a:srgbClr val="FFFFFF"/>
                </a:solidFill>
                <a:latin typeface="Times New Roman"/>
                <a:ea typeface="Times New Roman"/>
                <a:cs typeface="Times New Roman"/>
                <a:sym typeface="Times New Roman"/>
              </a:rPr>
              <a:t>           </a:t>
            </a:r>
            <a:r>
              <a:rPr lang="en-US" sz="3600" dirty="0">
                <a:solidFill>
                  <a:srgbClr val="FFFFFF"/>
                </a:solidFill>
                <a:latin typeface="Times New Roman"/>
                <a:ea typeface="Times New Roman"/>
                <a:cs typeface="Times New Roman"/>
                <a:sym typeface="Times New Roman"/>
              </a:rPr>
              <a:t>Student can give their exam with a timer and instant feedback as well as they will aware particular exam’s pattern.</a:t>
            </a:r>
          </a:p>
          <a:p>
            <a:pPr algn="l">
              <a:lnSpc>
                <a:spcPts val="3861"/>
              </a:lnSpc>
            </a:pPr>
            <a:endParaRPr lang="en-US" sz="4000" dirty="0">
              <a:solidFill>
                <a:srgbClr val="FFFFFF"/>
              </a:solidFill>
              <a:latin typeface="Times New Roman"/>
              <a:ea typeface="Times New Roman"/>
              <a:cs typeface="Times New Roman"/>
              <a:sym typeface="Times New Roman"/>
            </a:endParaRPr>
          </a:p>
          <a:p>
            <a:pPr marL="595557" lvl="1" indent="-297778" algn="l">
              <a:lnSpc>
                <a:spcPts val="3861"/>
              </a:lnSpc>
              <a:buFont typeface="Arial"/>
              <a:buChar char="•"/>
            </a:pPr>
            <a:r>
              <a:rPr lang="en-US" sz="4000" b="1" dirty="0">
                <a:solidFill>
                  <a:srgbClr val="FFFFFF"/>
                </a:solidFill>
                <a:latin typeface="Times New Roman"/>
                <a:ea typeface="Times New Roman"/>
                <a:cs typeface="Times New Roman"/>
                <a:sym typeface="Times New Roman"/>
              </a:rPr>
              <a:t>Proper Study Materials:</a:t>
            </a:r>
          </a:p>
          <a:p>
            <a:pPr algn="l">
              <a:lnSpc>
                <a:spcPts val="3861"/>
              </a:lnSpc>
            </a:pPr>
            <a:r>
              <a:rPr lang="en-US" sz="4000" dirty="0">
                <a:solidFill>
                  <a:srgbClr val="FFFFFF"/>
                </a:solidFill>
                <a:latin typeface="Times New Roman"/>
                <a:ea typeface="Times New Roman"/>
                <a:cs typeface="Times New Roman"/>
                <a:sym typeface="Times New Roman"/>
              </a:rPr>
              <a:t>           </a:t>
            </a:r>
            <a:r>
              <a:rPr lang="en-US" sz="3600" dirty="0">
                <a:solidFill>
                  <a:srgbClr val="FFFFFF"/>
                </a:solidFill>
                <a:latin typeface="Times New Roman"/>
                <a:ea typeface="Times New Roman"/>
                <a:cs typeface="Times New Roman"/>
                <a:sym typeface="Times New Roman"/>
              </a:rPr>
              <a:t>They can easily access topic-wise playlist and learn about that topic so many times.</a:t>
            </a:r>
            <a:endParaRPr lang="en-US" sz="4000" dirty="0">
              <a:solidFill>
                <a:srgbClr val="FFFFFF"/>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3" name="Freeform 3"/>
          <p:cNvSpPr/>
          <p:nvPr/>
        </p:nvSpPr>
        <p:spPr>
          <a:xfrm>
            <a:off x="495369" y="370436"/>
            <a:ext cx="424930" cy="511497"/>
          </a:xfrm>
          <a:custGeom>
            <a:avLst/>
            <a:gdLst/>
            <a:ahLst/>
            <a:cxnLst/>
            <a:rect l="l" t="t" r="r" b="b"/>
            <a:pathLst>
              <a:path w="424930" h="511497">
                <a:moveTo>
                  <a:pt x="0" y="0"/>
                </a:moveTo>
                <a:lnTo>
                  <a:pt x="424930" y="0"/>
                </a:lnTo>
                <a:lnTo>
                  <a:pt x="424930" y="511496"/>
                </a:lnTo>
                <a:lnTo>
                  <a:pt x="0" y="511496"/>
                </a:lnTo>
                <a:lnTo>
                  <a:pt x="0" y="0"/>
                </a:lnTo>
                <a:close/>
              </a:path>
            </a:pathLst>
          </a:custGeom>
          <a:blipFill>
            <a:blip r:embed="rId3"/>
            <a:stretch>
              <a:fillRect/>
            </a:stretch>
          </a:blipFill>
        </p:spPr>
      </p:sp>
      <p:pic>
        <p:nvPicPr>
          <p:cNvPr id="4" name="Picture 4"/>
          <p:cNvPicPr>
            <a:picLocks noChangeAspect="1"/>
          </p:cNvPicPr>
          <p:nvPr/>
        </p:nvPicPr>
        <p:blipFill>
          <a:blip r:embed="rId4"/>
          <a:srcRect/>
          <a:stretch>
            <a:fillRect/>
          </a:stretch>
        </p:blipFill>
        <p:spPr>
          <a:xfrm>
            <a:off x="1024253" y="285842"/>
            <a:ext cx="1361369" cy="680684"/>
          </a:xfrm>
          <a:prstGeom prst="rect">
            <a:avLst/>
          </a:prstGeom>
        </p:spPr>
      </p:pic>
      <p:sp>
        <p:nvSpPr>
          <p:cNvPr id="5" name="TextBox 5"/>
          <p:cNvSpPr txBox="1"/>
          <p:nvPr/>
        </p:nvSpPr>
        <p:spPr>
          <a:xfrm>
            <a:off x="6896916" y="492834"/>
            <a:ext cx="4770406" cy="1161723"/>
          </a:xfrm>
          <a:prstGeom prst="rect">
            <a:avLst/>
          </a:prstGeom>
        </p:spPr>
        <p:txBody>
          <a:bodyPr lIns="0" tIns="0" rIns="0" bIns="0" rtlCol="0" anchor="t">
            <a:spAutoFit/>
          </a:bodyPr>
          <a:lstStyle/>
          <a:p>
            <a:pPr algn="ctr">
              <a:lnSpc>
                <a:spcPts val="9465"/>
              </a:lnSpc>
              <a:spcBef>
                <a:spcPct val="0"/>
              </a:spcBef>
            </a:pPr>
            <a:r>
              <a:rPr lang="en-US" sz="6761" dirty="0">
                <a:solidFill>
                  <a:srgbClr val="F5921E"/>
                </a:solidFill>
                <a:latin typeface="TT Octosquares Compressed"/>
                <a:ea typeface="TT Octosquares Compressed"/>
                <a:cs typeface="TT Octosquares Compressed"/>
                <a:sym typeface="TT Octosquares Compressed"/>
              </a:rPr>
              <a:t>FUTURE WORK</a:t>
            </a:r>
          </a:p>
        </p:txBody>
      </p:sp>
      <p:sp>
        <p:nvSpPr>
          <p:cNvPr id="6" name="TextBox 6"/>
          <p:cNvSpPr txBox="1"/>
          <p:nvPr/>
        </p:nvSpPr>
        <p:spPr>
          <a:xfrm>
            <a:off x="1538914" y="2857500"/>
            <a:ext cx="15210172" cy="5217710"/>
          </a:xfrm>
          <a:prstGeom prst="rect">
            <a:avLst/>
          </a:prstGeom>
        </p:spPr>
        <p:txBody>
          <a:bodyPr lIns="0" tIns="0" rIns="0" bIns="0" rtlCol="0" anchor="t">
            <a:spAutoFit/>
          </a:bodyPr>
          <a:lstStyle/>
          <a:p>
            <a:pPr algn="ctr">
              <a:lnSpc>
                <a:spcPts val="8396"/>
              </a:lnSpc>
            </a:pPr>
            <a:r>
              <a:rPr lang="en-US" sz="4000" dirty="0">
                <a:solidFill>
                  <a:srgbClr val="FFFFFF"/>
                </a:solidFill>
                <a:latin typeface="Times New Roman"/>
                <a:ea typeface="Times New Roman"/>
                <a:cs typeface="Times New Roman"/>
                <a:sym typeface="Times New Roman"/>
              </a:rPr>
              <a:t>Adding interview preparation. </a:t>
            </a:r>
          </a:p>
          <a:p>
            <a:pPr algn="ctr">
              <a:lnSpc>
                <a:spcPts val="8396"/>
              </a:lnSpc>
            </a:pPr>
            <a:r>
              <a:rPr lang="en-US" sz="4000" dirty="0">
                <a:solidFill>
                  <a:srgbClr val="FFFFFF"/>
                </a:solidFill>
                <a:latin typeface="Times New Roman"/>
                <a:ea typeface="Times New Roman"/>
                <a:cs typeface="Times New Roman"/>
                <a:sym typeface="Times New Roman"/>
              </a:rPr>
              <a:t>DSA preparation with doubt solving.</a:t>
            </a:r>
          </a:p>
          <a:p>
            <a:pPr algn="ctr">
              <a:lnSpc>
                <a:spcPts val="8396"/>
              </a:lnSpc>
            </a:pPr>
            <a:r>
              <a:rPr lang="en-US" sz="4000" dirty="0">
                <a:solidFill>
                  <a:srgbClr val="FFFFFF"/>
                </a:solidFill>
                <a:latin typeface="Times New Roman"/>
                <a:ea typeface="Times New Roman"/>
                <a:cs typeface="Times New Roman"/>
                <a:sym typeface="Times New Roman"/>
              </a:rPr>
              <a:t>Adding Entrance Exam Preparation materials.</a:t>
            </a:r>
          </a:p>
          <a:p>
            <a:pPr algn="ctr">
              <a:lnSpc>
                <a:spcPts val="8396"/>
              </a:lnSpc>
            </a:pPr>
            <a:r>
              <a:rPr lang="en-US" sz="4000" dirty="0">
                <a:solidFill>
                  <a:srgbClr val="FFFFFF"/>
                </a:solidFill>
                <a:latin typeface="Times New Roman"/>
                <a:ea typeface="Times New Roman"/>
                <a:cs typeface="Times New Roman"/>
                <a:sym typeface="Times New Roman"/>
              </a:rPr>
              <a:t>Adding quiz functionalities.</a:t>
            </a:r>
          </a:p>
          <a:p>
            <a:pPr algn="ctr">
              <a:lnSpc>
                <a:spcPts val="8396"/>
              </a:lnSpc>
            </a:pPr>
            <a:r>
              <a:rPr lang="en-US" sz="4000" dirty="0">
                <a:solidFill>
                  <a:srgbClr val="FFFFFF"/>
                </a:solidFill>
                <a:latin typeface="Times New Roman"/>
                <a:ea typeface="Times New Roman"/>
                <a:cs typeface="Times New Roman"/>
                <a:sym typeface="Times New Roman"/>
              </a:rPr>
              <a:t>Track the Student’s progression.</a:t>
            </a:r>
            <a:endParaRPr lang="en-US" sz="3358" dirty="0">
              <a:solidFill>
                <a:srgbClr val="FFFFFF"/>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1FF8D-CC9C-F79F-AEC6-415F554F3C8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DF8AFBF-EC91-E94A-D77A-CFCA41067055}"/>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3" name="Freeform 3">
            <a:extLst>
              <a:ext uri="{FF2B5EF4-FFF2-40B4-BE49-F238E27FC236}">
                <a16:creationId xmlns:a16="http://schemas.microsoft.com/office/drawing/2014/main" id="{C5C4221A-F8EB-55FB-3FED-C4ABD4075C8F}"/>
              </a:ext>
            </a:extLst>
          </p:cNvPr>
          <p:cNvSpPr/>
          <p:nvPr/>
        </p:nvSpPr>
        <p:spPr>
          <a:xfrm>
            <a:off x="495369" y="370436"/>
            <a:ext cx="424930" cy="511497"/>
          </a:xfrm>
          <a:custGeom>
            <a:avLst/>
            <a:gdLst/>
            <a:ahLst/>
            <a:cxnLst/>
            <a:rect l="l" t="t" r="r" b="b"/>
            <a:pathLst>
              <a:path w="424930" h="511497">
                <a:moveTo>
                  <a:pt x="0" y="0"/>
                </a:moveTo>
                <a:lnTo>
                  <a:pt x="424930" y="0"/>
                </a:lnTo>
                <a:lnTo>
                  <a:pt x="424930" y="511496"/>
                </a:lnTo>
                <a:lnTo>
                  <a:pt x="0" y="511496"/>
                </a:lnTo>
                <a:lnTo>
                  <a:pt x="0" y="0"/>
                </a:lnTo>
                <a:close/>
              </a:path>
            </a:pathLst>
          </a:custGeom>
          <a:blipFill>
            <a:blip r:embed="rId3"/>
            <a:stretch>
              <a:fillRect/>
            </a:stretch>
          </a:blipFill>
        </p:spPr>
      </p:sp>
      <p:pic>
        <p:nvPicPr>
          <p:cNvPr id="4" name="Picture 4">
            <a:extLst>
              <a:ext uri="{FF2B5EF4-FFF2-40B4-BE49-F238E27FC236}">
                <a16:creationId xmlns:a16="http://schemas.microsoft.com/office/drawing/2014/main" id="{08411562-2425-1C4E-CC45-16A6B24D938D}"/>
              </a:ext>
            </a:extLst>
          </p:cNvPr>
          <p:cNvPicPr>
            <a:picLocks noChangeAspect="1"/>
          </p:cNvPicPr>
          <p:nvPr/>
        </p:nvPicPr>
        <p:blipFill>
          <a:blip r:embed="rId4"/>
          <a:srcRect/>
          <a:stretch>
            <a:fillRect/>
          </a:stretch>
        </p:blipFill>
        <p:spPr>
          <a:xfrm>
            <a:off x="1024253" y="285842"/>
            <a:ext cx="1361369" cy="680684"/>
          </a:xfrm>
          <a:prstGeom prst="rect">
            <a:avLst/>
          </a:prstGeom>
        </p:spPr>
      </p:pic>
      <p:sp>
        <p:nvSpPr>
          <p:cNvPr id="5" name="TextBox 5">
            <a:extLst>
              <a:ext uri="{FF2B5EF4-FFF2-40B4-BE49-F238E27FC236}">
                <a16:creationId xmlns:a16="http://schemas.microsoft.com/office/drawing/2014/main" id="{BAABEDBA-893D-BBDC-D361-2E092D205959}"/>
              </a:ext>
            </a:extLst>
          </p:cNvPr>
          <p:cNvSpPr txBox="1"/>
          <p:nvPr/>
        </p:nvSpPr>
        <p:spPr>
          <a:xfrm>
            <a:off x="6758797" y="966526"/>
            <a:ext cx="4770406" cy="1173847"/>
          </a:xfrm>
          <a:prstGeom prst="rect">
            <a:avLst/>
          </a:prstGeom>
        </p:spPr>
        <p:txBody>
          <a:bodyPr lIns="0" tIns="0" rIns="0" bIns="0" rtlCol="0" anchor="t">
            <a:spAutoFit/>
          </a:bodyPr>
          <a:lstStyle/>
          <a:p>
            <a:pPr algn="ctr">
              <a:lnSpc>
                <a:spcPts val="9465"/>
              </a:lnSpc>
              <a:spcBef>
                <a:spcPct val="0"/>
              </a:spcBef>
            </a:pPr>
            <a:r>
              <a:rPr lang="en-US" sz="6761" dirty="0">
                <a:solidFill>
                  <a:srgbClr val="F5921E"/>
                </a:solidFill>
                <a:latin typeface="TT Octosquares Compressed"/>
                <a:ea typeface="TT Octosquares Compressed"/>
                <a:cs typeface="TT Octosquares Compressed"/>
                <a:sym typeface="TT Octosquares Compressed"/>
              </a:rPr>
              <a:t>CONCLUSION</a:t>
            </a:r>
          </a:p>
        </p:txBody>
      </p:sp>
      <p:sp>
        <p:nvSpPr>
          <p:cNvPr id="6" name="TextBox 6">
            <a:extLst>
              <a:ext uri="{FF2B5EF4-FFF2-40B4-BE49-F238E27FC236}">
                <a16:creationId xmlns:a16="http://schemas.microsoft.com/office/drawing/2014/main" id="{AA156DE1-06A5-50D5-BFF8-9531527FDB61}"/>
              </a:ext>
            </a:extLst>
          </p:cNvPr>
          <p:cNvSpPr txBox="1"/>
          <p:nvPr/>
        </p:nvSpPr>
        <p:spPr>
          <a:xfrm>
            <a:off x="1538914" y="3141630"/>
            <a:ext cx="15210172" cy="3877985"/>
          </a:xfrm>
          <a:prstGeom prst="rect">
            <a:avLst/>
          </a:prstGeom>
        </p:spPr>
        <p:txBody>
          <a:bodyPr lIns="0" tIns="0" rIns="0" bIns="0" rtlCol="0" anchor="t">
            <a:spAutoFit/>
          </a:bodyPr>
          <a:lstStyle/>
          <a:p>
            <a:pPr algn="just"/>
            <a:r>
              <a:rPr lang="en-US" sz="3600" dirty="0">
                <a:solidFill>
                  <a:schemeClr val="bg1"/>
                </a:solidFill>
                <a:latin typeface="Times New Roman" panose="02020603050405020304" pitchFamily="18" charset="0"/>
                <a:cs typeface="Times New Roman" panose="02020603050405020304" pitchFamily="18" charset="0"/>
              </a:rPr>
              <a:t>In conclusion, the </a:t>
            </a:r>
            <a:r>
              <a:rPr lang="en-US" sz="3600" b="1" dirty="0">
                <a:solidFill>
                  <a:schemeClr val="bg1"/>
                </a:solidFill>
                <a:latin typeface="Times New Roman" panose="02020603050405020304" pitchFamily="18" charset="0"/>
                <a:cs typeface="Times New Roman" panose="02020603050405020304" pitchFamily="18" charset="0"/>
              </a:rPr>
              <a:t>Exam Preparation and Mock Test Website</a:t>
            </a:r>
            <a:r>
              <a:rPr lang="en-US" sz="3600" dirty="0">
                <a:solidFill>
                  <a:schemeClr val="bg1"/>
                </a:solidFill>
                <a:latin typeface="Times New Roman" panose="02020603050405020304" pitchFamily="18" charset="0"/>
                <a:cs typeface="Times New Roman" panose="02020603050405020304" pitchFamily="18" charset="0"/>
              </a:rPr>
              <a:t> offers an efficient, user-friendly platform for students and professionals to prepare for exams. It provides customizable mock tests, personalized feedback, all accessible across devices. With features like subject-based tests and detailed results, users are motivated to improve continuously. Future enhancements, including feedback and expanded content, promise to further elevate the learning experience, making this platform a valuable tool for exam preparation.</a:t>
            </a:r>
            <a:endParaRPr lang="en-US" sz="3358"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1507311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grpSp>
        <p:nvGrpSpPr>
          <p:cNvPr id="3" name="Group 3"/>
          <p:cNvGrpSpPr/>
          <p:nvPr/>
        </p:nvGrpSpPr>
        <p:grpSpPr>
          <a:xfrm rot="-5400000">
            <a:off x="17631481" y="8597471"/>
            <a:ext cx="924223" cy="397435"/>
            <a:chOff x="0" y="0"/>
            <a:chExt cx="1347239" cy="579341"/>
          </a:xfrm>
        </p:grpSpPr>
        <p:sp>
          <p:nvSpPr>
            <p:cNvPr id="4" name="Freeform 4"/>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sp>
        <p:sp>
          <p:nvSpPr>
            <p:cNvPr id="5" name="TextBox 5"/>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2843386" y="4189844"/>
            <a:ext cx="1218296" cy="1907312"/>
          </a:xfrm>
          <a:custGeom>
            <a:avLst/>
            <a:gdLst/>
            <a:ahLst/>
            <a:cxnLst/>
            <a:rect l="l" t="t" r="r" b="b"/>
            <a:pathLst>
              <a:path w="1218296" h="1907312">
                <a:moveTo>
                  <a:pt x="0" y="0"/>
                </a:moveTo>
                <a:lnTo>
                  <a:pt x="1218295" y="0"/>
                </a:lnTo>
                <a:lnTo>
                  <a:pt x="1218295" y="1907312"/>
                </a:lnTo>
                <a:lnTo>
                  <a:pt x="0" y="19073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4061681" y="3220694"/>
            <a:ext cx="10164638" cy="3464612"/>
          </a:xfrm>
          <a:prstGeom prst="rect">
            <a:avLst/>
          </a:prstGeom>
        </p:spPr>
        <p:txBody>
          <a:bodyPr lIns="0" tIns="0" rIns="0" bIns="0" rtlCol="0" anchor="t">
            <a:spAutoFit/>
          </a:bodyPr>
          <a:lstStyle/>
          <a:p>
            <a:pPr algn="ctr">
              <a:lnSpc>
                <a:spcPts val="28402"/>
              </a:lnSpc>
              <a:spcBef>
                <a:spcPct val="0"/>
              </a:spcBef>
            </a:pPr>
            <a:r>
              <a:rPr lang="en-US" sz="20287" dirty="0">
                <a:solidFill>
                  <a:srgbClr val="FFFFFF"/>
                </a:solidFill>
                <a:latin typeface="TT Octosquares Compressed"/>
                <a:ea typeface="TT Octosquares Compressed"/>
                <a:cs typeface="TT Octosquares Compressed"/>
                <a:sym typeface="TT Octosquares Compressed"/>
              </a:rPr>
              <a:t>THANK YOU</a:t>
            </a:r>
          </a:p>
        </p:txBody>
      </p:sp>
      <p:sp>
        <p:nvSpPr>
          <p:cNvPr id="8" name="Freeform 8"/>
          <p:cNvSpPr/>
          <p:nvPr/>
        </p:nvSpPr>
        <p:spPr>
          <a:xfrm>
            <a:off x="2105520" y="4471286"/>
            <a:ext cx="858754" cy="1344429"/>
          </a:xfrm>
          <a:custGeom>
            <a:avLst/>
            <a:gdLst/>
            <a:ahLst/>
            <a:cxnLst/>
            <a:rect l="l" t="t" r="r" b="b"/>
            <a:pathLst>
              <a:path w="858754" h="1344429">
                <a:moveTo>
                  <a:pt x="0" y="0"/>
                </a:moveTo>
                <a:lnTo>
                  <a:pt x="858754" y="0"/>
                </a:lnTo>
                <a:lnTo>
                  <a:pt x="858754" y="1344428"/>
                </a:lnTo>
                <a:lnTo>
                  <a:pt x="0" y="13444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1390081" y="4650573"/>
            <a:ext cx="629715" cy="985855"/>
          </a:xfrm>
          <a:custGeom>
            <a:avLst/>
            <a:gdLst/>
            <a:ahLst/>
            <a:cxnLst/>
            <a:rect l="l" t="t" r="r" b="b"/>
            <a:pathLst>
              <a:path w="629715" h="985855">
                <a:moveTo>
                  <a:pt x="0" y="0"/>
                </a:moveTo>
                <a:lnTo>
                  <a:pt x="629714" y="0"/>
                </a:lnTo>
                <a:lnTo>
                  <a:pt x="629714" y="985854"/>
                </a:lnTo>
                <a:lnTo>
                  <a:pt x="0" y="9858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rot="-10800000">
            <a:off x="14226319" y="4189844"/>
            <a:ext cx="1218296" cy="1907312"/>
          </a:xfrm>
          <a:custGeom>
            <a:avLst/>
            <a:gdLst/>
            <a:ahLst/>
            <a:cxnLst/>
            <a:rect l="l" t="t" r="r" b="b"/>
            <a:pathLst>
              <a:path w="1218296" h="1907312">
                <a:moveTo>
                  <a:pt x="0" y="0"/>
                </a:moveTo>
                <a:lnTo>
                  <a:pt x="1218295" y="0"/>
                </a:lnTo>
                <a:lnTo>
                  <a:pt x="1218295" y="1907312"/>
                </a:lnTo>
                <a:lnTo>
                  <a:pt x="0" y="19073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Freeform 11"/>
          <p:cNvSpPr/>
          <p:nvPr/>
        </p:nvSpPr>
        <p:spPr>
          <a:xfrm rot="-10800000">
            <a:off x="15323726" y="4471286"/>
            <a:ext cx="858754" cy="1344429"/>
          </a:xfrm>
          <a:custGeom>
            <a:avLst/>
            <a:gdLst/>
            <a:ahLst/>
            <a:cxnLst/>
            <a:rect l="l" t="t" r="r" b="b"/>
            <a:pathLst>
              <a:path w="858754" h="1344429">
                <a:moveTo>
                  <a:pt x="0" y="0"/>
                </a:moveTo>
                <a:lnTo>
                  <a:pt x="858754" y="0"/>
                </a:lnTo>
                <a:lnTo>
                  <a:pt x="858754" y="1344428"/>
                </a:lnTo>
                <a:lnTo>
                  <a:pt x="0" y="13444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p:cNvSpPr/>
          <p:nvPr/>
        </p:nvSpPr>
        <p:spPr>
          <a:xfrm rot="-10800000">
            <a:off x="16268205" y="4650573"/>
            <a:ext cx="629715" cy="985855"/>
          </a:xfrm>
          <a:custGeom>
            <a:avLst/>
            <a:gdLst/>
            <a:ahLst/>
            <a:cxnLst/>
            <a:rect l="l" t="t" r="r" b="b"/>
            <a:pathLst>
              <a:path w="629715" h="985855">
                <a:moveTo>
                  <a:pt x="0" y="0"/>
                </a:moveTo>
                <a:lnTo>
                  <a:pt x="629714" y="0"/>
                </a:lnTo>
                <a:lnTo>
                  <a:pt x="629714" y="985854"/>
                </a:lnTo>
                <a:lnTo>
                  <a:pt x="0" y="9858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a:off x="495369" y="370436"/>
            <a:ext cx="424930" cy="511497"/>
          </a:xfrm>
          <a:custGeom>
            <a:avLst/>
            <a:gdLst/>
            <a:ahLst/>
            <a:cxnLst/>
            <a:rect l="l" t="t" r="r" b="b"/>
            <a:pathLst>
              <a:path w="424930" h="511497">
                <a:moveTo>
                  <a:pt x="0" y="0"/>
                </a:moveTo>
                <a:lnTo>
                  <a:pt x="424930" y="0"/>
                </a:lnTo>
                <a:lnTo>
                  <a:pt x="424930" y="511496"/>
                </a:lnTo>
                <a:lnTo>
                  <a:pt x="0" y="511496"/>
                </a:lnTo>
                <a:lnTo>
                  <a:pt x="0" y="0"/>
                </a:lnTo>
                <a:close/>
              </a:path>
            </a:pathLst>
          </a:custGeom>
          <a:blipFill>
            <a:blip r:embed="rId5"/>
            <a:stretch>
              <a:fillRect/>
            </a:stretch>
          </a:blipFill>
        </p:spPr>
      </p:sp>
      <p:pic>
        <p:nvPicPr>
          <p:cNvPr id="14" name="Picture 14"/>
          <p:cNvPicPr>
            <a:picLocks noChangeAspect="1"/>
          </p:cNvPicPr>
          <p:nvPr/>
        </p:nvPicPr>
        <p:blipFill>
          <a:blip r:embed="rId6"/>
          <a:srcRect/>
          <a:stretch>
            <a:fillRect/>
          </a:stretch>
        </p:blipFill>
        <p:spPr>
          <a:xfrm>
            <a:off x="1024253" y="285842"/>
            <a:ext cx="1361369" cy="68068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7"/>
                                        </p:tgtEl>
                                        <p:attrNameLst>
                                          <p:attrName>ppt_w</p:attrName>
                                        </p:attrNameLst>
                                      </p:cBhvr>
                                      <p:tavLst>
                                        <p:tav tm="0">
                                          <p:val>
                                            <p:strVal val="ppt_w"/>
                                          </p:val>
                                        </p:tav>
                                        <p:tav tm="100000">
                                          <p:val>
                                            <p:fltVal val="0"/>
                                          </p:val>
                                        </p:tav>
                                      </p:tavLst>
                                    </p:anim>
                                    <p:anim calcmode="lin" valueType="num">
                                      <p:cBhvr>
                                        <p:cTn id="7" dur="500"/>
                                        <p:tgtEl>
                                          <p:spTgt spid="7"/>
                                        </p:tgtEl>
                                        <p:attrNameLst>
                                          <p:attrName>ppt_h</p:attrName>
                                        </p:attrNameLst>
                                      </p:cBhvr>
                                      <p:tavLst>
                                        <p:tav tm="0">
                                          <p:val>
                                            <p:strVal val="ppt_h"/>
                                          </p:val>
                                        </p:tav>
                                        <p:tav tm="100000">
                                          <p:val>
                                            <p:fltVal val="0"/>
                                          </p:val>
                                        </p:tav>
                                      </p:tavLst>
                                    </p:anim>
                                    <p:animEffect transition="out" filter="fade">
                                      <p:cBhvr>
                                        <p:cTn id="8" dur="500"/>
                                        <p:tgtEl>
                                          <p:spTgt spid="7"/>
                                        </p:tgtEl>
                                      </p:cBhvr>
                                    </p:animEffect>
                                    <p:set>
                                      <p:cBhvr>
                                        <p:cTn id="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grpSp>
        <p:nvGrpSpPr>
          <p:cNvPr id="3" name="Group 3"/>
          <p:cNvGrpSpPr/>
          <p:nvPr/>
        </p:nvGrpSpPr>
        <p:grpSpPr>
          <a:xfrm rot="-5400000">
            <a:off x="17631481" y="8597471"/>
            <a:ext cx="924223" cy="397435"/>
            <a:chOff x="0" y="0"/>
            <a:chExt cx="1347239" cy="579341"/>
          </a:xfrm>
        </p:grpSpPr>
        <p:sp>
          <p:nvSpPr>
            <p:cNvPr id="4" name="Freeform 4"/>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sp>
        <p:sp>
          <p:nvSpPr>
            <p:cNvPr id="5" name="TextBox 5"/>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6896916" y="492834"/>
            <a:ext cx="4770406" cy="1173847"/>
          </a:xfrm>
          <a:prstGeom prst="rect">
            <a:avLst/>
          </a:prstGeom>
        </p:spPr>
        <p:txBody>
          <a:bodyPr lIns="0" tIns="0" rIns="0" bIns="0" rtlCol="0" anchor="t">
            <a:spAutoFit/>
          </a:bodyPr>
          <a:lstStyle/>
          <a:p>
            <a:pPr algn="ctr">
              <a:lnSpc>
                <a:spcPts val="9465"/>
              </a:lnSpc>
              <a:spcBef>
                <a:spcPct val="0"/>
              </a:spcBef>
            </a:pPr>
            <a:r>
              <a:rPr lang="en-US" sz="6761" dirty="0">
                <a:solidFill>
                  <a:srgbClr val="F5921E"/>
                </a:solidFill>
                <a:latin typeface="TT Octosquares Compressed"/>
                <a:ea typeface="TT Octosquares Compressed"/>
                <a:cs typeface="TT Octosquares Compressed"/>
                <a:sym typeface="TT Octosquares Compressed"/>
              </a:rPr>
              <a:t>OUR TEAM</a:t>
            </a:r>
          </a:p>
        </p:txBody>
      </p:sp>
      <p:sp>
        <p:nvSpPr>
          <p:cNvPr id="7" name="Freeform 7"/>
          <p:cNvSpPr/>
          <p:nvPr/>
        </p:nvSpPr>
        <p:spPr>
          <a:xfrm>
            <a:off x="10549877" y="2095500"/>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11014997" y="2095500"/>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11480118" y="2095500"/>
            <a:ext cx="355359" cy="556335"/>
          </a:xfrm>
          <a:custGeom>
            <a:avLst/>
            <a:gdLst/>
            <a:ahLst/>
            <a:cxnLst/>
            <a:rect l="l" t="t" r="r" b="b"/>
            <a:pathLst>
              <a:path w="355359" h="556335">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Freeform 11"/>
          <p:cNvSpPr/>
          <p:nvPr/>
        </p:nvSpPr>
        <p:spPr>
          <a:xfrm>
            <a:off x="495369" y="370436"/>
            <a:ext cx="424930" cy="511497"/>
          </a:xfrm>
          <a:custGeom>
            <a:avLst/>
            <a:gdLst/>
            <a:ahLst/>
            <a:cxnLst/>
            <a:rect l="l" t="t" r="r" b="b"/>
            <a:pathLst>
              <a:path w="424930" h="511497">
                <a:moveTo>
                  <a:pt x="0" y="0"/>
                </a:moveTo>
                <a:lnTo>
                  <a:pt x="424930" y="0"/>
                </a:lnTo>
                <a:lnTo>
                  <a:pt x="424930" y="511496"/>
                </a:lnTo>
                <a:lnTo>
                  <a:pt x="0" y="511496"/>
                </a:lnTo>
                <a:lnTo>
                  <a:pt x="0" y="0"/>
                </a:lnTo>
                <a:close/>
              </a:path>
            </a:pathLst>
          </a:custGeom>
          <a:blipFill>
            <a:blip r:embed="rId5"/>
            <a:stretch>
              <a:fillRect/>
            </a:stretch>
          </a:blipFill>
        </p:spPr>
      </p:sp>
      <p:pic>
        <p:nvPicPr>
          <p:cNvPr id="12" name="Picture 12"/>
          <p:cNvPicPr>
            <a:picLocks noChangeAspect="1"/>
          </p:cNvPicPr>
          <p:nvPr/>
        </p:nvPicPr>
        <p:blipFill>
          <a:blip r:embed="rId6"/>
          <a:srcRect/>
          <a:stretch>
            <a:fillRect/>
          </a:stretch>
        </p:blipFill>
        <p:spPr>
          <a:xfrm>
            <a:off x="1024253" y="285842"/>
            <a:ext cx="1361369" cy="680684"/>
          </a:xfrm>
          <a:prstGeom prst="rect">
            <a:avLst/>
          </a:prstGeom>
        </p:spPr>
      </p:pic>
      <p:pic>
        <p:nvPicPr>
          <p:cNvPr id="15" name="Picture 14">
            <a:extLst>
              <a:ext uri="{FF2B5EF4-FFF2-40B4-BE49-F238E27FC236}">
                <a16:creationId xmlns:a16="http://schemas.microsoft.com/office/drawing/2014/main" id="{452D4053-2B1D-A070-7303-D4EB53CB6EF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5800" y="3280184"/>
            <a:ext cx="3423015" cy="342301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6" name="Picture 15">
            <a:extLst>
              <a:ext uri="{FF2B5EF4-FFF2-40B4-BE49-F238E27FC236}">
                <a16:creationId xmlns:a16="http://schemas.microsoft.com/office/drawing/2014/main" id="{6976DF43-68FD-B99E-A769-079144815A80}"/>
              </a:ext>
            </a:extLst>
          </p:cNvPr>
          <p:cNvPicPr>
            <a:picLocks noChangeAspect="1"/>
          </p:cNvPicPr>
          <p:nvPr/>
        </p:nvPicPr>
        <p:blipFill>
          <a:blip r:embed="rId8" cstate="print">
            <a:extLst>
              <a:ext uri="{28A0092B-C50C-407E-A947-70E740481C1C}">
                <a14:useLocalDpi xmlns:a14="http://schemas.microsoft.com/office/drawing/2010/main" val="0"/>
              </a:ext>
            </a:extLst>
          </a:blip>
          <a:srcRect t="1282" b="1282"/>
          <a:stretch/>
        </p:blipFill>
        <p:spPr>
          <a:xfrm>
            <a:off x="5111385" y="3239092"/>
            <a:ext cx="3423015" cy="342301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7" name="Picture 16">
            <a:extLst>
              <a:ext uri="{FF2B5EF4-FFF2-40B4-BE49-F238E27FC236}">
                <a16:creationId xmlns:a16="http://schemas.microsoft.com/office/drawing/2014/main" id="{25D5FCEE-4EB0-41C2-9BE3-1E2D3FD2EEA6}"/>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p:blipFill>
        <p:spPr>
          <a:xfrm>
            <a:off x="9601200" y="3293744"/>
            <a:ext cx="3423015" cy="342301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8" name="Picture 17">
            <a:extLst>
              <a:ext uri="{FF2B5EF4-FFF2-40B4-BE49-F238E27FC236}">
                <a16:creationId xmlns:a16="http://schemas.microsoft.com/office/drawing/2014/main" id="{111D9B64-E432-5BAB-3496-8D183D486A2C}"/>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p:blipFill>
        <p:spPr>
          <a:xfrm>
            <a:off x="14097000" y="3353799"/>
            <a:ext cx="3423015" cy="342301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19" name="TextBox 18">
            <a:extLst>
              <a:ext uri="{FF2B5EF4-FFF2-40B4-BE49-F238E27FC236}">
                <a16:creationId xmlns:a16="http://schemas.microsoft.com/office/drawing/2014/main" id="{1ED89BB2-D659-54B8-405F-6AF9798053A2}"/>
              </a:ext>
            </a:extLst>
          </p:cNvPr>
          <p:cNvSpPr txBox="1"/>
          <p:nvPr/>
        </p:nvSpPr>
        <p:spPr>
          <a:xfrm>
            <a:off x="5099412" y="7531724"/>
            <a:ext cx="3212610" cy="830997"/>
          </a:xfrm>
          <a:prstGeom prst="rect">
            <a:avLst/>
          </a:prstGeom>
          <a:noFill/>
        </p:spPr>
        <p:txBody>
          <a:bodyPr wrap="none" rtlCol="0">
            <a:spAutoFit/>
          </a:bodyPr>
          <a:lstStyle/>
          <a:p>
            <a:pPr algn="ctr"/>
            <a:r>
              <a:rPr lang="en-US" sz="2400" dirty="0">
                <a:solidFill>
                  <a:schemeClr val="bg1"/>
                </a:solidFill>
              </a:rPr>
              <a:t>DIP MANDAL</a:t>
            </a:r>
          </a:p>
          <a:p>
            <a:pPr algn="ctr"/>
            <a:r>
              <a:rPr lang="en-US" sz="2400" dirty="0">
                <a:solidFill>
                  <a:schemeClr val="bg1"/>
                </a:solidFill>
              </a:rPr>
              <a:t>FRONT-END DEVELOPER</a:t>
            </a:r>
          </a:p>
        </p:txBody>
      </p:sp>
      <p:sp>
        <p:nvSpPr>
          <p:cNvPr id="20" name="TextBox 19">
            <a:extLst>
              <a:ext uri="{FF2B5EF4-FFF2-40B4-BE49-F238E27FC236}">
                <a16:creationId xmlns:a16="http://schemas.microsoft.com/office/drawing/2014/main" id="{C163BAD6-DC34-4452-58BC-D066B8B86BB1}"/>
              </a:ext>
            </a:extLst>
          </p:cNvPr>
          <p:cNvSpPr txBox="1"/>
          <p:nvPr/>
        </p:nvSpPr>
        <p:spPr>
          <a:xfrm>
            <a:off x="943401" y="7531724"/>
            <a:ext cx="3212610" cy="830997"/>
          </a:xfrm>
          <a:prstGeom prst="rect">
            <a:avLst/>
          </a:prstGeom>
          <a:noFill/>
        </p:spPr>
        <p:txBody>
          <a:bodyPr wrap="none" rtlCol="0">
            <a:spAutoFit/>
          </a:bodyPr>
          <a:lstStyle/>
          <a:p>
            <a:pPr algn="ctr"/>
            <a:r>
              <a:rPr lang="en-US" sz="2400" dirty="0">
                <a:solidFill>
                  <a:schemeClr val="bg1"/>
                </a:solidFill>
              </a:rPr>
              <a:t>PARTHA SARATHI DAS</a:t>
            </a:r>
          </a:p>
          <a:p>
            <a:pPr algn="ctr"/>
            <a:r>
              <a:rPr lang="en-US" sz="2400" dirty="0">
                <a:solidFill>
                  <a:schemeClr val="bg1"/>
                </a:solidFill>
              </a:rPr>
              <a:t>FRONT-END DEVELOPER</a:t>
            </a:r>
          </a:p>
        </p:txBody>
      </p:sp>
      <p:sp>
        <p:nvSpPr>
          <p:cNvPr id="21" name="TextBox 20">
            <a:extLst>
              <a:ext uri="{FF2B5EF4-FFF2-40B4-BE49-F238E27FC236}">
                <a16:creationId xmlns:a16="http://schemas.microsoft.com/office/drawing/2014/main" id="{1F34B62F-6E9B-F3DF-6951-977589C07CC9}"/>
              </a:ext>
            </a:extLst>
          </p:cNvPr>
          <p:cNvSpPr txBox="1"/>
          <p:nvPr/>
        </p:nvSpPr>
        <p:spPr>
          <a:xfrm>
            <a:off x="9683673" y="7553034"/>
            <a:ext cx="3018006" cy="830997"/>
          </a:xfrm>
          <a:prstGeom prst="rect">
            <a:avLst/>
          </a:prstGeom>
          <a:noFill/>
        </p:spPr>
        <p:txBody>
          <a:bodyPr wrap="none" rtlCol="0">
            <a:spAutoFit/>
          </a:bodyPr>
          <a:lstStyle/>
          <a:p>
            <a:pPr algn="ctr"/>
            <a:r>
              <a:rPr lang="en-US" sz="2400" dirty="0">
                <a:solidFill>
                  <a:schemeClr val="bg1"/>
                </a:solidFill>
              </a:rPr>
              <a:t>SOUMYADEEP DEY</a:t>
            </a:r>
          </a:p>
          <a:p>
            <a:pPr algn="ctr"/>
            <a:r>
              <a:rPr lang="en-US" sz="2400" dirty="0">
                <a:solidFill>
                  <a:schemeClr val="bg1"/>
                </a:solidFill>
              </a:rPr>
              <a:t>BACK-END DEVELOPER</a:t>
            </a:r>
          </a:p>
        </p:txBody>
      </p:sp>
      <p:sp>
        <p:nvSpPr>
          <p:cNvPr id="22" name="TextBox 21">
            <a:extLst>
              <a:ext uri="{FF2B5EF4-FFF2-40B4-BE49-F238E27FC236}">
                <a16:creationId xmlns:a16="http://schemas.microsoft.com/office/drawing/2014/main" id="{8D7F142E-E18F-48A3-A640-B3B97D5A1302}"/>
              </a:ext>
            </a:extLst>
          </p:cNvPr>
          <p:cNvSpPr txBox="1"/>
          <p:nvPr/>
        </p:nvSpPr>
        <p:spPr>
          <a:xfrm>
            <a:off x="14151297" y="7503080"/>
            <a:ext cx="3018006" cy="830997"/>
          </a:xfrm>
          <a:prstGeom prst="rect">
            <a:avLst/>
          </a:prstGeom>
          <a:noFill/>
        </p:spPr>
        <p:txBody>
          <a:bodyPr wrap="none" rtlCol="0">
            <a:spAutoFit/>
          </a:bodyPr>
          <a:lstStyle/>
          <a:p>
            <a:pPr algn="ctr"/>
            <a:r>
              <a:rPr lang="en-US" sz="2400" dirty="0">
                <a:solidFill>
                  <a:schemeClr val="bg1"/>
                </a:solidFill>
              </a:rPr>
              <a:t>BISWAJIT MANNA</a:t>
            </a:r>
          </a:p>
          <a:p>
            <a:pPr algn="ctr"/>
            <a:r>
              <a:rPr lang="en-US" sz="2400" dirty="0">
                <a:solidFill>
                  <a:schemeClr val="bg1"/>
                </a:solidFill>
              </a:rPr>
              <a:t>BACK-END DEVELOPER</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par>
                                <p:cTn id="8" presetID="16" presetClass="entr" presetSubtype="2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arn(inVertical)">
                                      <p:cBhvr>
                                        <p:cTn id="10" dur="500"/>
                                        <p:tgtEl>
                                          <p:spTgt spid="16"/>
                                        </p:tgtEl>
                                      </p:cBhvr>
                                    </p:animEffect>
                                  </p:childTnLst>
                                </p:cTn>
                              </p:par>
                              <p:par>
                                <p:cTn id="11" presetID="16" presetClass="entr" presetSubtype="21"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arn(inVertical)">
                                      <p:cBhvr>
                                        <p:cTn id="13" dur="500"/>
                                        <p:tgtEl>
                                          <p:spTgt spid="17"/>
                                        </p:tgtEl>
                                      </p:cBhvr>
                                    </p:animEffect>
                                  </p:childTnLst>
                                </p:cTn>
                              </p:par>
                              <p:par>
                                <p:cTn id="14" presetID="16" presetClass="entr" presetSubtype="2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arn(inVertical)">
                                      <p:cBhvr>
                                        <p:cTn id="16" dur="500"/>
                                        <p:tgtEl>
                                          <p:spTgt spid="1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arn(inVertical)">
                                      <p:cBhvr>
                                        <p:cTn id="19" dur="500"/>
                                        <p:tgtEl>
                                          <p:spTgt spid="1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arn(inVertical)">
                                      <p:cBhvr>
                                        <p:cTn id="22" dur="500"/>
                                        <p:tgtEl>
                                          <p:spTgt spid="20"/>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arn(inVertical)">
                                      <p:cBhvr>
                                        <p:cTn id="25" dur="500"/>
                                        <p:tgtEl>
                                          <p:spTgt spid="21"/>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arn(inVertical)">
                                      <p:cBhvr>
                                        <p:cTn id="2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B8D93-D59D-8844-F436-4039F24C2BD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AB2CB43-598E-DFAF-E081-9B200F331F2E}"/>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grpSp>
        <p:nvGrpSpPr>
          <p:cNvPr id="3" name="Group 3">
            <a:extLst>
              <a:ext uri="{FF2B5EF4-FFF2-40B4-BE49-F238E27FC236}">
                <a16:creationId xmlns:a16="http://schemas.microsoft.com/office/drawing/2014/main" id="{77FA1783-39D6-52E3-2791-DCCFECC3C009}"/>
              </a:ext>
            </a:extLst>
          </p:cNvPr>
          <p:cNvGrpSpPr/>
          <p:nvPr/>
        </p:nvGrpSpPr>
        <p:grpSpPr>
          <a:xfrm rot="-5400000">
            <a:off x="17631481" y="8597471"/>
            <a:ext cx="924223" cy="397435"/>
            <a:chOff x="0" y="0"/>
            <a:chExt cx="1347239" cy="579341"/>
          </a:xfrm>
        </p:grpSpPr>
        <p:sp>
          <p:nvSpPr>
            <p:cNvPr id="4" name="Freeform 4">
              <a:extLst>
                <a:ext uri="{FF2B5EF4-FFF2-40B4-BE49-F238E27FC236}">
                  <a16:creationId xmlns:a16="http://schemas.microsoft.com/office/drawing/2014/main" id="{FF1FF2E7-7BB3-9BB3-C005-5AC59DE75F09}"/>
                </a:ext>
              </a:extLst>
            </p:cNvPr>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sp>
        <p:sp>
          <p:nvSpPr>
            <p:cNvPr id="5" name="TextBox 5">
              <a:extLst>
                <a:ext uri="{FF2B5EF4-FFF2-40B4-BE49-F238E27FC236}">
                  <a16:creationId xmlns:a16="http://schemas.microsoft.com/office/drawing/2014/main" id="{3FAC1F62-8862-00BC-19C5-D69BDBAFF6E3}"/>
                </a:ext>
              </a:extLst>
            </p:cNvPr>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a:extLst>
              <a:ext uri="{FF2B5EF4-FFF2-40B4-BE49-F238E27FC236}">
                <a16:creationId xmlns:a16="http://schemas.microsoft.com/office/drawing/2014/main" id="{D34AAE75-9DEA-ADFF-02E6-5C2E906A8C70}"/>
              </a:ext>
            </a:extLst>
          </p:cNvPr>
          <p:cNvSpPr txBox="1"/>
          <p:nvPr/>
        </p:nvSpPr>
        <p:spPr>
          <a:xfrm>
            <a:off x="6896916" y="492834"/>
            <a:ext cx="4770406" cy="1161723"/>
          </a:xfrm>
          <a:prstGeom prst="rect">
            <a:avLst/>
          </a:prstGeom>
        </p:spPr>
        <p:txBody>
          <a:bodyPr lIns="0" tIns="0" rIns="0" bIns="0" rtlCol="0" anchor="t">
            <a:spAutoFit/>
          </a:bodyPr>
          <a:lstStyle/>
          <a:p>
            <a:pPr algn="l">
              <a:lnSpc>
                <a:spcPts val="9465"/>
              </a:lnSpc>
              <a:spcBef>
                <a:spcPct val="0"/>
              </a:spcBef>
            </a:pPr>
            <a:r>
              <a:rPr lang="en-US" sz="6761" dirty="0">
                <a:solidFill>
                  <a:srgbClr val="F5921E"/>
                </a:solidFill>
                <a:latin typeface="TT Octosquares Compressed"/>
                <a:ea typeface="TT Octosquares Compressed"/>
                <a:cs typeface="TT Octosquares Compressed"/>
                <a:sym typeface="TT Octosquares Compressed"/>
              </a:rPr>
              <a:t>INTRODUCTION</a:t>
            </a:r>
          </a:p>
        </p:txBody>
      </p:sp>
      <p:sp>
        <p:nvSpPr>
          <p:cNvPr id="7" name="Freeform 7">
            <a:extLst>
              <a:ext uri="{FF2B5EF4-FFF2-40B4-BE49-F238E27FC236}">
                <a16:creationId xmlns:a16="http://schemas.microsoft.com/office/drawing/2014/main" id="{5B572BAF-B705-ECE6-9854-6AAEFE6C977C}"/>
              </a:ext>
            </a:extLst>
          </p:cNvPr>
          <p:cNvSpPr/>
          <p:nvPr/>
        </p:nvSpPr>
        <p:spPr>
          <a:xfrm>
            <a:off x="1054987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E6DD4783-9868-3CD1-D622-52D132E2F038}"/>
              </a:ext>
            </a:extLst>
          </p:cNvPr>
          <p:cNvSpPr/>
          <p:nvPr/>
        </p:nvSpPr>
        <p:spPr>
          <a:xfrm>
            <a:off x="1101499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50A76DEC-B175-3918-199C-E82AB51C9D66}"/>
              </a:ext>
            </a:extLst>
          </p:cNvPr>
          <p:cNvSpPr/>
          <p:nvPr/>
        </p:nvSpPr>
        <p:spPr>
          <a:xfrm>
            <a:off x="11480118" y="2247308"/>
            <a:ext cx="355359" cy="556335"/>
          </a:xfrm>
          <a:custGeom>
            <a:avLst/>
            <a:gdLst/>
            <a:ahLst/>
            <a:cxnLst/>
            <a:rect l="l" t="t" r="r" b="b"/>
            <a:pathLst>
              <a:path w="355359" h="556335">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TextBox 10">
            <a:extLst>
              <a:ext uri="{FF2B5EF4-FFF2-40B4-BE49-F238E27FC236}">
                <a16:creationId xmlns:a16="http://schemas.microsoft.com/office/drawing/2014/main" id="{0EE4DB81-6024-8B61-A2BB-DCFDACE96C7A}"/>
              </a:ext>
            </a:extLst>
          </p:cNvPr>
          <p:cNvSpPr txBox="1"/>
          <p:nvPr/>
        </p:nvSpPr>
        <p:spPr>
          <a:xfrm>
            <a:off x="1538914" y="2563576"/>
            <a:ext cx="15210172" cy="5972789"/>
          </a:xfrm>
          <a:prstGeom prst="rect">
            <a:avLst/>
          </a:prstGeom>
        </p:spPr>
        <p:txBody>
          <a:bodyPr lIns="0" tIns="0" rIns="0" bIns="0" rtlCol="0" anchor="t">
            <a:spAutoFit/>
          </a:bodyPr>
          <a:lstStyle/>
          <a:p>
            <a:pPr marL="595557" lvl="1" indent="-297778" algn="l">
              <a:lnSpc>
                <a:spcPts val="3861"/>
              </a:lnSpc>
              <a:buFont typeface="Arial"/>
              <a:buChar char="•"/>
            </a:pPr>
            <a:r>
              <a:rPr lang="en-US" sz="3200" dirty="0">
                <a:solidFill>
                  <a:srgbClr val="FFFFFF"/>
                </a:solidFill>
                <a:latin typeface="Times New Roman"/>
                <a:ea typeface="Times New Roman"/>
                <a:cs typeface="Times New Roman"/>
                <a:sym typeface="Times New Roman"/>
              </a:rPr>
              <a:t>This project aims to develop a Mock Test Website designed to help students prepare for exams by providing an online platform where they can take practice tests. </a:t>
            </a:r>
          </a:p>
          <a:p>
            <a:pPr algn="l">
              <a:lnSpc>
                <a:spcPts val="3861"/>
              </a:lnSpc>
            </a:pPr>
            <a:endParaRPr lang="en-US" sz="3200" dirty="0">
              <a:solidFill>
                <a:srgbClr val="FFFFFF"/>
              </a:solidFill>
              <a:latin typeface="Times New Roman"/>
              <a:ea typeface="Times New Roman"/>
              <a:cs typeface="Times New Roman"/>
              <a:sym typeface="Times New Roman"/>
            </a:endParaRPr>
          </a:p>
          <a:p>
            <a:pPr marL="595557" lvl="1" indent="-297778" algn="l">
              <a:lnSpc>
                <a:spcPts val="3861"/>
              </a:lnSpc>
              <a:buFont typeface="Arial"/>
              <a:buChar char="•"/>
            </a:pPr>
            <a:r>
              <a:rPr lang="en-US" sz="3200" dirty="0">
                <a:solidFill>
                  <a:srgbClr val="FFFFFF"/>
                </a:solidFill>
                <a:latin typeface="Times New Roman"/>
                <a:ea typeface="Times New Roman"/>
                <a:cs typeface="Times New Roman"/>
                <a:sym typeface="Times New Roman"/>
              </a:rPr>
              <a:t>Students can prepare for different entrance exam. </a:t>
            </a:r>
          </a:p>
          <a:p>
            <a:pPr algn="l">
              <a:lnSpc>
                <a:spcPts val="3861"/>
              </a:lnSpc>
            </a:pPr>
            <a:endParaRPr lang="en-US" sz="3200" dirty="0">
              <a:solidFill>
                <a:srgbClr val="FFFFFF"/>
              </a:solidFill>
              <a:latin typeface="Times New Roman"/>
              <a:ea typeface="Times New Roman"/>
              <a:cs typeface="Times New Roman"/>
              <a:sym typeface="Times New Roman"/>
            </a:endParaRPr>
          </a:p>
          <a:p>
            <a:pPr marL="595557" lvl="1" indent="-297778" algn="l">
              <a:lnSpc>
                <a:spcPts val="3861"/>
              </a:lnSpc>
              <a:buFont typeface="Arial"/>
              <a:buChar char="•"/>
            </a:pPr>
            <a:r>
              <a:rPr lang="en-US" sz="3200" dirty="0">
                <a:solidFill>
                  <a:srgbClr val="FFFFFF"/>
                </a:solidFill>
                <a:latin typeface="Times New Roman"/>
                <a:ea typeface="Times New Roman"/>
                <a:cs typeface="Times New Roman"/>
                <a:sym typeface="Times New Roman"/>
              </a:rPr>
              <a:t>The website will feature a variety of questions across all Computer Science subjects and simulate real exam conditions with a timer and instant feedback as well as students will aware particular exam’s pattern.</a:t>
            </a:r>
          </a:p>
          <a:p>
            <a:pPr algn="l">
              <a:lnSpc>
                <a:spcPts val="3861"/>
              </a:lnSpc>
            </a:pPr>
            <a:endParaRPr lang="en-US" sz="3200" dirty="0">
              <a:solidFill>
                <a:srgbClr val="FFFFFF"/>
              </a:solidFill>
              <a:latin typeface="Times New Roman"/>
              <a:ea typeface="Times New Roman"/>
              <a:cs typeface="Times New Roman"/>
              <a:sym typeface="Times New Roman"/>
            </a:endParaRPr>
          </a:p>
          <a:p>
            <a:pPr marL="595557" lvl="1" indent="-297778" algn="l">
              <a:lnSpc>
                <a:spcPts val="3861"/>
              </a:lnSpc>
              <a:buFont typeface="Arial"/>
              <a:buChar char="•"/>
            </a:pPr>
            <a:r>
              <a:rPr lang="en-US" sz="3200" dirty="0">
                <a:solidFill>
                  <a:srgbClr val="FFFFFF"/>
                </a:solidFill>
                <a:latin typeface="Times New Roman"/>
                <a:ea typeface="Times New Roman"/>
                <a:cs typeface="Times New Roman"/>
                <a:sym typeface="Times New Roman"/>
              </a:rPr>
              <a:t>We will offer a user-friendly interface and detailed performance reports, this project will provide students with a valuable tool to assess their knowledge and improve their exam preparation.</a:t>
            </a:r>
          </a:p>
        </p:txBody>
      </p:sp>
      <p:sp>
        <p:nvSpPr>
          <p:cNvPr id="11" name="Freeform 11">
            <a:extLst>
              <a:ext uri="{FF2B5EF4-FFF2-40B4-BE49-F238E27FC236}">
                <a16:creationId xmlns:a16="http://schemas.microsoft.com/office/drawing/2014/main" id="{AAC87658-DC82-35D3-3086-5BD75C606E3B}"/>
              </a:ext>
            </a:extLst>
          </p:cNvPr>
          <p:cNvSpPr/>
          <p:nvPr/>
        </p:nvSpPr>
        <p:spPr>
          <a:xfrm>
            <a:off x="495369" y="370436"/>
            <a:ext cx="424930" cy="511497"/>
          </a:xfrm>
          <a:custGeom>
            <a:avLst/>
            <a:gdLst/>
            <a:ahLst/>
            <a:cxnLst/>
            <a:rect l="l" t="t" r="r" b="b"/>
            <a:pathLst>
              <a:path w="424930" h="511497">
                <a:moveTo>
                  <a:pt x="0" y="0"/>
                </a:moveTo>
                <a:lnTo>
                  <a:pt x="424930" y="0"/>
                </a:lnTo>
                <a:lnTo>
                  <a:pt x="424930" y="511496"/>
                </a:lnTo>
                <a:lnTo>
                  <a:pt x="0" y="511496"/>
                </a:lnTo>
                <a:lnTo>
                  <a:pt x="0" y="0"/>
                </a:lnTo>
                <a:close/>
              </a:path>
            </a:pathLst>
          </a:custGeom>
          <a:blipFill>
            <a:blip r:embed="rId5"/>
            <a:stretch>
              <a:fillRect/>
            </a:stretch>
          </a:blipFill>
        </p:spPr>
      </p:sp>
      <p:pic>
        <p:nvPicPr>
          <p:cNvPr id="12" name="Picture 12">
            <a:extLst>
              <a:ext uri="{FF2B5EF4-FFF2-40B4-BE49-F238E27FC236}">
                <a16:creationId xmlns:a16="http://schemas.microsoft.com/office/drawing/2014/main" id="{3C0D1D5F-A0A7-311C-A17D-3938044D0B6A}"/>
              </a:ext>
            </a:extLst>
          </p:cNvPr>
          <p:cNvPicPr>
            <a:picLocks noChangeAspect="1"/>
          </p:cNvPicPr>
          <p:nvPr/>
        </p:nvPicPr>
        <p:blipFill>
          <a:blip r:embed="rId6"/>
          <a:srcRect/>
          <a:stretch>
            <a:fillRect/>
          </a:stretch>
        </p:blipFill>
        <p:spPr>
          <a:xfrm>
            <a:off x="1024253" y="285842"/>
            <a:ext cx="1361369" cy="680684"/>
          </a:xfrm>
          <a:prstGeom prst="rect">
            <a:avLst/>
          </a:prstGeom>
        </p:spPr>
      </p:pic>
    </p:spTree>
    <p:extLst>
      <p:ext uri="{BB962C8B-B14F-4D97-AF65-F5344CB8AC3E}">
        <p14:creationId xmlns:p14="http://schemas.microsoft.com/office/powerpoint/2010/main" val="31697748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354E6-C3DE-D108-4C66-06533E29C95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4F54580-8312-B854-5E1A-26FFC7947091}"/>
              </a:ext>
            </a:extLst>
          </p:cNvPr>
          <p:cNvSpPr/>
          <p:nvPr/>
        </p:nvSpPr>
        <p:spPr>
          <a:xfrm>
            <a:off x="24078" y="-10886"/>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grpSp>
        <p:nvGrpSpPr>
          <p:cNvPr id="3" name="Group 3">
            <a:extLst>
              <a:ext uri="{FF2B5EF4-FFF2-40B4-BE49-F238E27FC236}">
                <a16:creationId xmlns:a16="http://schemas.microsoft.com/office/drawing/2014/main" id="{F03BCF76-BB85-FB40-7600-7C103905F473}"/>
              </a:ext>
            </a:extLst>
          </p:cNvPr>
          <p:cNvGrpSpPr/>
          <p:nvPr/>
        </p:nvGrpSpPr>
        <p:grpSpPr>
          <a:xfrm rot="-5400000">
            <a:off x="17631481" y="8597471"/>
            <a:ext cx="924223" cy="397435"/>
            <a:chOff x="0" y="0"/>
            <a:chExt cx="1347239" cy="579341"/>
          </a:xfrm>
        </p:grpSpPr>
        <p:sp>
          <p:nvSpPr>
            <p:cNvPr id="4" name="Freeform 4">
              <a:extLst>
                <a:ext uri="{FF2B5EF4-FFF2-40B4-BE49-F238E27FC236}">
                  <a16:creationId xmlns:a16="http://schemas.microsoft.com/office/drawing/2014/main" id="{79F8A53A-65FB-5135-483D-27B920E77C02}"/>
                </a:ext>
              </a:extLst>
            </p:cNvPr>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sp>
        <p:sp>
          <p:nvSpPr>
            <p:cNvPr id="5" name="TextBox 5">
              <a:extLst>
                <a:ext uri="{FF2B5EF4-FFF2-40B4-BE49-F238E27FC236}">
                  <a16:creationId xmlns:a16="http://schemas.microsoft.com/office/drawing/2014/main" id="{2B3DE8BA-BFFB-8AA4-3B72-F59CB29B4C51}"/>
                </a:ext>
              </a:extLst>
            </p:cNvPr>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a:extLst>
              <a:ext uri="{FF2B5EF4-FFF2-40B4-BE49-F238E27FC236}">
                <a16:creationId xmlns:a16="http://schemas.microsoft.com/office/drawing/2014/main" id="{61A558ED-4827-3B77-00E1-6E3A734A71BF}"/>
              </a:ext>
            </a:extLst>
          </p:cNvPr>
          <p:cNvSpPr txBox="1"/>
          <p:nvPr/>
        </p:nvSpPr>
        <p:spPr>
          <a:xfrm>
            <a:off x="7525158" y="541579"/>
            <a:ext cx="3237684" cy="1173847"/>
          </a:xfrm>
          <a:prstGeom prst="rect">
            <a:avLst/>
          </a:prstGeom>
        </p:spPr>
        <p:txBody>
          <a:bodyPr wrap="square" lIns="0" tIns="0" rIns="0" bIns="0" rtlCol="0" anchor="t">
            <a:spAutoFit/>
          </a:bodyPr>
          <a:lstStyle/>
          <a:p>
            <a:pPr algn="l">
              <a:lnSpc>
                <a:spcPts val="9465"/>
              </a:lnSpc>
              <a:spcBef>
                <a:spcPct val="0"/>
              </a:spcBef>
            </a:pPr>
            <a:r>
              <a:rPr lang="en-US" sz="6761" dirty="0">
                <a:solidFill>
                  <a:srgbClr val="F5921E"/>
                </a:solidFill>
                <a:latin typeface="TT Octosquares Compressed"/>
                <a:ea typeface="TT Octosquares Compressed"/>
                <a:cs typeface="TT Octosquares Compressed"/>
                <a:sym typeface="TT Octosquares Compressed"/>
              </a:rPr>
              <a:t>OBJECTIVE</a:t>
            </a:r>
          </a:p>
        </p:txBody>
      </p:sp>
      <p:sp>
        <p:nvSpPr>
          <p:cNvPr id="7" name="Freeform 7">
            <a:extLst>
              <a:ext uri="{FF2B5EF4-FFF2-40B4-BE49-F238E27FC236}">
                <a16:creationId xmlns:a16="http://schemas.microsoft.com/office/drawing/2014/main" id="{7A347A53-C6EA-CF85-34A1-A26B211750FD}"/>
              </a:ext>
            </a:extLst>
          </p:cNvPr>
          <p:cNvSpPr/>
          <p:nvPr/>
        </p:nvSpPr>
        <p:spPr>
          <a:xfrm>
            <a:off x="1054987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DE44C44B-7D89-D872-BCF2-0EB42F067A59}"/>
              </a:ext>
            </a:extLst>
          </p:cNvPr>
          <p:cNvSpPr/>
          <p:nvPr/>
        </p:nvSpPr>
        <p:spPr>
          <a:xfrm>
            <a:off x="1101499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5ED4DB4C-8FFF-2905-5B1C-1D932FD8261D}"/>
              </a:ext>
            </a:extLst>
          </p:cNvPr>
          <p:cNvSpPr/>
          <p:nvPr/>
        </p:nvSpPr>
        <p:spPr>
          <a:xfrm>
            <a:off x="11480118" y="2247308"/>
            <a:ext cx="355359" cy="556335"/>
          </a:xfrm>
          <a:custGeom>
            <a:avLst/>
            <a:gdLst/>
            <a:ahLst/>
            <a:cxnLst/>
            <a:rect l="l" t="t" r="r" b="b"/>
            <a:pathLst>
              <a:path w="355359" h="556335">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TextBox 10">
            <a:extLst>
              <a:ext uri="{FF2B5EF4-FFF2-40B4-BE49-F238E27FC236}">
                <a16:creationId xmlns:a16="http://schemas.microsoft.com/office/drawing/2014/main" id="{56BEE2F1-B473-53F5-26D0-937DB9F60F2D}"/>
              </a:ext>
            </a:extLst>
          </p:cNvPr>
          <p:cNvSpPr txBox="1"/>
          <p:nvPr/>
        </p:nvSpPr>
        <p:spPr>
          <a:xfrm>
            <a:off x="1704937" y="2803643"/>
            <a:ext cx="15210172" cy="5501506"/>
          </a:xfrm>
          <a:prstGeom prst="rect">
            <a:avLst/>
          </a:prstGeom>
        </p:spPr>
        <p:txBody>
          <a:bodyPr lIns="0" tIns="0" rIns="0" bIns="0" rtlCol="0" anchor="t">
            <a:spAutoFit/>
          </a:bodyPr>
          <a:lstStyle/>
          <a:p>
            <a:pPr marL="595557" lvl="1" indent="-297778" algn="just">
              <a:lnSpc>
                <a:spcPts val="3861"/>
              </a:lnSpc>
              <a:buFont typeface="Arial"/>
              <a:buChar char="•"/>
            </a:pPr>
            <a:r>
              <a:rPr lang="en-US" sz="3600" dirty="0">
                <a:solidFill>
                  <a:srgbClr val="FFFFFF"/>
                </a:solidFill>
                <a:latin typeface="Times New Roman"/>
                <a:ea typeface="Times New Roman"/>
                <a:cs typeface="Times New Roman"/>
                <a:sym typeface="Times New Roman"/>
              </a:rPr>
              <a:t>Our main objective is to give the students a user-friendly interface where they can give mock tests on different Computer Science subjects as well as Aptitude, Verbal, Reasoning, other necessary Science topics and they need not to go other websites for different subjects.</a:t>
            </a:r>
          </a:p>
          <a:p>
            <a:pPr marL="297779" lvl="1" algn="just">
              <a:lnSpc>
                <a:spcPts val="3861"/>
              </a:lnSpc>
            </a:pPr>
            <a:endParaRPr lang="en-US" sz="3600" dirty="0">
              <a:solidFill>
                <a:srgbClr val="FFFFFF"/>
              </a:solidFill>
              <a:latin typeface="Times New Roman"/>
              <a:ea typeface="Times New Roman"/>
              <a:cs typeface="Times New Roman"/>
              <a:sym typeface="Times New Roman"/>
            </a:endParaRPr>
          </a:p>
          <a:p>
            <a:pPr marL="595557" lvl="1" indent="-297778" algn="just">
              <a:lnSpc>
                <a:spcPts val="3861"/>
              </a:lnSpc>
              <a:buFont typeface="Arial"/>
              <a:buChar char="•"/>
            </a:pPr>
            <a:r>
              <a:rPr lang="en-US" sz="3600" dirty="0">
                <a:solidFill>
                  <a:schemeClr val="bg1"/>
                </a:solidFill>
              </a:rPr>
              <a:t>Take your programming to the next level with DSA!</a:t>
            </a:r>
            <a:endParaRPr lang="en-US" sz="3600" dirty="0">
              <a:solidFill>
                <a:schemeClr val="bg1"/>
              </a:solidFill>
              <a:latin typeface="Times New Roman"/>
              <a:cs typeface="Times New Roman"/>
              <a:sym typeface="Times New Roman"/>
            </a:endParaRPr>
          </a:p>
          <a:p>
            <a:pPr marL="297779" lvl="1" algn="just">
              <a:lnSpc>
                <a:spcPts val="3861"/>
              </a:lnSpc>
            </a:pPr>
            <a:endParaRPr lang="en-US" sz="3600" dirty="0">
              <a:solidFill>
                <a:srgbClr val="FFFFFF"/>
              </a:solidFill>
              <a:latin typeface="Times New Roman"/>
              <a:ea typeface="Times New Roman"/>
              <a:cs typeface="Times New Roman"/>
              <a:sym typeface="Times New Roman"/>
            </a:endParaRPr>
          </a:p>
          <a:p>
            <a:pPr marL="595557" lvl="1" indent="-297778" algn="just">
              <a:lnSpc>
                <a:spcPts val="3861"/>
              </a:lnSpc>
              <a:buFont typeface="Arial"/>
              <a:buChar char="•"/>
            </a:pPr>
            <a:r>
              <a:rPr lang="en-US" sz="3600" dirty="0">
                <a:solidFill>
                  <a:srgbClr val="FFFFFF"/>
                </a:solidFill>
                <a:latin typeface="Times New Roman"/>
                <a:ea typeface="Times New Roman"/>
                <a:cs typeface="Times New Roman"/>
                <a:sym typeface="Times New Roman"/>
              </a:rPr>
              <a:t>We want to provide an interface in the same website where one student can prepare themselves for different Entrance Exams like GATE, WBJECA etc.</a:t>
            </a:r>
          </a:p>
          <a:p>
            <a:pPr marL="595557" lvl="1" indent="-297778" algn="just">
              <a:lnSpc>
                <a:spcPts val="3861"/>
              </a:lnSpc>
              <a:buFont typeface="Arial"/>
              <a:buChar char="•"/>
            </a:pPr>
            <a:endParaRPr lang="en-US" sz="3600" dirty="0">
              <a:solidFill>
                <a:srgbClr val="FFFFFF"/>
              </a:solidFill>
              <a:latin typeface="Times New Roman"/>
              <a:ea typeface="Times New Roman"/>
              <a:cs typeface="Times New Roman"/>
              <a:sym typeface="Times New Roman"/>
            </a:endParaRPr>
          </a:p>
          <a:p>
            <a:pPr marL="595557" lvl="1" indent="-297778" algn="just">
              <a:lnSpc>
                <a:spcPts val="3861"/>
              </a:lnSpc>
              <a:buFont typeface="Arial"/>
              <a:buChar char="•"/>
            </a:pPr>
            <a:r>
              <a:rPr lang="en-US" sz="3600" dirty="0">
                <a:solidFill>
                  <a:srgbClr val="FFFFFF"/>
                </a:solidFill>
                <a:latin typeface="Times New Roman"/>
                <a:ea typeface="Times New Roman"/>
                <a:cs typeface="Times New Roman"/>
                <a:sym typeface="Times New Roman"/>
              </a:rPr>
              <a:t>Another objective to provide topic-wise study materials or </a:t>
            </a:r>
            <a:r>
              <a:rPr lang="en-US" sz="3600" dirty="0" err="1">
                <a:solidFill>
                  <a:srgbClr val="FFFFFF"/>
                </a:solidFill>
                <a:latin typeface="Times New Roman"/>
                <a:ea typeface="Times New Roman"/>
                <a:cs typeface="Times New Roman"/>
                <a:sym typeface="Times New Roman"/>
              </a:rPr>
              <a:t>youtube</a:t>
            </a:r>
            <a:r>
              <a:rPr lang="en-US" sz="3600" dirty="0">
                <a:solidFill>
                  <a:srgbClr val="FFFFFF"/>
                </a:solidFill>
                <a:latin typeface="Times New Roman"/>
                <a:ea typeface="Times New Roman"/>
                <a:cs typeface="Times New Roman"/>
                <a:sym typeface="Times New Roman"/>
              </a:rPr>
              <a:t> playlists.</a:t>
            </a:r>
          </a:p>
        </p:txBody>
      </p:sp>
      <p:sp>
        <p:nvSpPr>
          <p:cNvPr id="11" name="Freeform 11">
            <a:extLst>
              <a:ext uri="{FF2B5EF4-FFF2-40B4-BE49-F238E27FC236}">
                <a16:creationId xmlns:a16="http://schemas.microsoft.com/office/drawing/2014/main" id="{DBDE9A0A-BBB6-87DD-E3E2-5E4745B1A7E8}"/>
              </a:ext>
            </a:extLst>
          </p:cNvPr>
          <p:cNvSpPr/>
          <p:nvPr/>
        </p:nvSpPr>
        <p:spPr>
          <a:xfrm>
            <a:off x="495369" y="370436"/>
            <a:ext cx="424930" cy="511497"/>
          </a:xfrm>
          <a:custGeom>
            <a:avLst/>
            <a:gdLst/>
            <a:ahLst/>
            <a:cxnLst/>
            <a:rect l="l" t="t" r="r" b="b"/>
            <a:pathLst>
              <a:path w="424930" h="511497">
                <a:moveTo>
                  <a:pt x="0" y="0"/>
                </a:moveTo>
                <a:lnTo>
                  <a:pt x="424930" y="0"/>
                </a:lnTo>
                <a:lnTo>
                  <a:pt x="424930" y="511496"/>
                </a:lnTo>
                <a:lnTo>
                  <a:pt x="0" y="511496"/>
                </a:lnTo>
                <a:lnTo>
                  <a:pt x="0" y="0"/>
                </a:lnTo>
                <a:close/>
              </a:path>
            </a:pathLst>
          </a:custGeom>
          <a:blipFill>
            <a:blip r:embed="rId5"/>
            <a:stretch>
              <a:fillRect/>
            </a:stretch>
          </a:blipFill>
        </p:spPr>
      </p:sp>
      <p:pic>
        <p:nvPicPr>
          <p:cNvPr id="12" name="Picture 12">
            <a:extLst>
              <a:ext uri="{FF2B5EF4-FFF2-40B4-BE49-F238E27FC236}">
                <a16:creationId xmlns:a16="http://schemas.microsoft.com/office/drawing/2014/main" id="{C0A709C7-0EB9-305F-1BB0-C462FFDFED46}"/>
              </a:ext>
            </a:extLst>
          </p:cNvPr>
          <p:cNvPicPr>
            <a:picLocks noChangeAspect="1"/>
          </p:cNvPicPr>
          <p:nvPr/>
        </p:nvPicPr>
        <p:blipFill>
          <a:blip r:embed="rId6"/>
          <a:srcRect/>
          <a:stretch>
            <a:fillRect/>
          </a:stretch>
        </p:blipFill>
        <p:spPr>
          <a:xfrm>
            <a:off x="1024253" y="285842"/>
            <a:ext cx="1361369" cy="680684"/>
          </a:xfrm>
          <a:prstGeom prst="rect">
            <a:avLst/>
          </a:prstGeom>
        </p:spPr>
      </p:pic>
    </p:spTree>
    <p:extLst>
      <p:ext uri="{BB962C8B-B14F-4D97-AF65-F5344CB8AC3E}">
        <p14:creationId xmlns:p14="http://schemas.microsoft.com/office/powerpoint/2010/main" val="2986140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38888" b="-38888"/>
            </a:stretch>
          </a:blipFill>
        </p:spPr>
      </p:sp>
      <p:grpSp>
        <p:nvGrpSpPr>
          <p:cNvPr id="3" name="Group 3"/>
          <p:cNvGrpSpPr/>
          <p:nvPr/>
        </p:nvGrpSpPr>
        <p:grpSpPr>
          <a:xfrm rot="-5400000">
            <a:off x="17631481" y="8597471"/>
            <a:ext cx="924223" cy="397435"/>
            <a:chOff x="0" y="0"/>
            <a:chExt cx="1347239" cy="579341"/>
          </a:xfrm>
        </p:grpSpPr>
        <p:sp>
          <p:nvSpPr>
            <p:cNvPr id="4" name="Freeform 4"/>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sp>
        <p:sp>
          <p:nvSpPr>
            <p:cNvPr id="5" name="TextBox 5"/>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054987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101499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1480118" y="2247308"/>
            <a:ext cx="355359" cy="556335"/>
          </a:xfrm>
          <a:custGeom>
            <a:avLst/>
            <a:gdLst/>
            <a:ahLst/>
            <a:cxnLst/>
            <a:rect l="l" t="t" r="r" b="b"/>
            <a:pathLst>
              <a:path w="355359" h="556335">
                <a:moveTo>
                  <a:pt x="0" y="0"/>
                </a:moveTo>
                <a:lnTo>
                  <a:pt x="355358" y="0"/>
                </a:lnTo>
                <a:lnTo>
                  <a:pt x="355358"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495369" y="370436"/>
            <a:ext cx="424930" cy="511497"/>
          </a:xfrm>
          <a:custGeom>
            <a:avLst/>
            <a:gdLst/>
            <a:ahLst/>
            <a:cxnLst/>
            <a:rect l="l" t="t" r="r" b="b"/>
            <a:pathLst>
              <a:path w="424930" h="511497">
                <a:moveTo>
                  <a:pt x="0" y="0"/>
                </a:moveTo>
                <a:lnTo>
                  <a:pt x="424930" y="0"/>
                </a:lnTo>
                <a:lnTo>
                  <a:pt x="424930" y="511496"/>
                </a:lnTo>
                <a:lnTo>
                  <a:pt x="0" y="511496"/>
                </a:lnTo>
                <a:lnTo>
                  <a:pt x="0" y="0"/>
                </a:lnTo>
                <a:close/>
              </a:path>
            </a:pathLst>
          </a:custGeom>
          <a:blipFill>
            <a:blip r:embed="rId6"/>
            <a:stretch>
              <a:fillRect/>
            </a:stretch>
          </a:blipFill>
        </p:spPr>
      </p:sp>
      <p:pic>
        <p:nvPicPr>
          <p:cNvPr id="10" name="Picture 10"/>
          <p:cNvPicPr>
            <a:picLocks noChangeAspect="1"/>
          </p:cNvPicPr>
          <p:nvPr/>
        </p:nvPicPr>
        <p:blipFill>
          <a:blip r:embed="rId7"/>
          <a:srcRect/>
          <a:stretch>
            <a:fillRect/>
          </a:stretch>
        </p:blipFill>
        <p:spPr>
          <a:xfrm>
            <a:off x="1024253" y="285842"/>
            <a:ext cx="1361369" cy="680684"/>
          </a:xfrm>
          <a:prstGeom prst="rect">
            <a:avLst/>
          </a:prstGeom>
        </p:spPr>
      </p:pic>
      <p:sp>
        <p:nvSpPr>
          <p:cNvPr id="12" name="TextBox 12"/>
          <p:cNvSpPr txBox="1"/>
          <p:nvPr/>
        </p:nvSpPr>
        <p:spPr>
          <a:xfrm>
            <a:off x="6896916" y="492834"/>
            <a:ext cx="4770406" cy="1161723"/>
          </a:xfrm>
          <a:prstGeom prst="rect">
            <a:avLst/>
          </a:prstGeom>
        </p:spPr>
        <p:txBody>
          <a:bodyPr lIns="0" tIns="0" rIns="0" bIns="0" rtlCol="0" anchor="t">
            <a:spAutoFit/>
          </a:bodyPr>
          <a:lstStyle/>
          <a:p>
            <a:pPr algn="l">
              <a:lnSpc>
                <a:spcPts val="9465"/>
              </a:lnSpc>
              <a:spcBef>
                <a:spcPct val="0"/>
              </a:spcBef>
            </a:pPr>
            <a:r>
              <a:rPr lang="en-US" sz="6761" dirty="0">
                <a:solidFill>
                  <a:srgbClr val="F5921E"/>
                </a:solidFill>
                <a:latin typeface="TT Octosquares Compressed"/>
                <a:ea typeface="TT Octosquares Compressed"/>
                <a:cs typeface="TT Octosquares Compressed"/>
                <a:sym typeface="TT Octosquares Compressed"/>
              </a:rPr>
              <a:t>BLOCK DIAGRAM</a:t>
            </a:r>
          </a:p>
        </p:txBody>
      </p:sp>
      <p:pic>
        <p:nvPicPr>
          <p:cNvPr id="14" name="Picture 13">
            <a:extLst>
              <a:ext uri="{FF2B5EF4-FFF2-40B4-BE49-F238E27FC236}">
                <a16:creationId xmlns:a16="http://schemas.microsoft.com/office/drawing/2014/main" id="{69E04631-9A21-8848-D132-D450E8AD180A}"/>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56000"/>
                    </a14:imgEffect>
                    <a14:imgEffect>
                      <a14:brightnessContrast bright="4000" contrast="6000"/>
                    </a14:imgEffect>
                  </a14:imgLayer>
                </a14:imgProps>
              </a:ext>
            </a:extLst>
          </a:blip>
          <a:stretch>
            <a:fillRect/>
          </a:stretch>
        </p:blipFill>
        <p:spPr>
          <a:xfrm>
            <a:off x="796669" y="2147391"/>
            <a:ext cx="16694662" cy="720756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6499E-BA63-86A0-1EEC-DA4D6D2BE10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2DCECD7-B5A0-0333-3C42-C42527CE78E7}"/>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38888" b="-38888"/>
            </a:stretch>
          </a:blipFill>
        </p:spPr>
      </p:sp>
      <p:grpSp>
        <p:nvGrpSpPr>
          <p:cNvPr id="3" name="Group 3">
            <a:extLst>
              <a:ext uri="{FF2B5EF4-FFF2-40B4-BE49-F238E27FC236}">
                <a16:creationId xmlns:a16="http://schemas.microsoft.com/office/drawing/2014/main" id="{38713F0B-FB7B-52E6-DB5B-620CD39F2B0F}"/>
              </a:ext>
            </a:extLst>
          </p:cNvPr>
          <p:cNvGrpSpPr/>
          <p:nvPr/>
        </p:nvGrpSpPr>
        <p:grpSpPr>
          <a:xfrm rot="-5400000">
            <a:off x="17631481" y="8597471"/>
            <a:ext cx="924223" cy="397435"/>
            <a:chOff x="0" y="0"/>
            <a:chExt cx="1347239" cy="579341"/>
          </a:xfrm>
        </p:grpSpPr>
        <p:sp>
          <p:nvSpPr>
            <p:cNvPr id="4" name="Freeform 4">
              <a:extLst>
                <a:ext uri="{FF2B5EF4-FFF2-40B4-BE49-F238E27FC236}">
                  <a16:creationId xmlns:a16="http://schemas.microsoft.com/office/drawing/2014/main" id="{C9B82E95-8B17-0868-F164-D534E6D91437}"/>
                </a:ext>
              </a:extLst>
            </p:cNvPr>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sp>
        <p:sp>
          <p:nvSpPr>
            <p:cNvPr id="5" name="TextBox 5">
              <a:extLst>
                <a:ext uri="{FF2B5EF4-FFF2-40B4-BE49-F238E27FC236}">
                  <a16:creationId xmlns:a16="http://schemas.microsoft.com/office/drawing/2014/main" id="{7886286D-FD03-D281-A5D6-A35F27D0EEAE}"/>
                </a:ext>
              </a:extLst>
            </p:cNvPr>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a:extLst>
              <a:ext uri="{FF2B5EF4-FFF2-40B4-BE49-F238E27FC236}">
                <a16:creationId xmlns:a16="http://schemas.microsoft.com/office/drawing/2014/main" id="{E69331F3-E134-DED5-7A2A-72128F5A06A8}"/>
              </a:ext>
            </a:extLst>
          </p:cNvPr>
          <p:cNvSpPr/>
          <p:nvPr/>
        </p:nvSpPr>
        <p:spPr>
          <a:xfrm>
            <a:off x="1054987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a:extLst>
              <a:ext uri="{FF2B5EF4-FFF2-40B4-BE49-F238E27FC236}">
                <a16:creationId xmlns:a16="http://schemas.microsoft.com/office/drawing/2014/main" id="{9844E866-D688-C902-E643-E0C272E028C7}"/>
              </a:ext>
            </a:extLst>
          </p:cNvPr>
          <p:cNvSpPr/>
          <p:nvPr/>
        </p:nvSpPr>
        <p:spPr>
          <a:xfrm>
            <a:off x="1101499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24A914F9-4A20-6D7C-D80A-3308E159126A}"/>
              </a:ext>
            </a:extLst>
          </p:cNvPr>
          <p:cNvSpPr/>
          <p:nvPr/>
        </p:nvSpPr>
        <p:spPr>
          <a:xfrm>
            <a:off x="11480118" y="2247308"/>
            <a:ext cx="355359" cy="556335"/>
          </a:xfrm>
          <a:custGeom>
            <a:avLst/>
            <a:gdLst/>
            <a:ahLst/>
            <a:cxnLst/>
            <a:rect l="l" t="t" r="r" b="b"/>
            <a:pathLst>
              <a:path w="355359" h="556335">
                <a:moveTo>
                  <a:pt x="0" y="0"/>
                </a:moveTo>
                <a:lnTo>
                  <a:pt x="355358" y="0"/>
                </a:lnTo>
                <a:lnTo>
                  <a:pt x="355358"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a:extLst>
              <a:ext uri="{FF2B5EF4-FFF2-40B4-BE49-F238E27FC236}">
                <a16:creationId xmlns:a16="http://schemas.microsoft.com/office/drawing/2014/main" id="{95AE3EBE-FC30-8E8A-4B43-AF1D5ED236A0}"/>
              </a:ext>
            </a:extLst>
          </p:cNvPr>
          <p:cNvSpPr/>
          <p:nvPr/>
        </p:nvSpPr>
        <p:spPr>
          <a:xfrm>
            <a:off x="495369" y="370436"/>
            <a:ext cx="424930" cy="511497"/>
          </a:xfrm>
          <a:custGeom>
            <a:avLst/>
            <a:gdLst/>
            <a:ahLst/>
            <a:cxnLst/>
            <a:rect l="l" t="t" r="r" b="b"/>
            <a:pathLst>
              <a:path w="424930" h="511497">
                <a:moveTo>
                  <a:pt x="0" y="0"/>
                </a:moveTo>
                <a:lnTo>
                  <a:pt x="424930" y="0"/>
                </a:lnTo>
                <a:lnTo>
                  <a:pt x="424930" y="511496"/>
                </a:lnTo>
                <a:lnTo>
                  <a:pt x="0" y="511496"/>
                </a:lnTo>
                <a:lnTo>
                  <a:pt x="0" y="0"/>
                </a:lnTo>
                <a:close/>
              </a:path>
            </a:pathLst>
          </a:custGeom>
          <a:blipFill>
            <a:blip r:embed="rId6"/>
            <a:stretch>
              <a:fillRect/>
            </a:stretch>
          </a:blipFill>
        </p:spPr>
      </p:sp>
      <p:pic>
        <p:nvPicPr>
          <p:cNvPr id="10" name="Picture 10">
            <a:extLst>
              <a:ext uri="{FF2B5EF4-FFF2-40B4-BE49-F238E27FC236}">
                <a16:creationId xmlns:a16="http://schemas.microsoft.com/office/drawing/2014/main" id="{0192501D-681F-DC3C-522F-38F18207889F}"/>
              </a:ext>
            </a:extLst>
          </p:cNvPr>
          <p:cNvPicPr>
            <a:picLocks noChangeAspect="1"/>
          </p:cNvPicPr>
          <p:nvPr/>
        </p:nvPicPr>
        <p:blipFill>
          <a:blip r:embed="rId7"/>
          <a:srcRect/>
          <a:stretch>
            <a:fillRect/>
          </a:stretch>
        </p:blipFill>
        <p:spPr>
          <a:xfrm>
            <a:off x="1024253" y="285842"/>
            <a:ext cx="1361369" cy="680684"/>
          </a:xfrm>
          <a:prstGeom prst="rect">
            <a:avLst/>
          </a:prstGeom>
        </p:spPr>
      </p:pic>
      <p:sp>
        <p:nvSpPr>
          <p:cNvPr id="12" name="TextBox 12">
            <a:extLst>
              <a:ext uri="{FF2B5EF4-FFF2-40B4-BE49-F238E27FC236}">
                <a16:creationId xmlns:a16="http://schemas.microsoft.com/office/drawing/2014/main" id="{434BE8B3-4472-54D5-0DBE-5564A09C01F4}"/>
              </a:ext>
            </a:extLst>
          </p:cNvPr>
          <p:cNvSpPr txBox="1"/>
          <p:nvPr/>
        </p:nvSpPr>
        <p:spPr>
          <a:xfrm>
            <a:off x="7317520" y="492834"/>
            <a:ext cx="3652961" cy="1173847"/>
          </a:xfrm>
          <a:prstGeom prst="rect">
            <a:avLst/>
          </a:prstGeom>
        </p:spPr>
        <p:txBody>
          <a:bodyPr wrap="square" lIns="0" tIns="0" rIns="0" bIns="0" rtlCol="0" anchor="t">
            <a:spAutoFit/>
          </a:bodyPr>
          <a:lstStyle/>
          <a:p>
            <a:pPr algn="l">
              <a:lnSpc>
                <a:spcPts val="9465"/>
              </a:lnSpc>
              <a:spcBef>
                <a:spcPct val="0"/>
              </a:spcBef>
            </a:pPr>
            <a:r>
              <a:rPr lang="en-US" sz="6761" dirty="0">
                <a:solidFill>
                  <a:srgbClr val="F5921E"/>
                </a:solidFill>
                <a:latin typeface="TT Octosquares Compressed"/>
                <a:ea typeface="TT Octosquares Compressed"/>
                <a:cs typeface="TT Octosquares Compressed"/>
                <a:sym typeface="TT Octosquares Compressed"/>
              </a:rPr>
              <a:t>ER DIAGRAM</a:t>
            </a:r>
          </a:p>
        </p:txBody>
      </p:sp>
      <p:pic>
        <p:nvPicPr>
          <p:cNvPr id="16" name="Picture 15">
            <a:extLst>
              <a:ext uri="{FF2B5EF4-FFF2-40B4-BE49-F238E27FC236}">
                <a16:creationId xmlns:a16="http://schemas.microsoft.com/office/drawing/2014/main" id="{2450C0CF-99B3-92D0-F464-0F264702E4F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1340" y="2192172"/>
            <a:ext cx="16625319" cy="7066128"/>
          </a:xfrm>
          <a:prstGeom prst="rect">
            <a:avLst/>
          </a:prstGeom>
        </p:spPr>
      </p:pic>
    </p:spTree>
    <p:extLst>
      <p:ext uri="{BB962C8B-B14F-4D97-AF65-F5344CB8AC3E}">
        <p14:creationId xmlns:p14="http://schemas.microsoft.com/office/powerpoint/2010/main" val="1120306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9EB568-2A1D-EDB4-51C1-0E016597D68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B6DD4A3-34B1-1EB4-EB15-244BC2D6E62E}"/>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38888" b="-38888"/>
            </a:stretch>
          </a:blipFill>
        </p:spPr>
      </p:sp>
      <p:grpSp>
        <p:nvGrpSpPr>
          <p:cNvPr id="3" name="Group 3">
            <a:extLst>
              <a:ext uri="{FF2B5EF4-FFF2-40B4-BE49-F238E27FC236}">
                <a16:creationId xmlns:a16="http://schemas.microsoft.com/office/drawing/2014/main" id="{44ADCBB0-2CD8-5E61-93CE-C12A5F97A7BA}"/>
              </a:ext>
            </a:extLst>
          </p:cNvPr>
          <p:cNvGrpSpPr/>
          <p:nvPr/>
        </p:nvGrpSpPr>
        <p:grpSpPr>
          <a:xfrm rot="-5400000">
            <a:off x="17631481" y="8597471"/>
            <a:ext cx="924223" cy="397435"/>
            <a:chOff x="0" y="0"/>
            <a:chExt cx="1347239" cy="579341"/>
          </a:xfrm>
        </p:grpSpPr>
        <p:sp>
          <p:nvSpPr>
            <p:cNvPr id="4" name="Freeform 4">
              <a:extLst>
                <a:ext uri="{FF2B5EF4-FFF2-40B4-BE49-F238E27FC236}">
                  <a16:creationId xmlns:a16="http://schemas.microsoft.com/office/drawing/2014/main" id="{2E54E6AD-3F55-B805-45BB-483A05CE0B09}"/>
                </a:ext>
              </a:extLst>
            </p:cNvPr>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sp>
        <p:sp>
          <p:nvSpPr>
            <p:cNvPr id="5" name="TextBox 5">
              <a:extLst>
                <a:ext uri="{FF2B5EF4-FFF2-40B4-BE49-F238E27FC236}">
                  <a16:creationId xmlns:a16="http://schemas.microsoft.com/office/drawing/2014/main" id="{2A4FAB62-7268-C130-CC5D-40C1B407F44C}"/>
                </a:ext>
              </a:extLst>
            </p:cNvPr>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a:extLst>
              <a:ext uri="{FF2B5EF4-FFF2-40B4-BE49-F238E27FC236}">
                <a16:creationId xmlns:a16="http://schemas.microsoft.com/office/drawing/2014/main" id="{5D97DC19-3B9E-120E-8BD9-4A48A74E2826}"/>
              </a:ext>
            </a:extLst>
          </p:cNvPr>
          <p:cNvSpPr/>
          <p:nvPr/>
        </p:nvSpPr>
        <p:spPr>
          <a:xfrm>
            <a:off x="1054987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a:extLst>
              <a:ext uri="{FF2B5EF4-FFF2-40B4-BE49-F238E27FC236}">
                <a16:creationId xmlns:a16="http://schemas.microsoft.com/office/drawing/2014/main" id="{4F1BBB98-B813-1D81-38BC-DD81B0AE7F94}"/>
              </a:ext>
            </a:extLst>
          </p:cNvPr>
          <p:cNvSpPr/>
          <p:nvPr/>
        </p:nvSpPr>
        <p:spPr>
          <a:xfrm>
            <a:off x="1101499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1E0ACBF7-5336-3226-88BF-C006320C1B6F}"/>
              </a:ext>
            </a:extLst>
          </p:cNvPr>
          <p:cNvSpPr/>
          <p:nvPr/>
        </p:nvSpPr>
        <p:spPr>
          <a:xfrm>
            <a:off x="11480118" y="2247308"/>
            <a:ext cx="355359" cy="556335"/>
          </a:xfrm>
          <a:custGeom>
            <a:avLst/>
            <a:gdLst/>
            <a:ahLst/>
            <a:cxnLst/>
            <a:rect l="l" t="t" r="r" b="b"/>
            <a:pathLst>
              <a:path w="355359" h="556335">
                <a:moveTo>
                  <a:pt x="0" y="0"/>
                </a:moveTo>
                <a:lnTo>
                  <a:pt x="355358" y="0"/>
                </a:lnTo>
                <a:lnTo>
                  <a:pt x="355358"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a:extLst>
              <a:ext uri="{FF2B5EF4-FFF2-40B4-BE49-F238E27FC236}">
                <a16:creationId xmlns:a16="http://schemas.microsoft.com/office/drawing/2014/main" id="{534A7A6A-6690-292E-4F52-5288752A0CF4}"/>
              </a:ext>
            </a:extLst>
          </p:cNvPr>
          <p:cNvSpPr/>
          <p:nvPr/>
        </p:nvSpPr>
        <p:spPr>
          <a:xfrm>
            <a:off x="495369" y="370436"/>
            <a:ext cx="424930" cy="511497"/>
          </a:xfrm>
          <a:custGeom>
            <a:avLst/>
            <a:gdLst/>
            <a:ahLst/>
            <a:cxnLst/>
            <a:rect l="l" t="t" r="r" b="b"/>
            <a:pathLst>
              <a:path w="424930" h="511497">
                <a:moveTo>
                  <a:pt x="0" y="0"/>
                </a:moveTo>
                <a:lnTo>
                  <a:pt x="424930" y="0"/>
                </a:lnTo>
                <a:lnTo>
                  <a:pt x="424930" y="511496"/>
                </a:lnTo>
                <a:lnTo>
                  <a:pt x="0" y="511496"/>
                </a:lnTo>
                <a:lnTo>
                  <a:pt x="0" y="0"/>
                </a:lnTo>
                <a:close/>
              </a:path>
            </a:pathLst>
          </a:custGeom>
          <a:blipFill>
            <a:blip r:embed="rId6"/>
            <a:stretch>
              <a:fillRect/>
            </a:stretch>
          </a:blipFill>
        </p:spPr>
      </p:sp>
      <p:pic>
        <p:nvPicPr>
          <p:cNvPr id="10" name="Picture 10">
            <a:extLst>
              <a:ext uri="{FF2B5EF4-FFF2-40B4-BE49-F238E27FC236}">
                <a16:creationId xmlns:a16="http://schemas.microsoft.com/office/drawing/2014/main" id="{ED13C243-0D5C-16B2-ACC7-A3355116A69B}"/>
              </a:ext>
            </a:extLst>
          </p:cNvPr>
          <p:cNvPicPr>
            <a:picLocks noChangeAspect="1"/>
          </p:cNvPicPr>
          <p:nvPr/>
        </p:nvPicPr>
        <p:blipFill>
          <a:blip r:embed="rId7"/>
          <a:srcRect/>
          <a:stretch>
            <a:fillRect/>
          </a:stretch>
        </p:blipFill>
        <p:spPr>
          <a:xfrm>
            <a:off x="1024253" y="285842"/>
            <a:ext cx="1361369" cy="680684"/>
          </a:xfrm>
          <a:prstGeom prst="rect">
            <a:avLst/>
          </a:prstGeom>
        </p:spPr>
      </p:pic>
      <p:sp>
        <p:nvSpPr>
          <p:cNvPr id="12" name="TextBox 12">
            <a:extLst>
              <a:ext uri="{FF2B5EF4-FFF2-40B4-BE49-F238E27FC236}">
                <a16:creationId xmlns:a16="http://schemas.microsoft.com/office/drawing/2014/main" id="{7C6F0DBF-DEB6-E98B-5FBF-D479EEB957E7}"/>
              </a:ext>
            </a:extLst>
          </p:cNvPr>
          <p:cNvSpPr txBox="1"/>
          <p:nvPr/>
        </p:nvSpPr>
        <p:spPr>
          <a:xfrm>
            <a:off x="6913245" y="312774"/>
            <a:ext cx="3652961" cy="1173847"/>
          </a:xfrm>
          <a:prstGeom prst="rect">
            <a:avLst/>
          </a:prstGeom>
        </p:spPr>
        <p:txBody>
          <a:bodyPr wrap="square" lIns="0" tIns="0" rIns="0" bIns="0" rtlCol="0" anchor="t">
            <a:spAutoFit/>
          </a:bodyPr>
          <a:lstStyle/>
          <a:p>
            <a:pPr algn="l">
              <a:lnSpc>
                <a:spcPts val="9465"/>
              </a:lnSpc>
              <a:spcBef>
                <a:spcPct val="0"/>
              </a:spcBef>
            </a:pPr>
            <a:r>
              <a:rPr lang="en-US" sz="6761" dirty="0">
                <a:solidFill>
                  <a:srgbClr val="F5921E"/>
                </a:solidFill>
                <a:latin typeface="TT Octosquares Compressed"/>
                <a:ea typeface="TT Octosquares Compressed"/>
                <a:cs typeface="TT Octosquares Compressed"/>
                <a:sym typeface="TT Octosquares Compressed"/>
              </a:rPr>
              <a:t>Specifications</a:t>
            </a:r>
          </a:p>
        </p:txBody>
      </p:sp>
      <p:sp>
        <p:nvSpPr>
          <p:cNvPr id="13" name="Rectangle 1">
            <a:extLst>
              <a:ext uri="{FF2B5EF4-FFF2-40B4-BE49-F238E27FC236}">
                <a16:creationId xmlns:a16="http://schemas.microsoft.com/office/drawing/2014/main" id="{6612962D-C0BB-13EA-29FC-E076A457A30E}"/>
              </a:ext>
            </a:extLst>
          </p:cNvPr>
          <p:cNvSpPr>
            <a:spLocks noChangeArrowheads="1"/>
          </p:cNvSpPr>
          <p:nvPr/>
        </p:nvSpPr>
        <p:spPr bwMode="auto">
          <a:xfrm>
            <a:off x="1384240" y="2198907"/>
            <a:ext cx="16431442" cy="701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User Registration</a:t>
            </a:r>
            <a:r>
              <a:rPr kumimoji="0" lang="en-US" altLang="en-US" sz="3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sz="3600" dirty="0">
                <a:solidFill>
                  <a:schemeClr val="bg1"/>
                </a:solidFill>
                <a:latin typeface="Times New Roman" panose="02020603050405020304" pitchFamily="18" charset="0"/>
                <a:cs typeface="Times New Roman" panose="02020603050405020304" pitchFamily="18" charset="0"/>
              </a:rPr>
              <a:t>       </a:t>
            </a:r>
            <a:r>
              <a:rPr kumimoji="0" lang="en-US" altLang="en-US" sz="3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Users must be able to sign up and log in using their email.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User Dashboard</a:t>
            </a:r>
            <a:r>
              <a:rPr kumimoji="0" lang="en-US" altLang="en-US" sz="3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3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After login, users can select either </a:t>
            </a:r>
            <a:r>
              <a:rPr kumimoji="0" lang="en-US" altLang="en-US" sz="36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MockTest</a:t>
            </a:r>
            <a:r>
              <a:rPr kumimoji="0" lang="en-US" altLang="en-US" sz="3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or Interview preparation or Entrance preparation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Mock Test Creation</a:t>
            </a:r>
            <a:r>
              <a:rPr kumimoji="0" lang="en-US" altLang="en-US" sz="3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3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The platform should allow the creation of mock tests based on subjects.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Practice Test Customization</a:t>
            </a:r>
            <a:r>
              <a:rPr kumimoji="0" lang="en-US" altLang="en-US" sz="3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3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Users should have the option to select the type of test (subject, difficulty, time limit).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8772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417CD-2035-90EB-1CDC-4CDB8904CD5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4914625-C7E7-5213-13EC-6FA6184B2322}"/>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38888" b="-38888"/>
            </a:stretch>
          </a:blipFill>
        </p:spPr>
      </p:sp>
      <p:grpSp>
        <p:nvGrpSpPr>
          <p:cNvPr id="3" name="Group 3">
            <a:extLst>
              <a:ext uri="{FF2B5EF4-FFF2-40B4-BE49-F238E27FC236}">
                <a16:creationId xmlns:a16="http://schemas.microsoft.com/office/drawing/2014/main" id="{5EB2A5FD-BE49-B00A-667C-8FB1324B264D}"/>
              </a:ext>
            </a:extLst>
          </p:cNvPr>
          <p:cNvGrpSpPr/>
          <p:nvPr/>
        </p:nvGrpSpPr>
        <p:grpSpPr>
          <a:xfrm rot="-5400000">
            <a:off x="17631481" y="8597471"/>
            <a:ext cx="924223" cy="397435"/>
            <a:chOff x="0" y="0"/>
            <a:chExt cx="1347239" cy="579341"/>
          </a:xfrm>
        </p:grpSpPr>
        <p:sp>
          <p:nvSpPr>
            <p:cNvPr id="4" name="Freeform 4">
              <a:extLst>
                <a:ext uri="{FF2B5EF4-FFF2-40B4-BE49-F238E27FC236}">
                  <a16:creationId xmlns:a16="http://schemas.microsoft.com/office/drawing/2014/main" id="{EBFF0B6B-C944-14CA-00BD-7C09DD32CDC9}"/>
                </a:ext>
              </a:extLst>
            </p:cNvPr>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sp>
        <p:sp>
          <p:nvSpPr>
            <p:cNvPr id="5" name="TextBox 5">
              <a:extLst>
                <a:ext uri="{FF2B5EF4-FFF2-40B4-BE49-F238E27FC236}">
                  <a16:creationId xmlns:a16="http://schemas.microsoft.com/office/drawing/2014/main" id="{ACDED66B-8872-6777-30A1-7DF95ABEDD2C}"/>
                </a:ext>
              </a:extLst>
            </p:cNvPr>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a:extLst>
              <a:ext uri="{FF2B5EF4-FFF2-40B4-BE49-F238E27FC236}">
                <a16:creationId xmlns:a16="http://schemas.microsoft.com/office/drawing/2014/main" id="{D8FCC455-049A-3A3B-DC6B-1E463901645B}"/>
              </a:ext>
            </a:extLst>
          </p:cNvPr>
          <p:cNvSpPr/>
          <p:nvPr/>
        </p:nvSpPr>
        <p:spPr>
          <a:xfrm>
            <a:off x="1054987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a:extLst>
              <a:ext uri="{FF2B5EF4-FFF2-40B4-BE49-F238E27FC236}">
                <a16:creationId xmlns:a16="http://schemas.microsoft.com/office/drawing/2014/main" id="{109D5015-A207-90D2-A8C2-29168586C398}"/>
              </a:ext>
            </a:extLst>
          </p:cNvPr>
          <p:cNvSpPr/>
          <p:nvPr/>
        </p:nvSpPr>
        <p:spPr>
          <a:xfrm>
            <a:off x="1101499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00277D6F-9870-A80E-CA86-FB5EC750F0FA}"/>
              </a:ext>
            </a:extLst>
          </p:cNvPr>
          <p:cNvSpPr/>
          <p:nvPr/>
        </p:nvSpPr>
        <p:spPr>
          <a:xfrm>
            <a:off x="11480118" y="2247308"/>
            <a:ext cx="355359" cy="556335"/>
          </a:xfrm>
          <a:custGeom>
            <a:avLst/>
            <a:gdLst/>
            <a:ahLst/>
            <a:cxnLst/>
            <a:rect l="l" t="t" r="r" b="b"/>
            <a:pathLst>
              <a:path w="355359" h="556335">
                <a:moveTo>
                  <a:pt x="0" y="0"/>
                </a:moveTo>
                <a:lnTo>
                  <a:pt x="355358" y="0"/>
                </a:lnTo>
                <a:lnTo>
                  <a:pt x="355358"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a:extLst>
              <a:ext uri="{FF2B5EF4-FFF2-40B4-BE49-F238E27FC236}">
                <a16:creationId xmlns:a16="http://schemas.microsoft.com/office/drawing/2014/main" id="{9F55F00E-EA9E-B88E-F69C-E010056C714F}"/>
              </a:ext>
            </a:extLst>
          </p:cNvPr>
          <p:cNvSpPr/>
          <p:nvPr/>
        </p:nvSpPr>
        <p:spPr>
          <a:xfrm>
            <a:off x="495369" y="370436"/>
            <a:ext cx="424930" cy="511497"/>
          </a:xfrm>
          <a:custGeom>
            <a:avLst/>
            <a:gdLst/>
            <a:ahLst/>
            <a:cxnLst/>
            <a:rect l="l" t="t" r="r" b="b"/>
            <a:pathLst>
              <a:path w="424930" h="511497">
                <a:moveTo>
                  <a:pt x="0" y="0"/>
                </a:moveTo>
                <a:lnTo>
                  <a:pt x="424930" y="0"/>
                </a:lnTo>
                <a:lnTo>
                  <a:pt x="424930" y="511496"/>
                </a:lnTo>
                <a:lnTo>
                  <a:pt x="0" y="511496"/>
                </a:lnTo>
                <a:lnTo>
                  <a:pt x="0" y="0"/>
                </a:lnTo>
                <a:close/>
              </a:path>
            </a:pathLst>
          </a:custGeom>
          <a:blipFill>
            <a:blip r:embed="rId6"/>
            <a:stretch>
              <a:fillRect/>
            </a:stretch>
          </a:blipFill>
        </p:spPr>
      </p:sp>
      <p:pic>
        <p:nvPicPr>
          <p:cNvPr id="10" name="Picture 10">
            <a:extLst>
              <a:ext uri="{FF2B5EF4-FFF2-40B4-BE49-F238E27FC236}">
                <a16:creationId xmlns:a16="http://schemas.microsoft.com/office/drawing/2014/main" id="{0A574082-0666-4390-69CB-23A3D25E9778}"/>
              </a:ext>
            </a:extLst>
          </p:cNvPr>
          <p:cNvPicPr>
            <a:picLocks noChangeAspect="1"/>
          </p:cNvPicPr>
          <p:nvPr/>
        </p:nvPicPr>
        <p:blipFill>
          <a:blip r:embed="rId7"/>
          <a:srcRect/>
          <a:stretch>
            <a:fillRect/>
          </a:stretch>
        </p:blipFill>
        <p:spPr>
          <a:xfrm>
            <a:off x="1024253" y="285842"/>
            <a:ext cx="1361369" cy="680684"/>
          </a:xfrm>
          <a:prstGeom prst="rect">
            <a:avLst/>
          </a:prstGeom>
        </p:spPr>
      </p:pic>
      <p:sp>
        <p:nvSpPr>
          <p:cNvPr id="12" name="TextBox 12">
            <a:extLst>
              <a:ext uri="{FF2B5EF4-FFF2-40B4-BE49-F238E27FC236}">
                <a16:creationId xmlns:a16="http://schemas.microsoft.com/office/drawing/2014/main" id="{CD4C248B-C485-5944-6A8B-98FF0F6BD9BF}"/>
              </a:ext>
            </a:extLst>
          </p:cNvPr>
          <p:cNvSpPr txBox="1"/>
          <p:nvPr/>
        </p:nvSpPr>
        <p:spPr>
          <a:xfrm>
            <a:off x="6896916" y="492834"/>
            <a:ext cx="3652961" cy="1173847"/>
          </a:xfrm>
          <a:prstGeom prst="rect">
            <a:avLst/>
          </a:prstGeom>
        </p:spPr>
        <p:txBody>
          <a:bodyPr wrap="square" lIns="0" tIns="0" rIns="0" bIns="0" rtlCol="0" anchor="t">
            <a:spAutoFit/>
          </a:bodyPr>
          <a:lstStyle/>
          <a:p>
            <a:pPr algn="l">
              <a:lnSpc>
                <a:spcPts val="9465"/>
              </a:lnSpc>
              <a:spcBef>
                <a:spcPct val="0"/>
              </a:spcBef>
            </a:pPr>
            <a:r>
              <a:rPr lang="en-US" sz="6761" dirty="0">
                <a:solidFill>
                  <a:srgbClr val="F5921E"/>
                </a:solidFill>
                <a:latin typeface="TT Octosquares Compressed"/>
                <a:ea typeface="TT Octosquares Compressed"/>
                <a:cs typeface="TT Octosquares Compressed"/>
                <a:sym typeface="TT Octosquares Compressed"/>
              </a:rPr>
              <a:t>Specifications</a:t>
            </a:r>
          </a:p>
        </p:txBody>
      </p:sp>
      <p:sp>
        <p:nvSpPr>
          <p:cNvPr id="13" name="Rectangle 1">
            <a:extLst>
              <a:ext uri="{FF2B5EF4-FFF2-40B4-BE49-F238E27FC236}">
                <a16:creationId xmlns:a16="http://schemas.microsoft.com/office/drawing/2014/main" id="{67B9E2A0-AD5F-BF70-F24C-B674DB9489C9}"/>
              </a:ext>
            </a:extLst>
          </p:cNvPr>
          <p:cNvSpPr>
            <a:spLocks noChangeArrowheads="1"/>
          </p:cNvSpPr>
          <p:nvPr/>
        </p:nvSpPr>
        <p:spPr bwMode="auto">
          <a:xfrm>
            <a:off x="2019300" y="1973474"/>
            <a:ext cx="14249400" cy="714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Test Attempt and Timer</a:t>
            </a:r>
            <a:r>
              <a:rPr kumimoji="0" lang="en-US" altLang="en-US" sz="4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4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Users will attempt mock tests with a timer to simulate exam conditions.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4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Result Analytics</a:t>
            </a:r>
            <a:r>
              <a:rPr kumimoji="0" lang="en-US" altLang="en-US" sz="4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4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After completing a test, users should be able to see a performance report, including scores, time taken, and areas of improvement.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4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Study Materials</a:t>
            </a:r>
            <a:r>
              <a:rPr kumimoji="0" lang="en-US" altLang="en-US" sz="4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4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Notes, practice problems, and video links for each subject available for users.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6742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grpSp>
        <p:nvGrpSpPr>
          <p:cNvPr id="3" name="Group 3"/>
          <p:cNvGrpSpPr/>
          <p:nvPr/>
        </p:nvGrpSpPr>
        <p:grpSpPr>
          <a:xfrm rot="-5400000">
            <a:off x="17631481" y="8597471"/>
            <a:ext cx="924223" cy="397435"/>
            <a:chOff x="0" y="0"/>
            <a:chExt cx="1347239" cy="579341"/>
          </a:xfrm>
        </p:grpSpPr>
        <p:sp>
          <p:nvSpPr>
            <p:cNvPr id="4" name="Freeform 4"/>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sp>
        <p:sp>
          <p:nvSpPr>
            <p:cNvPr id="5" name="TextBox 5"/>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054987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495369" y="370436"/>
            <a:ext cx="424930" cy="511497"/>
          </a:xfrm>
          <a:custGeom>
            <a:avLst/>
            <a:gdLst/>
            <a:ahLst/>
            <a:cxnLst/>
            <a:rect l="l" t="t" r="r" b="b"/>
            <a:pathLst>
              <a:path w="424930" h="511497">
                <a:moveTo>
                  <a:pt x="0" y="0"/>
                </a:moveTo>
                <a:lnTo>
                  <a:pt x="424930" y="0"/>
                </a:lnTo>
                <a:lnTo>
                  <a:pt x="424930" y="511496"/>
                </a:lnTo>
                <a:lnTo>
                  <a:pt x="0" y="511496"/>
                </a:lnTo>
                <a:lnTo>
                  <a:pt x="0" y="0"/>
                </a:lnTo>
                <a:close/>
              </a:path>
            </a:pathLst>
          </a:custGeom>
          <a:blipFill>
            <a:blip r:embed="rId5"/>
            <a:stretch>
              <a:fillRect/>
            </a:stretch>
          </a:blipFill>
        </p:spPr>
      </p:sp>
      <p:pic>
        <p:nvPicPr>
          <p:cNvPr id="8" name="Picture 8"/>
          <p:cNvPicPr>
            <a:picLocks noChangeAspect="1"/>
          </p:cNvPicPr>
          <p:nvPr/>
        </p:nvPicPr>
        <p:blipFill>
          <a:blip r:embed="rId6"/>
          <a:srcRect/>
          <a:stretch>
            <a:fillRect/>
          </a:stretch>
        </p:blipFill>
        <p:spPr>
          <a:xfrm>
            <a:off x="1024253" y="285842"/>
            <a:ext cx="1361369" cy="680684"/>
          </a:xfrm>
          <a:prstGeom prst="rect">
            <a:avLst/>
          </a:prstGeom>
        </p:spPr>
      </p:pic>
      <p:sp>
        <p:nvSpPr>
          <p:cNvPr id="9" name="Freeform 9"/>
          <p:cNvSpPr/>
          <p:nvPr/>
        </p:nvSpPr>
        <p:spPr>
          <a:xfrm>
            <a:off x="352801" y="2304118"/>
            <a:ext cx="8153400" cy="5957258"/>
          </a:xfrm>
          <a:custGeom>
            <a:avLst/>
            <a:gdLst/>
            <a:ahLst/>
            <a:cxnLst/>
            <a:rect l="l" t="t" r="r" b="b"/>
            <a:pathLst>
              <a:path w="9358733" h="5264287">
                <a:moveTo>
                  <a:pt x="0" y="0"/>
                </a:moveTo>
                <a:lnTo>
                  <a:pt x="9358733" y="0"/>
                </a:lnTo>
                <a:lnTo>
                  <a:pt x="9358733" y="5264287"/>
                </a:lnTo>
                <a:lnTo>
                  <a:pt x="0" y="5264287"/>
                </a:lnTo>
                <a:lnTo>
                  <a:pt x="0" y="0"/>
                </a:lnTo>
                <a:close/>
              </a:path>
            </a:pathLst>
          </a:custGeom>
          <a:blipFill>
            <a:blip r:embed="rId7"/>
            <a:stretch>
              <a:fillRect/>
            </a:stretch>
          </a:blipFill>
          <a:ln w="38100" cap="sq">
            <a:solidFill>
              <a:srgbClr val="FFFFFF"/>
            </a:solidFill>
            <a:prstDash val="solid"/>
            <a:miter/>
          </a:ln>
        </p:spPr>
      </p:sp>
      <p:sp>
        <p:nvSpPr>
          <p:cNvPr id="10" name="TextBox 10"/>
          <p:cNvSpPr txBox="1"/>
          <p:nvPr/>
        </p:nvSpPr>
        <p:spPr>
          <a:xfrm>
            <a:off x="10759162" y="6979825"/>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0B081D"/>
                </a:solidFill>
                <a:latin typeface="Open Sans Bold"/>
                <a:ea typeface="Open Sans Bold"/>
                <a:cs typeface="Open Sans Bold"/>
                <a:sym typeface="Open Sans Bold"/>
              </a:rPr>
              <a:t>02</a:t>
            </a:r>
          </a:p>
        </p:txBody>
      </p:sp>
      <p:sp>
        <p:nvSpPr>
          <p:cNvPr id="11" name="TextBox 11"/>
          <p:cNvSpPr txBox="1"/>
          <p:nvPr/>
        </p:nvSpPr>
        <p:spPr>
          <a:xfrm>
            <a:off x="6896916" y="492834"/>
            <a:ext cx="4770406" cy="1161723"/>
          </a:xfrm>
          <a:prstGeom prst="rect">
            <a:avLst/>
          </a:prstGeom>
        </p:spPr>
        <p:txBody>
          <a:bodyPr lIns="0" tIns="0" rIns="0" bIns="0" rtlCol="0" anchor="t">
            <a:spAutoFit/>
          </a:bodyPr>
          <a:lstStyle/>
          <a:p>
            <a:pPr algn="ctr">
              <a:lnSpc>
                <a:spcPts val="9465"/>
              </a:lnSpc>
              <a:spcBef>
                <a:spcPct val="0"/>
              </a:spcBef>
            </a:pPr>
            <a:r>
              <a:rPr lang="en-US" sz="6761" dirty="0">
                <a:solidFill>
                  <a:srgbClr val="F5921E"/>
                </a:solidFill>
                <a:latin typeface="TT Octosquares Compressed"/>
                <a:ea typeface="TT Octosquares Compressed"/>
                <a:cs typeface="TT Octosquares Compressed"/>
                <a:sym typeface="TT Octosquares Compressed"/>
              </a:rPr>
              <a:t>RESULT</a:t>
            </a:r>
          </a:p>
        </p:txBody>
      </p:sp>
      <p:pic>
        <p:nvPicPr>
          <p:cNvPr id="13" name="Picture 12">
            <a:extLst>
              <a:ext uri="{FF2B5EF4-FFF2-40B4-BE49-F238E27FC236}">
                <a16:creationId xmlns:a16="http://schemas.microsoft.com/office/drawing/2014/main" id="{EADC9F7F-C86C-6F31-598A-D4D80F210B6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59002" y="2292646"/>
            <a:ext cx="9001929" cy="6025102"/>
          </a:xfrm>
          <a:prstGeom prst="rect">
            <a:avLst/>
          </a:prstGeom>
          <a:ln w="28575">
            <a:solidFill>
              <a:schemeClr val="bg1"/>
            </a:solid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barn(inVertical)">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729</Words>
  <Application>Microsoft Office PowerPoint</Application>
  <PresentationFormat>Custom</PresentationFormat>
  <Paragraphs>104</Paragraphs>
  <Slides>17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TT Octosquares Compressed</vt:lpstr>
      <vt:lpstr>Arial</vt:lpstr>
      <vt:lpstr>Times New Roman</vt:lpstr>
      <vt:lpstr>Open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Futuristic Technology Presentation</dc:title>
  <dc:creator>Partha</dc:creator>
  <cp:lastModifiedBy>Dip Mandal</cp:lastModifiedBy>
  <cp:revision>17</cp:revision>
  <dcterms:created xsi:type="dcterms:W3CDTF">2006-08-16T00:00:00Z</dcterms:created>
  <dcterms:modified xsi:type="dcterms:W3CDTF">2025-01-20T05:52:18Z</dcterms:modified>
  <dc:identifier>DAGco-NOREQ</dc:identifier>
</cp:coreProperties>
</file>