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0" r:id="rId2"/>
    <p:sldId id="342" r:id="rId3"/>
    <p:sldId id="332" r:id="rId4"/>
    <p:sldId id="298" r:id="rId5"/>
    <p:sldId id="333" r:id="rId6"/>
    <p:sldId id="299" r:id="rId7"/>
    <p:sldId id="301" r:id="rId8"/>
    <p:sldId id="331" r:id="rId9"/>
    <p:sldId id="344" r:id="rId10"/>
    <p:sldId id="334" r:id="rId11"/>
    <p:sldId id="335" r:id="rId12"/>
    <p:sldId id="336" r:id="rId13"/>
    <p:sldId id="401" r:id="rId14"/>
    <p:sldId id="403" r:id="rId15"/>
    <p:sldId id="346" r:id="rId16"/>
    <p:sldId id="354" r:id="rId17"/>
    <p:sldId id="350" r:id="rId18"/>
    <p:sldId id="338" r:id="rId19"/>
    <p:sldId id="348" r:id="rId20"/>
    <p:sldId id="337" r:id="rId21"/>
    <p:sldId id="339" r:id="rId22"/>
    <p:sldId id="356" r:id="rId23"/>
    <p:sldId id="359" r:id="rId24"/>
    <p:sldId id="361" r:id="rId25"/>
    <p:sldId id="363" r:id="rId26"/>
    <p:sldId id="365" r:id="rId27"/>
    <p:sldId id="367" r:id="rId28"/>
    <p:sldId id="358" r:id="rId29"/>
    <p:sldId id="369" r:id="rId30"/>
    <p:sldId id="372" r:id="rId31"/>
    <p:sldId id="373" r:id="rId32"/>
    <p:sldId id="375" r:id="rId33"/>
    <p:sldId id="390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6" autoAdjust="0"/>
    <p:restoredTop sz="94639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0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F41C7-ACA0-4173-A0BC-B431D19E3766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0D56B-0707-495E-9B04-CB0BEA1758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BC98-BEDA-42F9-8A43-5DC8F3721E98}" type="datetimeFigureOut">
              <a:rPr lang="en-US" smtClean="0"/>
              <a:pPr/>
              <a:t>11/9/2023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E74A-55E8-4256-AA46-901E6C4C5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ufldl.stanford.edu/tutorial/supervised/MultiLayerNeuralNetwor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linear-classify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urst.io/machine-learning-what-why-719d43f8225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dirty="0" smtClean="0">
                <a:latin typeface="DFKai-SB" pitchFamily="65" charset="-120"/>
                <a:ea typeface="DFKai-SB" pitchFamily="65" charset="-120"/>
              </a:rPr>
              <a:t>Deep Neural Architecture</a:t>
            </a:r>
            <a:endParaRPr lang="en-IN" sz="5400" dirty="0"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0"/>
            <a:ext cx="18859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724400"/>
            <a:ext cx="61436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3400" y="418034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Main insight is that invariance to irrelevant transformations and sensitivity to local image statistics can be achieved by measuring distances in a suitable feature space.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networks provide a feature representation with desirable properties. They are invariant to small, smooth deformations but sensitive to perceptually important image properties, like salient edges and textures.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1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Local Receptive field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86000"/>
            <a:ext cx="33623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5240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neuron in the first hidden layer will be connected to a small region of the input neurons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426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Hidden neuron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292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region in the input image is called the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local receptive field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for the hidden neuron. </a:t>
            </a:r>
          </a:p>
          <a:p>
            <a:pPr>
              <a:buFont typeface="Arial" pitchFamily="34" charset="0"/>
              <a:buChar char="•"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Each connection learns a weight.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Hidden Layer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Slide the local receptive field across the entire input image and by sliding one pixel to the right (by one neuron), connect to a second hidden neuron and so on building the first hidden layer.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each local receptive field, there is a different hidden neuron in the first hidden layer.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47815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flipH="1">
            <a:off x="55626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Hidden 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4876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different stride length is  also used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Similar with Ordinary NN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Neural Networks are very similar to ordinary Neural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made up of neurons that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learnable weights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biases.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neuron receives some inputs, performs a dot product and optionally follows it with a non-linearity.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network have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loss function (e.g. SVM/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on the last (fully-connected) layer and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steps of learning regular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Neural Networks still apply.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581025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14400" y="0"/>
            <a:ext cx="5849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regular 3-layer Neural Network.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6" y="3200400"/>
            <a:ext cx="9153526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440363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input consists of images and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constrain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the architecture in a more sensible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way.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neurons in a layer are connected to a small region of the layer before it, instead of all of the neurons in a fully-connected manner.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final output layer have dimensions 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1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0, because by the end of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architecture we will reduce the full image into a single vector of class scores, arranged along the depth dimension.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CNN is comprised of one or more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layers (often with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subsampling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step) and then followed by one or more fully connected layers as in a standard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multilayer neural network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Local connections and tied weights followed by some form of pooling results in translation invariant features. </a:t>
            </a: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Another benefit of CNNs is that they are easier to train and have many fewer parameters than fully connected networks with the same number of hidden units.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595313"/>
            <a:ext cx="75628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 what does change?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makes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forward function more efficient to implement and vastly reduce the amount of parameters in the network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Regular Neural Nets don’t scale well to full images.</a:t>
            </a:r>
            <a:r>
              <a:rPr lang="en-US" sz="2400" dirty="0"/>
              <a:t> </a:t>
            </a:r>
            <a:endParaRPr lang="en-US" sz="2400" dirty="0" smtClean="0"/>
          </a:p>
          <a:p>
            <a:pPr algn="just"/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example, an image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 (200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wide,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200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high, 3 color channels)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would lead to a single fully-connected neuron in a first hidden layer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with 200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 120,000 weights.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connectivity is wasteful and the huge number of parameters would quickly lead to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Learning Network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Deep learning networks are distinguished from the common single hidden layer network by their depth.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layer of nodes trains on a distinct set of features based on the previous layer‘s output.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further you advance into the neural net, the more complex features the nodes can recognize., since they aggregate and recombine features from the previous layer.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Deep learning networks capable of handling very large, high dimensional datasets with billion of parameters that pass through nonlinear functions.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ConvNets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transform the original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layer from the original pixel values to the final class scores.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layers contain parameters and other don’t.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particular, the CONV/FC layers perform transformations that are a function of not only the activations in the input volume, but also of the parameters (the weights and biases of the neurons).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other hand,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/POOL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layers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fixed function.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parameters in the CONV/FC layers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trained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gradient descent so that the class scores that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computes are consistent with the labels in the training set for each image.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Linearity (</a:t>
            </a:r>
            <a:r>
              <a:rPr lang="en-US" sz="4900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 stands for Rectified Linear Unit and is a non-linear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operation and has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been used after every Convolution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operation.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an element wise operation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pixel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replaces all negative pixel values in the feature map by zero.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purpose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to introduce non-linearity in our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since most of the real-world data we would want our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learn would be non-linear (Convolution is a linear operation – element wise matrix multiplication and addition, so we account for non-linearity by introducing a non-linear function like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51149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The Pooling Step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Spatial Pooling (also called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subsampling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downsampling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reduces the dimensionality of each feature map but retains the most important information. Spatial Pooling can be of different types: Max, Average, Sum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case of Max Pooling, we define a spatial neighborhood (for example, a 2×2 window) and take the largest element from the rectified feature map within that window.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Instead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taking the largest element we could also take the average (Average Pooling) or sum of all elements in that window. In practice, Max Pooling has been shown to work better.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Pooling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Pooling reduces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dimensionality of our feature map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pooling operation is applied separately to each feature map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7053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Fully Connected Layer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Fully Connected layer is a traditional Multi Layer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uses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activation function in the output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layer.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 “Fully Connected” implies that every neuron in the previous layer is connected to every neuron on the next layer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output from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pooling layers represent high-level features of the input image. 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purpose of the Fully Connected layer is to use these features for classifying the input image into various classes based on the training dataset.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19200"/>
            <a:ext cx="4610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266700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Apart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classification, adding a fully-connected layer is also a (usually) cheap way of learning non-linear combinations of these features.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 the features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pooling layers may be good for the classification task, but combinations of those features might be even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sum of output probabilities from the Fully Connected Layer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ensured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using the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hlinkClick r:id="rId3"/>
              </a:rPr>
              <a:t>Softmax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as the activation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function takes a vector of arbitrary real-valued scores and squashes it to a vector of values between zero and one that sum to one.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for CIFAR-10 classification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the architecture [INPUT - CONV - </a:t>
            </a: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- POOL - FC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3] raw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pixel values of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image.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CONV layer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computes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the output of neurons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connected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to local regions in the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input using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12 filters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applies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element wise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activation function, such as the </a:t>
            </a:r>
            <a:r>
              <a:rPr lang="en-US" sz="5100" b="1" dirty="0">
                <a:latin typeface="Times New Roman" pitchFamily="18" charset="0"/>
                <a:cs typeface="Times New Roman" pitchFamily="18" charset="0"/>
              </a:rPr>
              <a:t>max(0</a:t>
            </a:r>
            <a:r>
              <a:rPr lang="en-US" sz="5100" b="1" dirty="0" smtClean="0">
                <a:latin typeface="Times New Roman" pitchFamily="18" charset="0"/>
                <a:cs typeface="Times New Roman" pitchFamily="18" charset="0"/>
              </a:rPr>
              <a:t>, x); </a:t>
            </a:r>
            <a:r>
              <a:rPr lang="en-US" sz="5100" dirty="0" err="1" smtClean="0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zero.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POOL layer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performs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5100" dirty="0" err="1">
                <a:latin typeface="Times New Roman" pitchFamily="18" charset="0"/>
                <a:cs typeface="Times New Roman" pitchFamily="18" charset="0"/>
              </a:rPr>
              <a:t>downsampling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operation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resulting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  <a:sym typeface="Symbol"/>
              </a:rPr>
              <a:t>1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2].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FC layer </a:t>
            </a:r>
            <a:r>
              <a:rPr lang="en-US" sz="4600" dirty="0">
                <a:latin typeface="Times New Roman" pitchFamily="18" charset="0"/>
                <a:cs typeface="Times New Roman" pitchFamily="18" charset="0"/>
              </a:rPr>
              <a:t>will compute the class 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scores of 10 numbers, </a:t>
            </a:r>
            <a:r>
              <a:rPr lang="en-US" sz="4600" dirty="0">
                <a:latin typeface="Times New Roman" pitchFamily="18" charset="0"/>
                <a:cs typeface="Times New Roman" pitchFamily="18" charset="0"/>
              </a:rPr>
              <a:t>resulting in volume of size [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4600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representing </a:t>
            </a:r>
            <a:r>
              <a:rPr lang="en-US" sz="4600" dirty="0">
                <a:latin typeface="Times New Roman" pitchFamily="18" charset="0"/>
                <a:cs typeface="Times New Roman" pitchFamily="18" charset="0"/>
              </a:rPr>
              <a:t>10 categories of CIFAR-10.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Training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Convolution + Pooling layers act as Feature Extractors from the input image while Fully Connected layer acts as a classifier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the input image is a boat, the target probability is 1 for Boat class and 0 for other three classes, 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Input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=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Boat and Target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Vector = [0, 0, 1, 0]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86200"/>
            <a:ext cx="71247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Step1: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 filters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weights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random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Step2: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network takes a training image as input,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forward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propagation step (convolution,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 pooling operations along with forward propagation in the Fully Connected layer) and finds the output probabilities for each class.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Lets say the output probabilities for the boat image above are [0.2, 0.4, 0.1, 0.3]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weights are randomly assigned for the first training example, output probabilities are also random.</a:t>
            </a:r>
          </a:p>
          <a:p>
            <a:pPr lvl="1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Step3: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Calculate the total error at the output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Total Error = ∑  ½ (target probability – output probability) ²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Step4: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calculate the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gradients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of the error with respect to all weights in the network and use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gradient descent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to update all filter values / weights and parameter values to minimize the output error.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weights are adjusted in proportion to their contribution to the total error.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same image is input again, output probabilities might now be [0.1, 0.1, 0.7, 0.1], which is closer to the target vector [0, 0, 1, 0].</a:t>
            </a: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means that the network has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learnt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to classify this particular image correctly by adjusting its weights / filters such that the output error is reduced.</a:t>
            </a: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Parameters like number of filters, filter sizes, architecture of the network etc. have all been fixed before Step 1 and do not change during training process – only the values of the filter matrix and connection weights get updated.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Step5: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Repeat steps 2-4 with all images.</a:t>
            </a:r>
            <a:endParaRPr lang="en-I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dirty="0" smtClean="0">
                <a:latin typeface="Times New Roman" pitchFamily="18" charset="0"/>
                <a:cs typeface="Times New Roman" pitchFamily="18" charset="0"/>
              </a:rPr>
              <a:t>How can we train such deep networks?</a:t>
            </a:r>
            <a:r>
              <a:rPr lang="en-IN" dirty="0" smtClean="0">
                <a:latin typeface="Times"/>
              </a:rPr>
              <a:t> </a:t>
            </a:r>
            <a:endParaRPr lang="en-IN" dirty="0">
              <a:latin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Deep networks not performing much better than shallow networks using stochastic gradient descent 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backpropagation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Different layers in deep network are learning at vastly different speeds.</a:t>
            </a:r>
          </a:p>
          <a:p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later layers (early layers) in the network are learning well, early layers (later layer) often get stuck during training, learning almost nothing at all.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There's an intrinsic instability associated to learning by gradient descent in deep, many-layer neural networks resulting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stuck at during training either the early or the later layers.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with Learning 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Assume that the extra hidden layers really could help in principle, and the problem is that our learning algorithm isn't finding the right weights and biases.</a:t>
            </a:r>
          </a:p>
          <a:p>
            <a:pPr algn="just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gradient tends to get smaller as we move backward through the hidden layers. Neurons in the earlier layers learn much more slowly than neurons in later layers. </a:t>
            </a:r>
          </a:p>
          <a:p>
            <a:pPr algn="just"/>
            <a:endParaRPr lang="en-IN" sz="1200" dirty="0" smtClean="0"/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phenomenon is known as the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vanishing gradient problem.</a:t>
            </a:r>
          </a:p>
          <a:p>
            <a:pPr algn="just"/>
            <a:endParaRPr lang="en-US" sz="13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More generally, it turns out that the gradient in deep neural networks is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unstable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tending to either explode or vanish in earlier layers. 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instability is a fundamental problem for gradient-based learning in deep neural networks. 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Learning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Deep learning with massive computational power,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model high-level abstractions in unlabeled data using a deep graph with multiple processing layers, composed of multiple linear and non-linear transformation.</a:t>
            </a:r>
          </a:p>
          <a:p>
            <a:pPr algn="just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Early neural networks could simulate only a very limited number of neurons at once, not recognize patterns of great complexity. </a:t>
            </a:r>
          </a:p>
          <a:p>
            <a:pPr algn="just"/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mid-1980s, Hinton and others revived neural networks with “deep” models using many layers of software neurons.</a:t>
            </a:r>
          </a:p>
          <a:p>
            <a:pPr algn="just"/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“ Deep learning is an advanced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machine learning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technique where multiple abstract layers communicating with each other and makes their decisions based on the output fed by previous layer “.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teach Individual Layers of Neurons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first layer learns primitive features, like an edge in an image or the tiniest unit of speech sound. 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Finding combinations of digitized pixels or sound waves that occur more often than they should by chance. </a:t>
            </a:r>
          </a:p>
          <a:p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Once that layer accurately recognizes those features, they’re fed to the next layer, which trains itself to recognize more complex features, like a corner or a combination of speech sounds. </a:t>
            </a:r>
          </a:p>
          <a:p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process is repeated in successive layers until the system can reliably recognize phonemes or objects.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Mining for Structure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1961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905000"/>
            <a:ext cx="3400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68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 Neural Net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structure of CNN is inspired by the complex arrangement of simple and complex cells of visual cortex.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cells (convolution layer) are connected to a small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subregion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previous layer and need tiled to cover the entire visual space.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 cells (Pooling layer) combine the activation of simple cells to add robustness to small translation.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several convolution and pooling layers, the activation of last convolution layer are fed into one or more dense layers to carry out the final classification task.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1240</Words>
  <Application>Microsoft Office PowerPoint</Application>
  <PresentationFormat>On-screen Show (4:3)</PresentationFormat>
  <Paragraphs>185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Deep Learning Network</vt:lpstr>
      <vt:lpstr>Slide 3</vt:lpstr>
      <vt:lpstr>Deep Learning</vt:lpstr>
      <vt:lpstr>Slide 5</vt:lpstr>
      <vt:lpstr>How to teach Individual Layers of Neurons</vt:lpstr>
      <vt:lpstr>Mining for Structure</vt:lpstr>
      <vt:lpstr>Slide 8</vt:lpstr>
      <vt:lpstr>Convolution Neural Net</vt:lpstr>
      <vt:lpstr>Slide 10</vt:lpstr>
      <vt:lpstr>Slide 11</vt:lpstr>
      <vt:lpstr>Slide 12</vt:lpstr>
      <vt:lpstr>Local Receptive field</vt:lpstr>
      <vt:lpstr>Hidden Layer</vt:lpstr>
      <vt:lpstr>Similar with Ordinary NN</vt:lpstr>
      <vt:lpstr>Slide 16</vt:lpstr>
      <vt:lpstr>Slide 17</vt:lpstr>
      <vt:lpstr>Slide 18</vt:lpstr>
      <vt:lpstr>So what does change?</vt:lpstr>
      <vt:lpstr>Slide 20</vt:lpstr>
      <vt:lpstr>Slide 21</vt:lpstr>
      <vt:lpstr>Functions</vt:lpstr>
      <vt:lpstr>Non Linearity (ReLU) </vt:lpstr>
      <vt:lpstr>The Pooling Step </vt:lpstr>
      <vt:lpstr>Max Pooling</vt:lpstr>
      <vt:lpstr>Fully Connected Layer </vt:lpstr>
      <vt:lpstr>Classification</vt:lpstr>
      <vt:lpstr>Architecture</vt:lpstr>
      <vt:lpstr>Training using Backpropagation </vt:lpstr>
      <vt:lpstr>Slide 30</vt:lpstr>
      <vt:lpstr>Slide 31</vt:lpstr>
      <vt:lpstr>Slide 32</vt:lpstr>
      <vt:lpstr>Slide 33</vt:lpstr>
      <vt:lpstr>How can we train such deep networks? </vt:lpstr>
      <vt:lpstr>Problem with Learning Algorithm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jaya sil</dc:creator>
  <cp:lastModifiedBy>hp</cp:lastModifiedBy>
  <cp:revision>290</cp:revision>
  <dcterms:created xsi:type="dcterms:W3CDTF">2016-08-26T10:59:12Z</dcterms:created>
  <dcterms:modified xsi:type="dcterms:W3CDTF">2023-11-09T06:10:02Z</dcterms:modified>
</cp:coreProperties>
</file>