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62" r:id="rId5"/>
    <p:sldId id="263" r:id="rId6"/>
    <p:sldId id="265" r:id="rId7"/>
    <p:sldId id="275" r:id="rId8"/>
    <p:sldId id="258" r:id="rId9"/>
    <p:sldId id="278" r:id="rId10"/>
    <p:sldId id="279" r:id="rId11"/>
    <p:sldId id="280" r:id="rId12"/>
    <p:sldId id="281" r:id="rId13"/>
    <p:sldId id="282" r:id="rId14"/>
    <p:sldId id="283" r:id="rId15"/>
    <p:sldId id="269" r:id="rId16"/>
    <p:sldId id="271" r:id="rId17"/>
    <p:sldId id="272" r:id="rId18"/>
    <p:sldId id="273" r:id="rId19"/>
    <p:sldId id="286" r:id="rId20"/>
    <p:sldId id="287" r:id="rId21"/>
    <p:sldId id="290" r:id="rId22"/>
    <p:sldId id="294" r:id="rId23"/>
    <p:sldId id="292" r:id="rId24"/>
    <p:sldId id="314" r:id="rId25"/>
    <p:sldId id="293" r:id="rId26"/>
    <p:sldId id="315" r:id="rId27"/>
    <p:sldId id="297" r:id="rId28"/>
    <p:sldId id="301" r:id="rId29"/>
    <p:sldId id="303" r:id="rId30"/>
    <p:sldId id="316" r:id="rId31"/>
    <p:sldId id="317" r:id="rId32"/>
    <p:sldId id="318" r:id="rId33"/>
    <p:sldId id="319" r:id="rId34"/>
    <p:sldId id="320" r:id="rId35"/>
    <p:sldId id="295" r:id="rId36"/>
    <p:sldId id="298" r:id="rId37"/>
    <p:sldId id="305" r:id="rId38"/>
    <p:sldId id="31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FB5A-BDA9-476D-8513-B26CBFF1748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C5108-79C7-4C5D-A38B-0D77F429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C9198-985C-4AEE-B3D7-F18C28652062}" type="slidenum">
              <a:rPr lang="en-US"/>
              <a:pPr/>
              <a:t>15</a:t>
            </a:fld>
            <a:endParaRPr lang="en-US"/>
          </a:p>
        </p:txBody>
      </p:sp>
      <p:sp>
        <p:nvSpPr>
          <p:cNvPr id="32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685800"/>
            <a:ext cx="4318000" cy="3238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25"/>
              </a:spcBef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</a:pPr>
            <a:r>
              <a:rPr lang="en-GB" sz="1200">
                <a:latin typeface="Arial Black" pitchFamily="34" charset="0"/>
              </a:rPr>
              <a:t>Each topic is a talk..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5108-79C7-4C5D-A38B-0D77F42982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4EB3-B278-405B-B063-F8E619EB24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97B8-39F6-409E-B8BA-7BF0C579C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fitting" TargetMode="External"/><Relationship Id="rId2" Type="http://schemas.openxmlformats.org/officeDocument/2006/relationships/hyperlink" Target="https://en.wikipedia.org/wiki/Curse_of_dimensionalit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Data Mining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Scaling and Normalization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 min-max scaling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min-max normalization, rescaling the range of features to scale the range in [0, 1] or [−1, 1].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normalization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Standardization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667000"/>
            <a:ext cx="2667000" cy="6762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038600"/>
            <a:ext cx="2971800" cy="762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334000"/>
            <a:ext cx="29718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Reduction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goal of data reduction is to represent the data more compact way so that less computational time is required to execute the algorithms.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reduction of data in terms of row (records) or in terms of columns (dimension).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reduction results loss of information.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types of data reduction: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Data Sampling, Feature Selection and Correlation in the data for dimensionality reduction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sampling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 statistical analysis technique used to select, manipulate and analyze a representative subset of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to identify the patterns and trends in the larger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set being examined.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 Sampling: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select a subset of a population in which each member of the subset has an equal probability of being chosen.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Biased Sampling: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Some parts of the data are given importance. More recent records have a larger chance of being included.  </a:t>
            </a:r>
          </a:p>
          <a:p>
            <a:endParaRPr lang="en-US" sz="13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 e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-.t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, sample X is generated t time ago and regulated by decay parameter .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2163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Stratified Sampling: </a:t>
            </a:r>
            <a:r>
              <a:rPr lang="en-US" sz="6000" i="1" dirty="0" smtClean="0">
                <a:latin typeface="Times New Roman" pitchFamily="18" charset="0"/>
                <a:cs typeface="Times New Roman" pitchFamily="18" charset="0"/>
              </a:rPr>
              <a:t>The total population is divided into smaller groups or strata based on some common characteristics and then randomly selects the sample.</a:t>
            </a:r>
          </a:p>
          <a:p>
            <a:endParaRPr lang="en-US" sz="3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Reservoir Sampling for Data streams: </a:t>
            </a:r>
            <a:r>
              <a:rPr lang="en-US" sz="6000" i="1" dirty="0" smtClean="0">
                <a:latin typeface="Times New Roman" pitchFamily="18" charset="0"/>
                <a:cs typeface="Times New Roman" pitchFamily="18" charset="0"/>
              </a:rPr>
              <a:t>Goal is to grab a small sample with uniform probability. k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items are chosen.</a:t>
            </a:r>
            <a:endParaRPr lang="en-US" sz="6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For a reservoir of size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, the first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data points from a list with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different items in the stream are used to initialize the reservoir.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The chance for any item to be selected further is 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To insert the newly incoming data point, eject one of the old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data points at random.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Feature Selection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features are important, so selected and some are irrelevant, therefore discarded.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Unsupervised feature selection: Removal of noisy and redundant attributes.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Supervised feature selection: The features that can predict the class attribute effectively are the most relevant.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Reason of Feature Selection: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shorter training times,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avoid the 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curse of dimensionality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enhanced generalization by reducing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3" tooltip="Overfitting"/>
              </a:rPr>
              <a:t>overfitting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525"/>
              </a:spcBef>
            </a:pP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Some basic operations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69225" cy="4111625"/>
          </a:xfrm>
          <a:ln/>
        </p:spPr>
        <p:txBody>
          <a:bodyPr lIns="18000" tIns="46800" rIns="18000" bIns="46800">
            <a:normAutofit/>
          </a:bodyPr>
          <a:lstStyle/>
          <a:p>
            <a:pPr>
              <a:spcBef>
                <a:spcPts val="975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Predictive:</a:t>
            </a:r>
          </a:p>
          <a:p>
            <a:pPr lvl="1">
              <a:spcBef>
                <a:spcPts val="713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lvl="1">
              <a:spcBef>
                <a:spcPts val="713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lvl="1">
              <a:spcBef>
                <a:spcPts val="713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Collaborative Filtering</a:t>
            </a:r>
          </a:p>
          <a:p>
            <a:pPr>
              <a:spcBef>
                <a:spcPts val="975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Descriptive:</a:t>
            </a:r>
          </a:p>
          <a:p>
            <a:pPr lvl="1">
              <a:spcBef>
                <a:spcPts val="713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Clustering / similarity matching</a:t>
            </a:r>
          </a:p>
          <a:p>
            <a:pPr lvl="1">
              <a:spcBef>
                <a:spcPts val="713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Association rules and variants</a:t>
            </a:r>
          </a:p>
          <a:p>
            <a:pPr lvl="1">
              <a:spcBef>
                <a:spcPts val="713"/>
              </a:spcBef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Deviation 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438400"/>
            <a:ext cx="6400800" cy="177165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Classification (Supervised learning)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Decision Tree Classifier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ITRA\Desktop\1_taLrKkQRXIbL6EHGkUCrSA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3047999" cy="2286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990600"/>
            <a:ext cx="4963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it possible to draw a single separation line ?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027" name="Picture 3" descr="C:\Users\ITRA\Desktop\1_fLrKiXrSSMUoVRhptECAH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990600"/>
            <a:ext cx="3276600" cy="3200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19200" y="34290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need more than one line, to divide into classes, according to threshold value of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other for threshold value of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ITRA\Desktop\1_1CchuZc1nLM3B60zS7A1y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343400"/>
            <a:ext cx="3200400" cy="25146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581400" y="51816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Classifier, repetitively divides the working area(plot) into sub part by identifying lines.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9850" y="2467769"/>
            <a:ext cx="39243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1066800"/>
            <a:ext cx="6984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Division based on some features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Association Rule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Association rule is a learning technique that helps identifying the dependencies between two data items.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Association rule looks for interesting associations among the variables of the dataset.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3105835"/>
            <a:ext cx="5715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“If a customer buys bread, he’s 70% likely of buying milk.”</a:t>
            </a:r>
          </a:p>
          <a:p>
            <a:endParaRPr lang="en-US" sz="1100" i="1" dirty="0" smtClean="0"/>
          </a:p>
          <a:p>
            <a:r>
              <a:rPr lang="en-US" i="1" dirty="0" smtClean="0"/>
              <a:t>                  Bread </a:t>
            </a:r>
            <a:r>
              <a:rPr lang="en-US" i="1" dirty="0" smtClean="0">
                <a:sym typeface="Symbol"/>
              </a:rPr>
              <a:t> Milk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91000"/>
            <a:ext cx="5829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3F06-7D03-4C80-907D-F6388B06647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382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ctr"/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Why Data Mining?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42313" cy="51816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Explosive Growth of Data: from terabytes to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petabytes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Data collection and data availability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Automated data collection tools, database systems, Web, computerized society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Major sources of abundant data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Business: Web, e-commerce, transactions, stocks, … 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Science: Remote sensing, bioinformatics, scientific simulation, … 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Society and everyone: news, digital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cameras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Sensor technologies and </a:t>
            </a:r>
            <a:r>
              <a:rPr lang="en-US" altLang="zh-TW" sz="18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IoT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u="sng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</a:t>
            </a:r>
            <a:r>
              <a:rPr lang="en-US" altLang="zh-TW" sz="2400" u="sng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are drowning in data, but starving for knowledge!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Data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mining—Automated analysis of massive data 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9302" y="1295400"/>
            <a:ext cx="6585396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1155" y="1219200"/>
            <a:ext cx="642169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2595" y="1600200"/>
            <a:ext cx="68788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399"/>
            <a:ext cx="7137591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562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Lift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strength of any rule, which can be defined as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638800"/>
            <a:ext cx="2343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962400"/>
            <a:ext cx="16097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724400"/>
            <a:ext cx="1943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0" y="1524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measure the associations between thousands of data items, there are several metrics.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Lift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Lift is the ratio of the observed support measure and expected support if X and Y are independent of each other.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three possible values: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Lift=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The probability of occurrence of antecedent and consequent is independent of each other.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Lift&gt;1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It determines the degree to which the two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dependent to each other.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Lift&lt;1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It tells us that one item is a substitute for other items, which means one item has a negative effect on another.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6085" y="1600200"/>
            <a:ext cx="72918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given by 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Agrawal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Srikant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1994 for finding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 dataset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association rule.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of the algorithm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 it uses prior knowledge of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properties.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Property 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All subsets of a frequent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must be frequent(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property).</a:t>
            </a:r>
            <a:br>
              <a:rPr lang="en-US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If an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is infrequent, all its supersets will be infrequent.</a:t>
            </a:r>
          </a:p>
          <a:p>
            <a:pPr>
              <a:buNone/>
            </a:pPr>
            <a:r>
              <a:rPr lang="en-US" sz="2400" i="1" dirty="0" smtClean="0"/>
              <a:t/>
            </a:r>
            <a:br>
              <a:rPr lang="en-US" sz="2400" i="1" dirty="0" smtClean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Breadth First Search Approach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6695" y="1600200"/>
            <a:ext cx="64906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270" y="1600200"/>
            <a:ext cx="67674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8318" y="1600200"/>
            <a:ext cx="78473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mining is a process to turn raw data into useful information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discover hidden potentially useful patterns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large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Mining is all about discovering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unknown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relationships amongst the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multi-disciplinary skill that uses machine learning, statistics, AI and database 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Knowledge discovery in databases (KDD)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2572109" cy="366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5334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Step-1: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(I) Create a table containing support count of each item present in dataset – Called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C1(candidate set)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676400"/>
            <a:ext cx="2038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95600" y="3505200"/>
            <a:ext cx="586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(II) compare candidate set item’s support count with minimum support count(here min_support = 2 if support_count of candidate set items is less than min_support then remove those items).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5181600"/>
            <a:ext cx="1981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962400" y="4800600"/>
            <a:ext cx="11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itemset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76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Step-2: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K=2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candidate set C2 using L1 (this is called join step). Condition of joining 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that it should have (K-2) elements in common.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all subsets of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frequent or not and if not frequent remove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.(Example subset of{I1, I2} are {I1}, {I2} they 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frequent.Check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find support count of these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searching in dataset.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(II) compare candidate (C2) support count with minimum support count(here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min_support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=2 if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support_count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candidate set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item is less than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min_support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then remove those items)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this gives us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L2.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1325" y="3581400"/>
            <a:ext cx="23526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Step-3: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candidate set C3 using L2 (join step). Condition of joining 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that it should have (K-2) elements in common. So here, for L2, first element should match.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generated by joining L2 is {I1, I2, I3}{I1, I2, I5}{I1, I3, i5}{I2, I3, I4}{I2, I4, I5}{I2, I3, I5}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if all subsets of these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frequent or not and if not, then remove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.(Here subset of {I1, I2, I3} are {I1, I2},{I2, I3},{I1, I3} which are frequent. For {I2, I3, I4}, subset {I3, I4} is not frequent so remove it. Similarly check for every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 support count of these remaining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searching in dataset.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191000"/>
            <a:ext cx="207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380672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(II) Compare candidate (C3) support count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minimum support count(here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min_support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support_count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candidate set item is less than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min_support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 remove those items) this gives 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5410200"/>
            <a:ext cx="207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fontAlgn="base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Step-4: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Generate candidate set C4 using L3 (join step). Condition of joining L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and L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(K=4) is that, they should have (K-2) elements in common. So here, for L3, first 2 elements (items) should match.</a:t>
            </a:r>
          </a:p>
          <a:p>
            <a:pPr lvl="1" fontAlgn="base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Check all subsets of these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frequent or not (Here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formed by joining L3 is {I1, I2, I3, I5} so its subset contains {I1, I3, I5}, which is not frequent). So no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C4</a:t>
            </a:r>
          </a:p>
          <a:p>
            <a:pPr lvl="1" fontAlgn="base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stop here because no frequent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found further.</a:t>
            </a:r>
          </a:p>
          <a:p>
            <a:pPr lvl="1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we have discovered all the frequent item-sets.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generation of strong association rule by calculating confidence of each rule.</a:t>
            </a:r>
          </a:p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Confidence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confidence of 60% means that 60% of the customers, who purchased milk and bread also bought butter.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Confidence(A-&gt;B)=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Support_count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(A∪B)/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Support_count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here, by taking an example of any frequent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we will show the rule generation.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{I1, I2, I3} //from L3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rules can be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[I1^I2]=&gt;[I3] //confidence = sup(I1^I2^I3)/sup(I1^I2) = 2/4*100=50%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[I1^I3]=&gt;[I2] //confidence = sup(I1^I2^I3)/sup(I1^I3) = 2/4*100=50%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[I2^I3]=&gt;[I1] //confidence = sup(I1^I2^I3)/sup(I2^I3) = 2/4*100=50%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[I1]=&gt;[I2^I3] //confidence = sup(I1^I2^I3)/sup(I1) = 2/6*100=33%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[I2]=&gt;[I1^I3] //confidence = sup(I1^I2^I3)/sup(I2) = 2/7*100=28%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[I3]=&gt;[I1^I2] //confidence = sup(I1^I2^I3)/sup(I3) = 2/6*100=33%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if minimum confidence is 50%, then first 3 rules can be considered as strong association rules.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8476" y="1600200"/>
            <a:ext cx="67070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8638" y="1600200"/>
            <a:ext cx="64267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8207" y="1600200"/>
            <a:ext cx="68075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2531" y="1600200"/>
            <a:ext cx="61189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825C-2D95-4C5B-9380-B40442FBA06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4614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685800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Data Analysis and Decision support</a:t>
            </a:r>
            <a:endParaRPr lang="en-US" altLang="zh-TW" sz="4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46147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18513" cy="51054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Market Analysis and management</a:t>
            </a:r>
          </a:p>
          <a:p>
            <a:pPr>
              <a:lnSpc>
                <a:spcPct val="11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Where does the data come from?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Credit card transactions, discount coupons, customer complaint calls</a:t>
            </a:r>
          </a:p>
          <a:p>
            <a:pPr>
              <a:lnSpc>
                <a:spcPct val="110000"/>
              </a:lnSpc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Target </a:t>
            </a:r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marketing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Find clusters of “model” customers who share the same characteristics: interest, income level, spending habits, etc.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Determine customer purchasing patterns over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time</a:t>
            </a:r>
          </a:p>
          <a:p>
            <a:pPr lvl="1">
              <a:lnSpc>
                <a:spcPct val="110000"/>
              </a:lnSpc>
              <a:buNone/>
            </a:pPr>
            <a:endParaRPr lang="en-US" altLang="zh-TW" sz="1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Risk analysis and management</a:t>
            </a:r>
          </a:p>
          <a:p>
            <a:pPr lvl="2">
              <a:lnSpc>
                <a:spcPct val="130000"/>
              </a:lnSpc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Forecasting, customer retention, quality control, competitive analysis</a:t>
            </a:r>
          </a:p>
          <a:p>
            <a:pPr lvl="1" algn="just">
              <a:lnSpc>
                <a:spcPct val="13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Fraud detection and detection of unusual patterns (outliers)</a:t>
            </a:r>
          </a:p>
          <a:p>
            <a:pPr lvl="1">
              <a:lnSpc>
                <a:spcPct val="110000"/>
              </a:lnSpc>
            </a:pPr>
            <a:endParaRPr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Other Applications</a:t>
            </a:r>
            <a:b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3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Text mining (news group, email, documents) and Web mining</a:t>
            </a:r>
          </a:p>
          <a:p>
            <a:pPr lvl="1" algn="just">
              <a:lnSpc>
                <a:spcPct val="13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Stream data mining</a:t>
            </a:r>
          </a:p>
          <a:p>
            <a:pPr lvl="1" algn="just">
              <a:lnSpc>
                <a:spcPct val="13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Bioinformatics and bio-data analysis</a:t>
            </a:r>
          </a:p>
          <a:p>
            <a:pPr lvl="1" algn="just">
              <a:lnSpc>
                <a:spcPct val="13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Applications are closely connected to the problems in Data Mining: (1) association pattern mining, (2) clustering, (3) classification and (4) outlier detection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4B51-DF87-404A-B0F7-650009AE39F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24800" cy="914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Data Mining: A KDD Process</a:t>
            </a:r>
            <a:endParaRPr lang="en-US" altLang="zh-TW" sz="40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419600" cy="1066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lvl="1"/>
            <a:r>
              <a:rPr lang="en-US" altLang="zh-TW">
                <a:ea typeface="新細明體" pitchFamily="18" charset="-120"/>
              </a:rPr>
              <a:t>Data mining—core of knowledge discovery process</a:t>
            </a:r>
            <a:endParaRPr lang="en-US" altLang="zh-TW" sz="2000" b="1">
              <a:ea typeface="新細明體" pitchFamily="18" charset="-120"/>
            </a:endParaRPr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0" name="Line 6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1" name="Line 7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59" name="Rectangle 15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  <a:ea typeface="新細明體" pitchFamily="18" charset="-120"/>
              </a:rPr>
              <a:t>Data Cleaning</a:t>
            </a:r>
            <a:endParaRPr lang="en-US" altLang="zh-TW" sz="18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  <a:ea typeface="新細明體" pitchFamily="18" charset="-120"/>
              </a:rPr>
              <a:t>Data Integration</a:t>
            </a:r>
            <a:endParaRPr lang="en-US" altLang="zh-TW" sz="18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1363" name="Text Box 19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itchFamily="18" charset="0"/>
                <a:ea typeface="新細明體" pitchFamily="18" charset="-120"/>
              </a:rPr>
              <a:t>Databases</a:t>
            </a:r>
          </a:p>
        </p:txBody>
      </p: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itchFamily="18" charset="0"/>
                <a:ea typeface="新細明體" pitchFamily="18" charset="-120"/>
              </a:rPr>
              <a:t>Data Warehouse</a:t>
            </a:r>
          </a:p>
        </p:txBody>
      </p:sp>
      <p:sp>
        <p:nvSpPr>
          <p:cNvPr id="441365" name="Rectangle 21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41366" name="Rectangle 22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41367" name="Rectangle 23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68" name="Rectangle 24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69" name="Rectangle 25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70" name="Rectangle 26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71" name="Rectangle 27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72" name="Rectangle 28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73" name="WordArt 29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441374" name="Text Box 30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itchFamily="18" charset="0"/>
                <a:ea typeface="新細明體" pitchFamily="18" charset="-120"/>
              </a:rPr>
              <a:t>Task-relevant Data</a:t>
            </a:r>
          </a:p>
        </p:txBody>
      </p:sp>
      <p:sp>
        <p:nvSpPr>
          <p:cNvPr id="441375" name="Text Box 31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  <a:ea typeface="新細明體" pitchFamily="18" charset="-120"/>
              </a:rPr>
              <a:t>Selection</a:t>
            </a:r>
          </a:p>
        </p:txBody>
      </p:sp>
      <p:sp>
        <p:nvSpPr>
          <p:cNvPr id="441376" name="Text Box 32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Data Mining</a:t>
            </a:r>
          </a:p>
        </p:txBody>
      </p:sp>
      <p:sp>
        <p:nvSpPr>
          <p:cNvPr id="441377" name="Text Box 33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  <a:ea typeface="新細明體" pitchFamily="18" charset="-120"/>
              </a:rPr>
              <a:t>Pattern Evaluation</a:t>
            </a:r>
          </a:p>
        </p:txBody>
      </p:sp>
      <p:sp>
        <p:nvSpPr>
          <p:cNvPr id="441378" name="Line 34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79" name="Line 35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80" name="Line 36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81" name="Line 37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82" name="Line 38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83" name="Line 39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84" name="Line 40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385" name="Line 41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86" name="Line 42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types: quantitative (age), categorical (gender), text, spatial, temporal or graph oriented, Time series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Dimensionality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Continuously collected data (data streams), needs real time analysis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dependency or non-dependency of data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Inconsistent data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Representation of data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Choosing functions of data mining:  Summarization, classification, regression, association, clustering.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Cleaning and Preprocessing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from different sources should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collected,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cleaned, transformed, formatted,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constructed.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cleaning is a process to "clean" the data by smoothing noisy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data, scaling, normalization, dropped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filling in missing 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Relevant features need to be extracted for processing, called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feature extraction.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Converting different forms of data: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Discretization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cleaning is important because error associated with the data collection process.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Scaling and normalization is important to provide equal effect for different features.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Estimating missing value, eliminating missing record have direct impact on the classification problem.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Handling incorrect entries by identifying the data points which are inconsistent with the remaining data distribution, such noisy data points are called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outliers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1048</Words>
  <Application>Microsoft Office PowerPoint</Application>
  <PresentationFormat>On-screen Show (4:3)</PresentationFormat>
  <Paragraphs>211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 Data Mining</vt:lpstr>
      <vt:lpstr>Why Data Mining? </vt:lpstr>
      <vt:lpstr>Introduction</vt:lpstr>
      <vt:lpstr>Data Analysis and Decision support</vt:lpstr>
      <vt:lpstr>Other Applications </vt:lpstr>
      <vt:lpstr>Data Mining: A KDD Process</vt:lpstr>
      <vt:lpstr>Challenges</vt:lpstr>
      <vt:lpstr>Data Cleaning and Preprocessing</vt:lpstr>
      <vt:lpstr>Data Cleaning</vt:lpstr>
      <vt:lpstr>Scaling and Normalization</vt:lpstr>
      <vt:lpstr>Data Reduction</vt:lpstr>
      <vt:lpstr>Sampling</vt:lpstr>
      <vt:lpstr>Sampling</vt:lpstr>
      <vt:lpstr>Feature Selection</vt:lpstr>
      <vt:lpstr>Some basic operations</vt:lpstr>
      <vt:lpstr>Slide 16</vt:lpstr>
      <vt:lpstr>Decision Tree Classifier</vt:lpstr>
      <vt:lpstr>Slide 18</vt:lpstr>
      <vt:lpstr>Association Rule </vt:lpstr>
      <vt:lpstr>Slide 20</vt:lpstr>
      <vt:lpstr>Slide 21</vt:lpstr>
      <vt:lpstr>Slide 22</vt:lpstr>
      <vt:lpstr>Slide 23</vt:lpstr>
      <vt:lpstr>Lift</vt:lpstr>
      <vt:lpstr>Slide 25</vt:lpstr>
      <vt:lpstr>Apriori Algorithm</vt:lpstr>
      <vt:lpstr>Breadth First Search Approach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ITRA</dc:creator>
  <cp:lastModifiedBy>hp</cp:lastModifiedBy>
  <cp:revision>43</cp:revision>
  <dcterms:created xsi:type="dcterms:W3CDTF">2019-11-21T08:59:50Z</dcterms:created>
  <dcterms:modified xsi:type="dcterms:W3CDTF">2023-10-20T03:42:45Z</dcterms:modified>
</cp:coreProperties>
</file>