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7" r:id="rId3"/>
    <p:sldId id="258" r:id="rId4"/>
    <p:sldId id="260" r:id="rId5"/>
    <p:sldId id="262" r:id="rId6"/>
    <p:sldId id="264" r:id="rId7"/>
    <p:sldId id="266" r:id="rId8"/>
    <p:sldId id="267" r:id="rId9"/>
    <p:sldId id="268" r:id="rId10"/>
    <p:sldId id="269" r:id="rId11"/>
    <p:sldId id="270" r:id="rId12"/>
    <p:sldId id="272" r:id="rId13"/>
    <p:sldId id="273" r:id="rId14"/>
    <p:sldId id="274" r:id="rId15"/>
    <p:sldId id="275" r:id="rId16"/>
    <p:sldId id="277" r:id="rId17"/>
    <p:sldId id="278" r:id="rId18"/>
    <p:sldId id="279" r:id="rId19"/>
    <p:sldId id="285" r:id="rId20"/>
    <p:sldId id="281" r:id="rId21"/>
    <p:sldId id="282" r:id="rId22"/>
    <p:sldId id="284" r:id="rId23"/>
    <p:sldId id="286" r:id="rId24"/>
    <p:sldId id="287" r:id="rId25"/>
    <p:sldId id="297" r:id="rId26"/>
    <p:sldId id="291" r:id="rId27"/>
    <p:sldId id="295" r:id="rId28"/>
    <p:sldId id="296" r:id="rId29"/>
    <p:sldId id="298" r:id="rId30"/>
    <p:sldId id="300" r:id="rId31"/>
    <p:sldId id="301" r:id="rId32"/>
    <p:sldId id="302" r:id="rId33"/>
    <p:sldId id="303" r:id="rId34"/>
    <p:sldId id="318" r:id="rId35"/>
    <p:sldId id="320" r:id="rId36"/>
    <p:sldId id="322" r:id="rId37"/>
    <p:sldId id="324" r:id="rId38"/>
    <p:sldId id="326" r:id="rId39"/>
    <p:sldId id="328" r:id="rId40"/>
    <p:sldId id="330" r:id="rId41"/>
    <p:sldId id="332" r:id="rId42"/>
    <p:sldId id="334" r:id="rId43"/>
    <p:sldId id="336" r:id="rId44"/>
    <p:sldId id="339" r:id="rId45"/>
    <p:sldId id="305" r:id="rId46"/>
    <p:sldId id="307" r:id="rId47"/>
    <p:sldId id="308" r:id="rId48"/>
    <p:sldId id="309" r:id="rId49"/>
    <p:sldId id="312" r:id="rId50"/>
    <p:sldId id="313" r:id="rId51"/>
    <p:sldId id="314" r:id="rId52"/>
    <p:sldId id="315" r:id="rId53"/>
    <p:sldId id="368" r:id="rId54"/>
    <p:sldId id="369" r:id="rId55"/>
    <p:sldId id="370" r:id="rId56"/>
    <p:sldId id="371" r:id="rId57"/>
    <p:sldId id="372" r:id="rId58"/>
    <p:sldId id="373" r:id="rId59"/>
    <p:sldId id="374" r:id="rId60"/>
    <p:sldId id="375" r:id="rId61"/>
    <p:sldId id="376" r:id="rId62"/>
    <p:sldId id="377" r:id="rId63"/>
    <p:sldId id="378" r:id="rId64"/>
    <p:sldId id="379" r:id="rId65"/>
    <p:sldId id="380" r:id="rId66"/>
    <p:sldId id="381" r:id="rId67"/>
    <p:sldId id="382" r:id="rId68"/>
    <p:sldId id="383" r:id="rId69"/>
    <p:sldId id="384" r:id="rId70"/>
    <p:sldId id="385" r:id="rId71"/>
    <p:sldId id="386" r:id="rId72"/>
    <p:sldId id="388" r:id="rId73"/>
    <p:sldId id="389" r:id="rId74"/>
    <p:sldId id="349" r:id="rId75"/>
    <p:sldId id="352" r:id="rId76"/>
    <p:sldId id="353" r:id="rId77"/>
    <p:sldId id="354" r:id="rId78"/>
    <p:sldId id="355" r:id="rId79"/>
    <p:sldId id="356" r:id="rId80"/>
    <p:sldId id="357" r:id="rId81"/>
    <p:sldId id="359" r:id="rId82"/>
    <p:sldId id="367" r:id="rId83"/>
    <p:sldId id="364" r:id="rId84"/>
    <p:sldId id="365" r:id="rId85"/>
    <p:sldId id="366" r:id="rId86"/>
    <p:sldId id="337"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4664" autoAdjust="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2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C25E82-37ED-46E2-8F45-5C132B302ED8}" type="doc">
      <dgm:prSet loTypeId="urn:microsoft.com/office/officeart/2005/8/layout/hProcess3" loCatId="process" qsTypeId="urn:microsoft.com/office/officeart/2005/8/quickstyle/simple1" qsCatId="simple" csTypeId="urn:microsoft.com/office/officeart/2005/8/colors/accent1_2" csCatId="accent1" phldr="1"/>
      <dgm:spPr/>
    </dgm:pt>
    <dgm:pt modelId="{EA2D8913-2423-44F2-86B5-58E65DEA9852}">
      <dgm:prSet phldrT="[Text]" custT="1"/>
      <dgm:spPr/>
      <dgm:t>
        <a:bodyPr/>
        <a:lstStyle/>
        <a:p>
          <a:r>
            <a:rPr lang="en-AU" sz="1800" dirty="0" smtClean="0"/>
            <a:t>Easy</a:t>
          </a:r>
          <a:endParaRPr lang="en-US" sz="1800" dirty="0"/>
        </a:p>
      </dgm:t>
    </dgm:pt>
    <dgm:pt modelId="{8BE22159-3B89-4159-9625-967ECD8783D7}" type="parTrans" cxnId="{BFEA8128-0BAE-434C-A604-AFE99ADE1351}">
      <dgm:prSet/>
      <dgm:spPr/>
      <dgm:t>
        <a:bodyPr/>
        <a:lstStyle/>
        <a:p>
          <a:endParaRPr lang="en-US"/>
        </a:p>
      </dgm:t>
    </dgm:pt>
    <dgm:pt modelId="{60780F65-79F9-4D9A-BDA3-7F4FBB2E72EC}" type="sibTrans" cxnId="{BFEA8128-0BAE-434C-A604-AFE99ADE1351}">
      <dgm:prSet/>
      <dgm:spPr/>
      <dgm:t>
        <a:bodyPr/>
        <a:lstStyle/>
        <a:p>
          <a:endParaRPr lang="en-US"/>
        </a:p>
      </dgm:t>
    </dgm:pt>
    <dgm:pt modelId="{26FDA7A1-9FC6-4F98-B9CD-7624E989EF80}">
      <dgm:prSet phldrT="[Text]"/>
      <dgm:spPr/>
      <dgm:t>
        <a:bodyPr/>
        <a:lstStyle/>
        <a:p>
          <a:r>
            <a:rPr lang="en-AU" dirty="0" smtClean="0"/>
            <a:t>Challenging</a:t>
          </a:r>
          <a:endParaRPr lang="en-US" dirty="0"/>
        </a:p>
      </dgm:t>
    </dgm:pt>
    <dgm:pt modelId="{6BBCF2AD-AE51-4C31-960C-C7C86B833EBA}" type="parTrans" cxnId="{32C616DC-7A68-4B9D-8B39-D6F463B849A0}">
      <dgm:prSet/>
      <dgm:spPr/>
      <dgm:t>
        <a:bodyPr/>
        <a:lstStyle/>
        <a:p>
          <a:endParaRPr lang="en-US"/>
        </a:p>
      </dgm:t>
    </dgm:pt>
    <dgm:pt modelId="{F6021BFB-02F5-4358-823E-5F5A8477DFB0}" type="sibTrans" cxnId="{32C616DC-7A68-4B9D-8B39-D6F463B849A0}">
      <dgm:prSet/>
      <dgm:spPr/>
      <dgm:t>
        <a:bodyPr/>
        <a:lstStyle/>
        <a:p>
          <a:endParaRPr lang="en-US"/>
        </a:p>
      </dgm:t>
    </dgm:pt>
    <dgm:pt modelId="{9A54DADC-58D6-4E05-9671-5E4E1C58C819}">
      <dgm:prSet phldrT="[Text]"/>
      <dgm:spPr/>
      <dgm:t>
        <a:bodyPr/>
        <a:lstStyle/>
        <a:p>
          <a:r>
            <a:rPr lang="en-AU" dirty="0" smtClean="0"/>
            <a:t>Average</a:t>
          </a:r>
          <a:endParaRPr lang="en-US" dirty="0"/>
        </a:p>
      </dgm:t>
    </dgm:pt>
    <dgm:pt modelId="{704BA518-3EB8-4C2B-AFB6-052BAC368883}" type="sibTrans" cxnId="{8422828E-600B-46C6-AED6-FDB21B02B435}">
      <dgm:prSet/>
      <dgm:spPr/>
      <dgm:t>
        <a:bodyPr/>
        <a:lstStyle/>
        <a:p>
          <a:endParaRPr lang="en-US"/>
        </a:p>
      </dgm:t>
    </dgm:pt>
    <dgm:pt modelId="{0AB13561-82F0-4593-AB73-9C8D1AD94610}" type="parTrans" cxnId="{8422828E-600B-46C6-AED6-FDB21B02B435}">
      <dgm:prSet/>
      <dgm:spPr/>
      <dgm:t>
        <a:bodyPr/>
        <a:lstStyle/>
        <a:p>
          <a:endParaRPr lang="en-US"/>
        </a:p>
      </dgm:t>
    </dgm:pt>
    <dgm:pt modelId="{CEC67DCE-A48C-43E8-9F24-A7250845B068}" type="pres">
      <dgm:prSet presAssocID="{1CC25E82-37ED-46E2-8F45-5C132B302ED8}" presName="Name0" presStyleCnt="0">
        <dgm:presLayoutVars>
          <dgm:dir/>
          <dgm:animLvl val="lvl"/>
          <dgm:resizeHandles val="exact"/>
        </dgm:presLayoutVars>
      </dgm:prSet>
      <dgm:spPr/>
    </dgm:pt>
    <dgm:pt modelId="{B8EDBEF2-2354-42AA-B2EA-D03D8375848E}" type="pres">
      <dgm:prSet presAssocID="{1CC25E82-37ED-46E2-8F45-5C132B302ED8}" presName="dummy" presStyleCnt="0"/>
      <dgm:spPr/>
    </dgm:pt>
    <dgm:pt modelId="{3386EC83-E9DB-492A-8E25-5904FE34B840}" type="pres">
      <dgm:prSet presAssocID="{1CC25E82-37ED-46E2-8F45-5C132B302ED8}" presName="linH" presStyleCnt="0"/>
      <dgm:spPr/>
    </dgm:pt>
    <dgm:pt modelId="{BA5DF4CA-2C90-4704-AFBF-6BBFA00558B3}" type="pres">
      <dgm:prSet presAssocID="{1CC25E82-37ED-46E2-8F45-5C132B302ED8}" presName="padding1" presStyleCnt="0"/>
      <dgm:spPr/>
    </dgm:pt>
    <dgm:pt modelId="{F99DBE5E-3841-44D0-BDD1-BA1FCB850724}" type="pres">
      <dgm:prSet presAssocID="{EA2D8913-2423-44F2-86B5-58E65DEA9852}" presName="linV" presStyleCnt="0"/>
      <dgm:spPr/>
    </dgm:pt>
    <dgm:pt modelId="{C02BCF1C-5FFE-4B98-A44E-EBC828A4310D}" type="pres">
      <dgm:prSet presAssocID="{EA2D8913-2423-44F2-86B5-58E65DEA9852}" presName="spVertical1" presStyleCnt="0"/>
      <dgm:spPr/>
    </dgm:pt>
    <dgm:pt modelId="{8DFDB150-699D-4222-952E-FA8634B26CE3}" type="pres">
      <dgm:prSet presAssocID="{EA2D8913-2423-44F2-86B5-58E65DEA9852}" presName="parTx" presStyleLbl="revTx" presStyleIdx="0" presStyleCnt="3">
        <dgm:presLayoutVars>
          <dgm:chMax val="0"/>
          <dgm:chPref val="0"/>
          <dgm:bulletEnabled val="1"/>
        </dgm:presLayoutVars>
      </dgm:prSet>
      <dgm:spPr/>
      <dgm:t>
        <a:bodyPr/>
        <a:lstStyle/>
        <a:p>
          <a:endParaRPr lang="en-US"/>
        </a:p>
      </dgm:t>
    </dgm:pt>
    <dgm:pt modelId="{414636A3-C31D-4933-80E2-993996573DF1}" type="pres">
      <dgm:prSet presAssocID="{EA2D8913-2423-44F2-86B5-58E65DEA9852}" presName="spVertical2" presStyleCnt="0"/>
      <dgm:spPr/>
    </dgm:pt>
    <dgm:pt modelId="{8C2FA1D8-7B79-40AC-8D7B-C8317EEB01BE}" type="pres">
      <dgm:prSet presAssocID="{EA2D8913-2423-44F2-86B5-58E65DEA9852}" presName="spVertical3" presStyleCnt="0"/>
      <dgm:spPr/>
    </dgm:pt>
    <dgm:pt modelId="{219CDDB4-6756-459C-B11E-169B049E2B24}" type="pres">
      <dgm:prSet presAssocID="{60780F65-79F9-4D9A-BDA3-7F4FBB2E72EC}" presName="space" presStyleCnt="0"/>
      <dgm:spPr/>
    </dgm:pt>
    <dgm:pt modelId="{D7F6BCEE-AEE4-44C2-BBDD-D9129AED6767}" type="pres">
      <dgm:prSet presAssocID="{9A54DADC-58D6-4E05-9671-5E4E1C58C819}" presName="linV" presStyleCnt="0"/>
      <dgm:spPr/>
    </dgm:pt>
    <dgm:pt modelId="{D089B9F5-FA18-4722-BAB3-A30A95604310}" type="pres">
      <dgm:prSet presAssocID="{9A54DADC-58D6-4E05-9671-5E4E1C58C819}" presName="spVertical1" presStyleCnt="0"/>
      <dgm:spPr/>
    </dgm:pt>
    <dgm:pt modelId="{4C12D064-5E9E-43C3-B6CF-3791774C84D0}" type="pres">
      <dgm:prSet presAssocID="{9A54DADC-58D6-4E05-9671-5E4E1C58C819}" presName="parTx" presStyleLbl="revTx" presStyleIdx="1" presStyleCnt="3">
        <dgm:presLayoutVars>
          <dgm:chMax val="0"/>
          <dgm:chPref val="0"/>
          <dgm:bulletEnabled val="1"/>
        </dgm:presLayoutVars>
      </dgm:prSet>
      <dgm:spPr/>
      <dgm:t>
        <a:bodyPr/>
        <a:lstStyle/>
        <a:p>
          <a:endParaRPr lang="en-US"/>
        </a:p>
      </dgm:t>
    </dgm:pt>
    <dgm:pt modelId="{03EF4DE6-A877-4BA7-94FA-5574BC74AA49}" type="pres">
      <dgm:prSet presAssocID="{9A54DADC-58D6-4E05-9671-5E4E1C58C819}" presName="spVertical2" presStyleCnt="0"/>
      <dgm:spPr/>
    </dgm:pt>
    <dgm:pt modelId="{EE3F53AE-FF66-4E5C-9A87-EA1DF8677908}" type="pres">
      <dgm:prSet presAssocID="{9A54DADC-58D6-4E05-9671-5E4E1C58C819}" presName="spVertical3" presStyleCnt="0"/>
      <dgm:spPr/>
    </dgm:pt>
    <dgm:pt modelId="{48257687-4AAE-4196-8A7B-112FA19D4425}" type="pres">
      <dgm:prSet presAssocID="{704BA518-3EB8-4C2B-AFB6-052BAC368883}" presName="space" presStyleCnt="0"/>
      <dgm:spPr/>
    </dgm:pt>
    <dgm:pt modelId="{680AD0CB-AC1F-4238-BC82-BF7EC17CE64B}" type="pres">
      <dgm:prSet presAssocID="{26FDA7A1-9FC6-4F98-B9CD-7624E989EF80}" presName="linV" presStyleCnt="0"/>
      <dgm:spPr/>
    </dgm:pt>
    <dgm:pt modelId="{4FAC221D-2AB7-44AA-857D-CD8F731C3974}" type="pres">
      <dgm:prSet presAssocID="{26FDA7A1-9FC6-4F98-B9CD-7624E989EF80}" presName="spVertical1" presStyleCnt="0"/>
      <dgm:spPr/>
    </dgm:pt>
    <dgm:pt modelId="{4F49C6E6-7D3D-4BC7-BE8E-BA9A0CF7196B}" type="pres">
      <dgm:prSet presAssocID="{26FDA7A1-9FC6-4F98-B9CD-7624E989EF80}" presName="parTx" presStyleLbl="revTx" presStyleIdx="2" presStyleCnt="3">
        <dgm:presLayoutVars>
          <dgm:chMax val="0"/>
          <dgm:chPref val="0"/>
          <dgm:bulletEnabled val="1"/>
        </dgm:presLayoutVars>
      </dgm:prSet>
      <dgm:spPr/>
      <dgm:t>
        <a:bodyPr/>
        <a:lstStyle/>
        <a:p>
          <a:endParaRPr lang="en-US"/>
        </a:p>
      </dgm:t>
    </dgm:pt>
    <dgm:pt modelId="{6FF03E17-8A27-4EB7-8568-86541A4C24EA}" type="pres">
      <dgm:prSet presAssocID="{26FDA7A1-9FC6-4F98-B9CD-7624E989EF80}" presName="spVertical2" presStyleCnt="0"/>
      <dgm:spPr/>
    </dgm:pt>
    <dgm:pt modelId="{E4F8C0BF-B456-4174-A4B9-4C7C5C9C34D0}" type="pres">
      <dgm:prSet presAssocID="{26FDA7A1-9FC6-4F98-B9CD-7624E989EF80}" presName="spVertical3" presStyleCnt="0"/>
      <dgm:spPr/>
    </dgm:pt>
    <dgm:pt modelId="{AF7D16D3-232C-4A03-9450-5BF71C878A73}" type="pres">
      <dgm:prSet presAssocID="{1CC25E82-37ED-46E2-8F45-5C132B302ED8}" presName="padding2" presStyleCnt="0"/>
      <dgm:spPr/>
    </dgm:pt>
    <dgm:pt modelId="{D5BDA1E7-B4DA-4173-B48C-A204FA74FEF7}" type="pres">
      <dgm:prSet presAssocID="{1CC25E82-37ED-46E2-8F45-5C132B302ED8}" presName="negArrow" presStyleCnt="0"/>
      <dgm:spPr/>
    </dgm:pt>
    <dgm:pt modelId="{6153F68A-0D75-4984-81C1-20E4FA96D267}" type="pres">
      <dgm:prSet presAssocID="{1CC25E82-37ED-46E2-8F45-5C132B302ED8}" presName="backgroundArrow" presStyleLbl="node1" presStyleIdx="0" presStyleCnt="1" custLinFactNeighborY="-3744"/>
      <dgm:spPr>
        <a:gradFill flip="none" rotWithShape="1">
          <a:gsLst>
            <a:gs pos="0">
              <a:srgbClr val="FFF200"/>
            </a:gs>
            <a:gs pos="45000">
              <a:srgbClr val="FF7A00"/>
            </a:gs>
            <a:gs pos="70000">
              <a:srgbClr val="FF0300"/>
            </a:gs>
            <a:gs pos="100000">
              <a:srgbClr val="4D0808"/>
            </a:gs>
          </a:gsLst>
          <a:lin ang="10800000" scaled="0"/>
          <a:tileRect/>
        </a:gradFill>
      </dgm:spPr>
    </dgm:pt>
  </dgm:ptLst>
  <dgm:cxnLst>
    <dgm:cxn modelId="{1990075F-D461-4865-B5EE-C07C40CED641}" type="presOf" srcId="{26FDA7A1-9FC6-4F98-B9CD-7624E989EF80}" destId="{4F49C6E6-7D3D-4BC7-BE8E-BA9A0CF7196B}" srcOrd="0" destOrd="0" presId="urn:microsoft.com/office/officeart/2005/8/layout/hProcess3"/>
    <dgm:cxn modelId="{32C616DC-7A68-4B9D-8B39-D6F463B849A0}" srcId="{1CC25E82-37ED-46E2-8F45-5C132B302ED8}" destId="{26FDA7A1-9FC6-4F98-B9CD-7624E989EF80}" srcOrd="2" destOrd="0" parTransId="{6BBCF2AD-AE51-4C31-960C-C7C86B833EBA}" sibTransId="{F6021BFB-02F5-4358-823E-5F5A8477DFB0}"/>
    <dgm:cxn modelId="{02414272-3BE6-4F8A-8FF8-B3722980B8ED}" type="presOf" srcId="{1CC25E82-37ED-46E2-8F45-5C132B302ED8}" destId="{CEC67DCE-A48C-43E8-9F24-A7250845B068}" srcOrd="0" destOrd="0" presId="urn:microsoft.com/office/officeart/2005/8/layout/hProcess3"/>
    <dgm:cxn modelId="{A4172985-F091-49F4-99AD-C196D169EB43}" type="presOf" srcId="{EA2D8913-2423-44F2-86B5-58E65DEA9852}" destId="{8DFDB150-699D-4222-952E-FA8634B26CE3}" srcOrd="0" destOrd="0" presId="urn:microsoft.com/office/officeart/2005/8/layout/hProcess3"/>
    <dgm:cxn modelId="{8422828E-600B-46C6-AED6-FDB21B02B435}" srcId="{1CC25E82-37ED-46E2-8F45-5C132B302ED8}" destId="{9A54DADC-58D6-4E05-9671-5E4E1C58C819}" srcOrd="1" destOrd="0" parTransId="{0AB13561-82F0-4593-AB73-9C8D1AD94610}" sibTransId="{704BA518-3EB8-4C2B-AFB6-052BAC368883}"/>
    <dgm:cxn modelId="{94AAA4AE-87CB-4800-90AD-F7C3C274B5D3}" type="presOf" srcId="{9A54DADC-58D6-4E05-9671-5E4E1C58C819}" destId="{4C12D064-5E9E-43C3-B6CF-3791774C84D0}" srcOrd="0" destOrd="0" presId="urn:microsoft.com/office/officeart/2005/8/layout/hProcess3"/>
    <dgm:cxn modelId="{BFEA8128-0BAE-434C-A604-AFE99ADE1351}" srcId="{1CC25E82-37ED-46E2-8F45-5C132B302ED8}" destId="{EA2D8913-2423-44F2-86B5-58E65DEA9852}" srcOrd="0" destOrd="0" parTransId="{8BE22159-3B89-4159-9625-967ECD8783D7}" sibTransId="{60780F65-79F9-4D9A-BDA3-7F4FBB2E72EC}"/>
    <dgm:cxn modelId="{DEA46097-C622-4AE7-BF24-7D21D78B4354}" type="presParOf" srcId="{CEC67DCE-A48C-43E8-9F24-A7250845B068}" destId="{B8EDBEF2-2354-42AA-B2EA-D03D8375848E}" srcOrd="0" destOrd="0" presId="urn:microsoft.com/office/officeart/2005/8/layout/hProcess3"/>
    <dgm:cxn modelId="{0C91C5F9-3715-409E-94A7-D6DF9A95D880}" type="presParOf" srcId="{CEC67DCE-A48C-43E8-9F24-A7250845B068}" destId="{3386EC83-E9DB-492A-8E25-5904FE34B840}" srcOrd="1" destOrd="0" presId="urn:microsoft.com/office/officeart/2005/8/layout/hProcess3"/>
    <dgm:cxn modelId="{96404E0F-60DF-4F39-87F5-288EA8EF0DC6}" type="presParOf" srcId="{3386EC83-E9DB-492A-8E25-5904FE34B840}" destId="{BA5DF4CA-2C90-4704-AFBF-6BBFA00558B3}" srcOrd="0" destOrd="0" presId="urn:microsoft.com/office/officeart/2005/8/layout/hProcess3"/>
    <dgm:cxn modelId="{0FD4B71A-5847-4975-88DB-0F1F4C445BED}" type="presParOf" srcId="{3386EC83-E9DB-492A-8E25-5904FE34B840}" destId="{F99DBE5E-3841-44D0-BDD1-BA1FCB850724}" srcOrd="1" destOrd="0" presId="urn:microsoft.com/office/officeart/2005/8/layout/hProcess3"/>
    <dgm:cxn modelId="{3330114F-FFA2-4EE3-9930-D97409CB2961}" type="presParOf" srcId="{F99DBE5E-3841-44D0-BDD1-BA1FCB850724}" destId="{C02BCF1C-5FFE-4B98-A44E-EBC828A4310D}" srcOrd="0" destOrd="0" presId="urn:microsoft.com/office/officeart/2005/8/layout/hProcess3"/>
    <dgm:cxn modelId="{684134A4-BCB8-4472-996C-FC280B888FBC}" type="presParOf" srcId="{F99DBE5E-3841-44D0-BDD1-BA1FCB850724}" destId="{8DFDB150-699D-4222-952E-FA8634B26CE3}" srcOrd="1" destOrd="0" presId="urn:microsoft.com/office/officeart/2005/8/layout/hProcess3"/>
    <dgm:cxn modelId="{76B9E19A-7109-4B02-A279-CF5BB283451C}" type="presParOf" srcId="{F99DBE5E-3841-44D0-BDD1-BA1FCB850724}" destId="{414636A3-C31D-4933-80E2-993996573DF1}" srcOrd="2" destOrd="0" presId="urn:microsoft.com/office/officeart/2005/8/layout/hProcess3"/>
    <dgm:cxn modelId="{02EFC4AA-B1B1-4249-93AE-7BB5428E86F1}" type="presParOf" srcId="{F99DBE5E-3841-44D0-BDD1-BA1FCB850724}" destId="{8C2FA1D8-7B79-40AC-8D7B-C8317EEB01BE}" srcOrd="3" destOrd="0" presId="urn:microsoft.com/office/officeart/2005/8/layout/hProcess3"/>
    <dgm:cxn modelId="{F888676A-E052-48F9-B97F-7C7BF2649EC8}" type="presParOf" srcId="{3386EC83-E9DB-492A-8E25-5904FE34B840}" destId="{219CDDB4-6756-459C-B11E-169B049E2B24}" srcOrd="2" destOrd="0" presId="urn:microsoft.com/office/officeart/2005/8/layout/hProcess3"/>
    <dgm:cxn modelId="{8D75FD6B-F50A-4832-8F41-9A15504256C6}" type="presParOf" srcId="{3386EC83-E9DB-492A-8E25-5904FE34B840}" destId="{D7F6BCEE-AEE4-44C2-BBDD-D9129AED6767}" srcOrd="3" destOrd="0" presId="urn:microsoft.com/office/officeart/2005/8/layout/hProcess3"/>
    <dgm:cxn modelId="{D8A36739-119F-4B14-8FD1-5CE013776887}" type="presParOf" srcId="{D7F6BCEE-AEE4-44C2-BBDD-D9129AED6767}" destId="{D089B9F5-FA18-4722-BAB3-A30A95604310}" srcOrd="0" destOrd="0" presId="urn:microsoft.com/office/officeart/2005/8/layout/hProcess3"/>
    <dgm:cxn modelId="{0ABA9775-3B11-4FFC-ADA5-FE1A7D447B4B}" type="presParOf" srcId="{D7F6BCEE-AEE4-44C2-BBDD-D9129AED6767}" destId="{4C12D064-5E9E-43C3-B6CF-3791774C84D0}" srcOrd="1" destOrd="0" presId="urn:microsoft.com/office/officeart/2005/8/layout/hProcess3"/>
    <dgm:cxn modelId="{3DDFDDD9-5F96-4976-A89B-F8C68AF9475F}" type="presParOf" srcId="{D7F6BCEE-AEE4-44C2-BBDD-D9129AED6767}" destId="{03EF4DE6-A877-4BA7-94FA-5574BC74AA49}" srcOrd="2" destOrd="0" presId="urn:microsoft.com/office/officeart/2005/8/layout/hProcess3"/>
    <dgm:cxn modelId="{045EA67F-15B2-495E-857E-D35179BE943C}" type="presParOf" srcId="{D7F6BCEE-AEE4-44C2-BBDD-D9129AED6767}" destId="{EE3F53AE-FF66-4E5C-9A87-EA1DF8677908}" srcOrd="3" destOrd="0" presId="urn:microsoft.com/office/officeart/2005/8/layout/hProcess3"/>
    <dgm:cxn modelId="{DF732F57-9804-4C3F-A5B4-D97E0DC2E399}" type="presParOf" srcId="{3386EC83-E9DB-492A-8E25-5904FE34B840}" destId="{48257687-4AAE-4196-8A7B-112FA19D4425}" srcOrd="4" destOrd="0" presId="urn:microsoft.com/office/officeart/2005/8/layout/hProcess3"/>
    <dgm:cxn modelId="{27867460-4BFD-4CBE-BF53-DA8F138FF20E}" type="presParOf" srcId="{3386EC83-E9DB-492A-8E25-5904FE34B840}" destId="{680AD0CB-AC1F-4238-BC82-BF7EC17CE64B}" srcOrd="5" destOrd="0" presId="urn:microsoft.com/office/officeart/2005/8/layout/hProcess3"/>
    <dgm:cxn modelId="{594B404A-9B6C-441D-8C4E-D24436E6F755}" type="presParOf" srcId="{680AD0CB-AC1F-4238-BC82-BF7EC17CE64B}" destId="{4FAC221D-2AB7-44AA-857D-CD8F731C3974}" srcOrd="0" destOrd="0" presId="urn:microsoft.com/office/officeart/2005/8/layout/hProcess3"/>
    <dgm:cxn modelId="{8972388D-7BF5-47EF-8085-48F591908780}" type="presParOf" srcId="{680AD0CB-AC1F-4238-BC82-BF7EC17CE64B}" destId="{4F49C6E6-7D3D-4BC7-BE8E-BA9A0CF7196B}" srcOrd="1" destOrd="0" presId="urn:microsoft.com/office/officeart/2005/8/layout/hProcess3"/>
    <dgm:cxn modelId="{7593F942-78C2-46CA-BBDC-3DC0A0A38918}" type="presParOf" srcId="{680AD0CB-AC1F-4238-BC82-BF7EC17CE64B}" destId="{6FF03E17-8A27-4EB7-8568-86541A4C24EA}" srcOrd="2" destOrd="0" presId="urn:microsoft.com/office/officeart/2005/8/layout/hProcess3"/>
    <dgm:cxn modelId="{0D2EA69E-0CDD-40F2-9907-58042F8D50E1}" type="presParOf" srcId="{680AD0CB-AC1F-4238-BC82-BF7EC17CE64B}" destId="{E4F8C0BF-B456-4174-A4B9-4C7C5C9C34D0}" srcOrd="3" destOrd="0" presId="urn:microsoft.com/office/officeart/2005/8/layout/hProcess3"/>
    <dgm:cxn modelId="{9B95C11C-8E5A-4DFB-9E78-FC60539F78EF}" type="presParOf" srcId="{3386EC83-E9DB-492A-8E25-5904FE34B840}" destId="{AF7D16D3-232C-4A03-9450-5BF71C878A73}" srcOrd="6" destOrd="0" presId="urn:microsoft.com/office/officeart/2005/8/layout/hProcess3"/>
    <dgm:cxn modelId="{B133A30B-F9EB-4B98-B7A6-D9613AF7AEBB}" type="presParOf" srcId="{3386EC83-E9DB-492A-8E25-5904FE34B840}" destId="{D5BDA1E7-B4DA-4173-B48C-A204FA74FEF7}" srcOrd="7" destOrd="0" presId="urn:microsoft.com/office/officeart/2005/8/layout/hProcess3"/>
    <dgm:cxn modelId="{D3EB434E-D14B-4454-A2D6-AF3EAAFA972F}" type="presParOf" srcId="{3386EC83-E9DB-492A-8E25-5904FE34B840}" destId="{6153F68A-0D75-4984-81C1-20E4FA96D267}" srcOrd="8" destOrd="0" presId="urn:microsoft.com/office/officeart/2005/8/layout/hProcess3"/>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8D1463-F5D7-4401-A97E-F2C26291C18C}" type="datetimeFigureOut">
              <a:rPr lang="en-US" smtClean="0"/>
              <a:pPr/>
              <a:t>11/9/2023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C4961B-5ABA-4E9C-B8EC-A5006278CB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C4961B-5ABA-4E9C-B8EC-A5006278CBB1}" type="slidenum">
              <a:rPr lang="en-US" smtClean="0"/>
              <a:pPr/>
              <a:t>39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p:spPr>
      </p:sp>
      <p:sp>
        <p:nvSpPr>
          <p:cNvPr id="13107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PT" sz="2000" smtClean="0">
              <a:latin typeface="Arial" pitchFamily="34" charset="0"/>
              <a:cs typeface="Lucida Sans Unicode"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p:spPr>
      </p:sp>
      <p:sp>
        <p:nvSpPr>
          <p:cNvPr id="13209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PT" sz="2000" smtClean="0">
              <a:latin typeface="Arial" pitchFamily="34" charset="0"/>
              <a:cs typeface="Lucida Sans Unicode"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819C-BFDC-42ED-80D8-6FAEB42A755B}"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23246-42D4-4B4F-945D-7DA85239792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819C-BFDC-42ED-80D8-6FAEB42A755B}"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23246-42D4-4B4F-945D-7DA8523979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819C-BFDC-42ED-80D8-6FAEB42A755B}"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23246-42D4-4B4F-945D-7DA85239792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819C-BFDC-42ED-80D8-6FAEB42A755B}"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23246-42D4-4B4F-945D-7DA85239792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819C-BFDC-42ED-80D8-6FAEB42A755B}"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23246-42D4-4B4F-945D-7DA85239792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819C-BFDC-42ED-80D8-6FAEB42A755B}"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23246-42D4-4B4F-945D-7DA85239792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819C-BFDC-42ED-80D8-6FAEB42A755B}"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23246-42D4-4B4F-945D-7DA85239792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819C-BFDC-42ED-80D8-6FAEB42A755B}"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23246-42D4-4B4F-945D-7DA85239792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819C-BFDC-42ED-80D8-6FAEB42A755B}"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23246-42D4-4B4F-945D-7DA85239792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819C-BFDC-42ED-80D8-6FAEB42A755B}"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23246-42D4-4B4F-945D-7DA85239792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819C-BFDC-42ED-80D8-6FAEB42A755B}"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23246-42D4-4B4F-945D-7DA85239792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819C-BFDC-42ED-80D8-6FAEB42A755B}" type="datetimeFigureOut">
              <a:rPr lang="en-US" smtClean="0"/>
              <a:pPr/>
              <a:t>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23246-42D4-4B4F-945D-7DA8523979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6.png"/><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2"/>
                </a:solidFill>
              </a:rPr>
              <a:t>Evolutionary Algorithms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499350" cy="1143000"/>
          </a:xfrm>
        </p:spPr>
        <p:txBody>
          <a:bodyPr>
            <a:normAutofit/>
          </a:bodyPr>
          <a:lstStyle/>
          <a:p>
            <a:pPr algn="ctr" eaLnBrk="1" fontAlgn="auto" hangingPunct="1">
              <a:spcAft>
                <a:spcPts val="0"/>
              </a:spcAft>
              <a:defRPr/>
            </a:pPr>
            <a:r>
              <a:rPr lang="en-US" sz="4000" dirty="0" smtClean="0">
                <a:solidFill>
                  <a:schemeClr val="accent1">
                    <a:satMod val="150000"/>
                  </a:schemeClr>
                </a:solidFill>
              </a:rPr>
              <a:t>What We need for optimization</a:t>
            </a:r>
            <a:endParaRPr lang="en-US" sz="4000" dirty="0">
              <a:solidFill>
                <a:schemeClr val="accent1">
                  <a:satMod val="150000"/>
                </a:schemeClr>
              </a:solidFill>
            </a:endParaRPr>
          </a:p>
        </p:txBody>
      </p:sp>
      <p:sp>
        <p:nvSpPr>
          <p:cNvPr id="24579" name="Content Placeholder 2"/>
          <p:cNvSpPr>
            <a:spLocks noGrp="1"/>
          </p:cNvSpPr>
          <p:nvPr>
            <p:ph idx="1"/>
          </p:nvPr>
        </p:nvSpPr>
        <p:spPr>
          <a:xfrm>
            <a:off x="457200" y="1676400"/>
            <a:ext cx="8153400" cy="4343400"/>
          </a:xfrm>
        </p:spPr>
        <p:txBody>
          <a:bodyPr/>
          <a:lstStyle/>
          <a:p>
            <a:pPr algn="just" eaLnBrk="1" hangingPunct="1">
              <a:lnSpc>
                <a:spcPct val="90000"/>
              </a:lnSpc>
            </a:pPr>
            <a:r>
              <a:rPr lang="en-US" sz="2800" dirty="0" smtClean="0"/>
              <a:t>Model:</a:t>
            </a:r>
            <a:r>
              <a:rPr lang="en-US" sz="2400" dirty="0" smtClean="0"/>
              <a:t> Modeling is the process of identifying objective function, variables and constraints. </a:t>
            </a:r>
          </a:p>
          <a:p>
            <a:pPr algn="just" eaLnBrk="1" hangingPunct="1">
              <a:lnSpc>
                <a:spcPct val="90000"/>
              </a:lnSpc>
            </a:pPr>
            <a:endParaRPr lang="en-US" sz="1400" dirty="0" smtClean="0"/>
          </a:p>
          <a:p>
            <a:pPr algn="just" eaLnBrk="1" hangingPunct="1">
              <a:lnSpc>
                <a:spcPct val="90000"/>
              </a:lnSpc>
            </a:pPr>
            <a:r>
              <a:rPr lang="en-US" sz="2800" dirty="0" smtClean="0"/>
              <a:t>Algorithm:</a:t>
            </a:r>
            <a:r>
              <a:rPr lang="en-US" sz="2400" dirty="0" smtClean="0"/>
              <a:t> An effective and reliable numerical algorithm is needed to solve the problem. </a:t>
            </a:r>
          </a:p>
          <a:p>
            <a:pPr algn="just" eaLnBrk="1" hangingPunct="1">
              <a:lnSpc>
                <a:spcPct val="90000"/>
              </a:lnSpc>
            </a:pPr>
            <a:endParaRPr lang="en-US" sz="1400" dirty="0"/>
          </a:p>
          <a:p>
            <a:pPr algn="just" eaLnBrk="1" hangingPunct="1">
              <a:lnSpc>
                <a:spcPct val="90000"/>
              </a:lnSpc>
            </a:pPr>
            <a:r>
              <a:rPr lang="en-US" sz="2400" dirty="0" smtClean="0"/>
              <a:t>There is no universal optimization algorithm. Algorithm should have </a:t>
            </a:r>
            <a:r>
              <a:rPr lang="en-US" sz="2400" b="1" i="1" dirty="0" smtClean="0"/>
              <a:t>robustness</a:t>
            </a:r>
            <a:r>
              <a:rPr lang="en-US" sz="2400" dirty="0" smtClean="0"/>
              <a:t> (good performance for a wide class of problems), </a:t>
            </a:r>
            <a:r>
              <a:rPr lang="en-US" sz="2400" b="1" i="1" dirty="0" smtClean="0"/>
              <a:t>efficiency</a:t>
            </a:r>
            <a:r>
              <a:rPr lang="en-US" sz="2400" i="1" dirty="0" smtClean="0"/>
              <a:t> </a:t>
            </a:r>
            <a:r>
              <a:rPr lang="en-US" sz="2400" dirty="0" smtClean="0"/>
              <a:t>(not too much computer time) and </a:t>
            </a:r>
            <a:r>
              <a:rPr lang="en-US" sz="2400" b="1" i="1" dirty="0" smtClean="0"/>
              <a:t>accuracy</a:t>
            </a:r>
            <a:r>
              <a:rPr lang="en-US" sz="2400" dirty="0" smtClean="0"/>
              <a:t> (can identify the error)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90600" y="76200"/>
            <a:ext cx="7499350" cy="1143000"/>
          </a:xfrm>
        </p:spPr>
        <p:txBody>
          <a:bodyPr>
            <a:normAutofit fontScale="90000"/>
          </a:bodyPr>
          <a:lstStyle/>
          <a:p>
            <a:pPr algn="ctr" eaLnBrk="1" hangingPunct="1">
              <a:defRPr/>
            </a:pPr>
            <a:r>
              <a:rPr lang="en-US" sz="3600" b="1" dirty="0" smtClean="0">
                <a:solidFill>
                  <a:schemeClr val="accent1">
                    <a:satMod val="150000"/>
                  </a:schemeClr>
                </a:solidFill>
              </a:rPr>
              <a:t>Flowchart of Optimal Design Procedure</a:t>
            </a:r>
            <a:endParaRPr lang="en-US" sz="4000" b="1" dirty="0" smtClean="0">
              <a:solidFill>
                <a:schemeClr val="tx1"/>
              </a:solidFill>
            </a:endParaRPr>
          </a:p>
        </p:txBody>
      </p:sp>
      <p:grpSp>
        <p:nvGrpSpPr>
          <p:cNvPr id="2" name="Group 36"/>
          <p:cNvGrpSpPr>
            <a:grpSpLocks/>
          </p:cNvGrpSpPr>
          <p:nvPr/>
        </p:nvGrpSpPr>
        <p:grpSpPr bwMode="auto">
          <a:xfrm>
            <a:off x="2667000" y="1371600"/>
            <a:ext cx="5353050" cy="4875213"/>
            <a:chOff x="3048000" y="1905000"/>
            <a:chExt cx="5353050" cy="4875213"/>
          </a:xfrm>
        </p:grpSpPr>
        <p:sp>
          <p:nvSpPr>
            <p:cNvPr id="25604" name="Text Box 4"/>
            <p:cNvSpPr txBox="1">
              <a:spLocks noChangeArrowheads="1"/>
            </p:cNvSpPr>
            <p:nvPr/>
          </p:nvSpPr>
          <p:spPr bwMode="auto">
            <a:xfrm>
              <a:off x="3048000" y="1905000"/>
              <a:ext cx="4114800" cy="379413"/>
            </a:xfrm>
            <a:prstGeom prst="rect">
              <a:avLst/>
            </a:prstGeom>
            <a:noFill/>
            <a:ln w="12700">
              <a:solidFill>
                <a:schemeClr val="tx1"/>
              </a:solidFill>
              <a:miter lim="800000"/>
              <a:headEnd type="none" w="sm" len="sm"/>
              <a:tailEnd type="none" w="sm" len="sm"/>
            </a:ln>
          </p:spPr>
          <p:txBody>
            <a:bodyPr>
              <a:spAutoFit/>
            </a:bodyPr>
            <a:lstStyle/>
            <a:p>
              <a:pPr algn="ctr">
                <a:spcBef>
                  <a:spcPct val="50000"/>
                </a:spcBef>
              </a:pPr>
              <a:r>
                <a:rPr lang="en-US" b="1"/>
                <a:t>Need for optimization</a:t>
              </a:r>
            </a:p>
          </p:txBody>
        </p:sp>
        <p:sp>
          <p:nvSpPr>
            <p:cNvPr id="25605" name="Text Box 5"/>
            <p:cNvSpPr txBox="1">
              <a:spLocks noChangeArrowheads="1"/>
            </p:cNvSpPr>
            <p:nvPr/>
          </p:nvSpPr>
          <p:spPr bwMode="auto">
            <a:xfrm>
              <a:off x="3048000" y="2647950"/>
              <a:ext cx="4114800" cy="379413"/>
            </a:xfrm>
            <a:prstGeom prst="rect">
              <a:avLst/>
            </a:prstGeom>
            <a:noFill/>
            <a:ln w="12700">
              <a:solidFill>
                <a:schemeClr val="tx1"/>
              </a:solidFill>
              <a:miter lim="800000"/>
              <a:headEnd type="none" w="sm" len="sm"/>
              <a:tailEnd type="none" w="sm" len="sm"/>
            </a:ln>
          </p:spPr>
          <p:txBody>
            <a:bodyPr>
              <a:spAutoFit/>
            </a:bodyPr>
            <a:lstStyle/>
            <a:p>
              <a:pPr algn="ctr">
                <a:spcBef>
                  <a:spcPct val="50000"/>
                </a:spcBef>
              </a:pPr>
              <a:r>
                <a:rPr lang="en-US" b="1"/>
                <a:t>Choose design variables</a:t>
              </a:r>
            </a:p>
          </p:txBody>
        </p:sp>
        <p:sp>
          <p:nvSpPr>
            <p:cNvPr id="25606" name="Text Box 6"/>
            <p:cNvSpPr txBox="1">
              <a:spLocks noChangeArrowheads="1"/>
            </p:cNvSpPr>
            <p:nvPr/>
          </p:nvSpPr>
          <p:spPr bwMode="auto">
            <a:xfrm>
              <a:off x="3048000" y="3429000"/>
              <a:ext cx="4114800" cy="379413"/>
            </a:xfrm>
            <a:prstGeom prst="rect">
              <a:avLst/>
            </a:prstGeom>
            <a:noFill/>
            <a:ln w="12700">
              <a:solidFill>
                <a:schemeClr val="tx1"/>
              </a:solidFill>
              <a:miter lim="800000"/>
              <a:headEnd type="none" w="sm" len="sm"/>
              <a:tailEnd type="none" w="sm" len="sm"/>
            </a:ln>
          </p:spPr>
          <p:txBody>
            <a:bodyPr>
              <a:spAutoFit/>
            </a:bodyPr>
            <a:lstStyle/>
            <a:p>
              <a:pPr algn="ctr">
                <a:spcBef>
                  <a:spcPct val="50000"/>
                </a:spcBef>
              </a:pPr>
              <a:r>
                <a:rPr lang="en-US" b="1"/>
                <a:t>Formulate constraints</a:t>
              </a:r>
            </a:p>
          </p:txBody>
        </p:sp>
        <p:sp>
          <p:nvSpPr>
            <p:cNvPr id="25607" name="Text Box 7"/>
            <p:cNvSpPr txBox="1">
              <a:spLocks noChangeArrowheads="1"/>
            </p:cNvSpPr>
            <p:nvPr/>
          </p:nvSpPr>
          <p:spPr bwMode="auto">
            <a:xfrm>
              <a:off x="3048000" y="4191000"/>
              <a:ext cx="4114800" cy="379413"/>
            </a:xfrm>
            <a:prstGeom prst="rect">
              <a:avLst/>
            </a:prstGeom>
            <a:noFill/>
            <a:ln w="12700">
              <a:solidFill>
                <a:schemeClr val="tx1"/>
              </a:solidFill>
              <a:miter lim="800000"/>
              <a:headEnd type="none" w="sm" len="sm"/>
              <a:tailEnd type="none" w="sm" len="sm"/>
            </a:ln>
          </p:spPr>
          <p:txBody>
            <a:bodyPr>
              <a:spAutoFit/>
            </a:bodyPr>
            <a:lstStyle/>
            <a:p>
              <a:pPr algn="ctr">
                <a:spcBef>
                  <a:spcPct val="50000"/>
                </a:spcBef>
              </a:pPr>
              <a:r>
                <a:rPr lang="en-US" b="1"/>
                <a:t>Formulate objective function</a:t>
              </a:r>
            </a:p>
          </p:txBody>
        </p:sp>
        <p:sp>
          <p:nvSpPr>
            <p:cNvPr id="25608" name="Text Box 8"/>
            <p:cNvSpPr txBox="1">
              <a:spLocks noChangeArrowheads="1"/>
            </p:cNvSpPr>
            <p:nvPr/>
          </p:nvSpPr>
          <p:spPr bwMode="auto">
            <a:xfrm>
              <a:off x="3048000" y="4991100"/>
              <a:ext cx="4114800" cy="379413"/>
            </a:xfrm>
            <a:prstGeom prst="rect">
              <a:avLst/>
            </a:prstGeom>
            <a:noFill/>
            <a:ln w="12700">
              <a:solidFill>
                <a:schemeClr val="tx1"/>
              </a:solidFill>
              <a:miter lim="800000"/>
              <a:headEnd type="none" w="sm" len="sm"/>
              <a:tailEnd type="none" w="sm" len="sm"/>
            </a:ln>
          </p:spPr>
          <p:txBody>
            <a:bodyPr>
              <a:spAutoFit/>
            </a:bodyPr>
            <a:lstStyle/>
            <a:p>
              <a:pPr algn="ctr">
                <a:spcBef>
                  <a:spcPct val="50000"/>
                </a:spcBef>
              </a:pPr>
              <a:r>
                <a:rPr lang="en-US" b="1"/>
                <a:t>Set up variable bounds</a:t>
              </a:r>
            </a:p>
          </p:txBody>
        </p:sp>
        <p:sp>
          <p:nvSpPr>
            <p:cNvPr id="25609" name="Text Box 9"/>
            <p:cNvSpPr txBox="1">
              <a:spLocks noChangeArrowheads="1"/>
            </p:cNvSpPr>
            <p:nvPr/>
          </p:nvSpPr>
          <p:spPr bwMode="auto">
            <a:xfrm>
              <a:off x="3048000" y="5715000"/>
              <a:ext cx="4191000" cy="379413"/>
            </a:xfrm>
            <a:prstGeom prst="rect">
              <a:avLst/>
            </a:prstGeom>
            <a:noFill/>
            <a:ln w="12700">
              <a:solidFill>
                <a:schemeClr val="tx1"/>
              </a:solidFill>
              <a:miter lim="800000"/>
              <a:headEnd type="none" w="sm" len="sm"/>
              <a:tailEnd type="none" w="sm" len="sm"/>
            </a:ln>
          </p:spPr>
          <p:txBody>
            <a:bodyPr>
              <a:spAutoFit/>
            </a:bodyPr>
            <a:lstStyle/>
            <a:p>
              <a:pPr algn="ctr">
                <a:spcBef>
                  <a:spcPct val="50000"/>
                </a:spcBef>
              </a:pPr>
              <a:r>
                <a:rPr lang="en-US" b="1"/>
                <a:t>Select an optimization algorithm</a:t>
              </a:r>
            </a:p>
          </p:txBody>
        </p:sp>
        <p:sp>
          <p:nvSpPr>
            <p:cNvPr id="25610" name="Text Box 10"/>
            <p:cNvSpPr txBox="1">
              <a:spLocks noChangeArrowheads="1"/>
            </p:cNvSpPr>
            <p:nvPr/>
          </p:nvSpPr>
          <p:spPr bwMode="auto">
            <a:xfrm>
              <a:off x="3067050" y="6400800"/>
              <a:ext cx="4191000" cy="379413"/>
            </a:xfrm>
            <a:prstGeom prst="rect">
              <a:avLst/>
            </a:prstGeom>
            <a:noFill/>
            <a:ln w="12700">
              <a:solidFill>
                <a:schemeClr val="tx1"/>
              </a:solidFill>
              <a:miter lim="800000"/>
              <a:headEnd type="none" w="sm" len="sm"/>
              <a:tailEnd type="none" w="sm" len="sm"/>
            </a:ln>
          </p:spPr>
          <p:txBody>
            <a:bodyPr>
              <a:spAutoFit/>
            </a:bodyPr>
            <a:lstStyle/>
            <a:p>
              <a:pPr algn="ctr">
                <a:spcBef>
                  <a:spcPct val="50000"/>
                </a:spcBef>
              </a:pPr>
              <a:r>
                <a:rPr lang="en-US" b="1"/>
                <a:t>Obtain solution(s)</a:t>
              </a:r>
            </a:p>
          </p:txBody>
        </p:sp>
        <p:sp>
          <p:nvSpPr>
            <p:cNvPr id="25611" name="Line 11"/>
            <p:cNvSpPr>
              <a:spLocks noChangeShapeType="1"/>
            </p:cNvSpPr>
            <p:nvPr/>
          </p:nvSpPr>
          <p:spPr bwMode="auto">
            <a:xfrm>
              <a:off x="5029200" y="2286000"/>
              <a:ext cx="0" cy="381000"/>
            </a:xfrm>
            <a:prstGeom prst="line">
              <a:avLst/>
            </a:prstGeom>
            <a:noFill/>
            <a:ln w="12700">
              <a:solidFill>
                <a:schemeClr val="tx1"/>
              </a:solidFill>
              <a:round/>
              <a:headEnd/>
              <a:tailEnd type="triangle" w="med" len="med"/>
            </a:ln>
          </p:spPr>
          <p:txBody>
            <a:bodyPr wrap="none">
              <a:spAutoFit/>
            </a:bodyPr>
            <a:lstStyle/>
            <a:p>
              <a:endParaRPr lang="en-US"/>
            </a:p>
          </p:txBody>
        </p:sp>
        <p:sp>
          <p:nvSpPr>
            <p:cNvPr id="25612" name="Line 12"/>
            <p:cNvSpPr>
              <a:spLocks noChangeShapeType="1"/>
            </p:cNvSpPr>
            <p:nvPr/>
          </p:nvSpPr>
          <p:spPr bwMode="auto">
            <a:xfrm>
              <a:off x="5029200" y="3048000"/>
              <a:ext cx="0" cy="381000"/>
            </a:xfrm>
            <a:prstGeom prst="line">
              <a:avLst/>
            </a:prstGeom>
            <a:noFill/>
            <a:ln w="12700">
              <a:solidFill>
                <a:schemeClr val="tx1"/>
              </a:solidFill>
              <a:round/>
              <a:headEnd type="none" w="sm" len="sm"/>
              <a:tailEnd type="triangle" w="med" len="med"/>
            </a:ln>
          </p:spPr>
          <p:txBody>
            <a:bodyPr wrap="none">
              <a:spAutoFit/>
            </a:bodyPr>
            <a:lstStyle/>
            <a:p>
              <a:endParaRPr lang="en-US"/>
            </a:p>
          </p:txBody>
        </p:sp>
        <p:sp>
          <p:nvSpPr>
            <p:cNvPr id="25613" name="Line 13"/>
            <p:cNvSpPr>
              <a:spLocks noChangeShapeType="1"/>
            </p:cNvSpPr>
            <p:nvPr/>
          </p:nvSpPr>
          <p:spPr bwMode="auto">
            <a:xfrm>
              <a:off x="5029200" y="3810000"/>
              <a:ext cx="0" cy="381000"/>
            </a:xfrm>
            <a:prstGeom prst="line">
              <a:avLst/>
            </a:prstGeom>
            <a:noFill/>
            <a:ln w="12700">
              <a:solidFill>
                <a:schemeClr val="tx1"/>
              </a:solidFill>
              <a:round/>
              <a:headEnd type="none" w="sm" len="sm"/>
              <a:tailEnd type="triangle" w="med" len="med"/>
            </a:ln>
          </p:spPr>
          <p:txBody>
            <a:bodyPr wrap="none">
              <a:spAutoFit/>
            </a:bodyPr>
            <a:lstStyle/>
            <a:p>
              <a:endParaRPr lang="en-US"/>
            </a:p>
          </p:txBody>
        </p:sp>
        <p:sp>
          <p:nvSpPr>
            <p:cNvPr id="25614" name="Line 14"/>
            <p:cNvSpPr>
              <a:spLocks noChangeShapeType="1"/>
            </p:cNvSpPr>
            <p:nvPr/>
          </p:nvSpPr>
          <p:spPr bwMode="auto">
            <a:xfrm>
              <a:off x="5029200" y="4572000"/>
              <a:ext cx="0" cy="457200"/>
            </a:xfrm>
            <a:prstGeom prst="line">
              <a:avLst/>
            </a:prstGeom>
            <a:noFill/>
            <a:ln w="12700">
              <a:solidFill>
                <a:schemeClr val="tx1"/>
              </a:solidFill>
              <a:round/>
              <a:headEnd type="none" w="sm" len="sm"/>
              <a:tailEnd type="triangle" w="med" len="med"/>
            </a:ln>
          </p:spPr>
          <p:txBody>
            <a:bodyPr wrap="none">
              <a:spAutoFit/>
            </a:bodyPr>
            <a:lstStyle/>
            <a:p>
              <a:endParaRPr lang="en-US"/>
            </a:p>
          </p:txBody>
        </p:sp>
        <p:sp>
          <p:nvSpPr>
            <p:cNvPr id="25615" name="Line 15"/>
            <p:cNvSpPr>
              <a:spLocks noChangeShapeType="1"/>
            </p:cNvSpPr>
            <p:nvPr/>
          </p:nvSpPr>
          <p:spPr bwMode="auto">
            <a:xfrm>
              <a:off x="5029200" y="5410200"/>
              <a:ext cx="0" cy="304800"/>
            </a:xfrm>
            <a:prstGeom prst="line">
              <a:avLst/>
            </a:prstGeom>
            <a:noFill/>
            <a:ln w="12700">
              <a:solidFill>
                <a:schemeClr val="tx1"/>
              </a:solidFill>
              <a:round/>
              <a:headEnd type="none" w="sm" len="sm"/>
              <a:tailEnd type="triangle" w="med" len="med"/>
            </a:ln>
          </p:spPr>
          <p:txBody>
            <a:bodyPr wrap="none">
              <a:spAutoFit/>
            </a:bodyPr>
            <a:lstStyle/>
            <a:p>
              <a:endParaRPr lang="en-US"/>
            </a:p>
          </p:txBody>
        </p:sp>
        <p:sp>
          <p:nvSpPr>
            <p:cNvPr id="25616" name="Line 16"/>
            <p:cNvSpPr>
              <a:spLocks noChangeShapeType="1"/>
            </p:cNvSpPr>
            <p:nvPr/>
          </p:nvSpPr>
          <p:spPr bwMode="auto">
            <a:xfrm>
              <a:off x="5029200" y="6096000"/>
              <a:ext cx="0" cy="304800"/>
            </a:xfrm>
            <a:prstGeom prst="line">
              <a:avLst/>
            </a:prstGeom>
            <a:noFill/>
            <a:ln w="12700">
              <a:solidFill>
                <a:schemeClr val="tx1"/>
              </a:solidFill>
              <a:round/>
              <a:headEnd type="none" w="sm" len="sm"/>
              <a:tailEnd type="triangle" w="med" len="med"/>
            </a:ln>
          </p:spPr>
          <p:txBody>
            <a:bodyPr wrap="none">
              <a:spAutoFit/>
            </a:bodyPr>
            <a:lstStyle/>
            <a:p>
              <a:endParaRPr lang="en-US"/>
            </a:p>
          </p:txBody>
        </p:sp>
        <p:cxnSp>
          <p:nvCxnSpPr>
            <p:cNvPr id="25617" name="AutoShape 28"/>
            <p:cNvCxnSpPr>
              <a:cxnSpLocks noChangeShapeType="1"/>
            </p:cNvCxnSpPr>
            <p:nvPr/>
          </p:nvCxnSpPr>
          <p:spPr bwMode="auto">
            <a:xfrm rot="10800000" flipH="1" flipV="1">
              <a:off x="3048000" y="3581400"/>
              <a:ext cx="1588" cy="762000"/>
            </a:xfrm>
            <a:prstGeom prst="bentConnector3">
              <a:avLst>
                <a:gd name="adj1" fmla="val -14400005"/>
              </a:avLst>
            </a:prstGeom>
            <a:noFill/>
            <a:ln w="12700">
              <a:solidFill>
                <a:schemeClr val="tx1"/>
              </a:solidFill>
              <a:miter lim="800000"/>
              <a:headEnd type="triangle" w="sm" len="sm"/>
              <a:tailEnd type="triangle" w="sm" len="sm"/>
            </a:ln>
          </p:spPr>
        </p:cxnSp>
        <p:cxnSp>
          <p:nvCxnSpPr>
            <p:cNvPr id="25618" name="AutoShape 30"/>
            <p:cNvCxnSpPr>
              <a:cxnSpLocks noChangeShapeType="1"/>
            </p:cNvCxnSpPr>
            <p:nvPr/>
          </p:nvCxnSpPr>
          <p:spPr bwMode="auto">
            <a:xfrm rot="10800000" flipH="1" flipV="1">
              <a:off x="3048000" y="2914650"/>
              <a:ext cx="1588" cy="1543050"/>
            </a:xfrm>
            <a:prstGeom prst="bentConnector3">
              <a:avLst>
                <a:gd name="adj1" fmla="val -27600009"/>
              </a:avLst>
            </a:prstGeom>
            <a:noFill/>
            <a:ln w="12700">
              <a:solidFill>
                <a:schemeClr val="tx1"/>
              </a:solidFill>
              <a:miter lim="800000"/>
              <a:headEnd type="triangle" w="sm" len="sm"/>
              <a:tailEnd type="triangle" w="sm" len="sm"/>
            </a:ln>
          </p:spPr>
        </p:cxnSp>
        <p:sp>
          <p:nvSpPr>
            <p:cNvPr id="25619" name="Line 43"/>
            <p:cNvSpPr>
              <a:spLocks noChangeShapeType="1"/>
            </p:cNvSpPr>
            <p:nvPr/>
          </p:nvSpPr>
          <p:spPr bwMode="auto">
            <a:xfrm>
              <a:off x="7162800" y="5334000"/>
              <a:ext cx="381000" cy="0"/>
            </a:xfrm>
            <a:prstGeom prst="line">
              <a:avLst/>
            </a:prstGeom>
            <a:noFill/>
            <a:ln w="12700">
              <a:solidFill>
                <a:schemeClr val="tx1"/>
              </a:solidFill>
              <a:round/>
              <a:headEnd type="triangle" w="med" len="med"/>
              <a:tailEnd type="none" w="sm" len="sm"/>
            </a:ln>
          </p:spPr>
          <p:txBody>
            <a:bodyPr wrap="none">
              <a:spAutoFit/>
            </a:bodyPr>
            <a:lstStyle/>
            <a:p>
              <a:endParaRPr lang="en-US"/>
            </a:p>
          </p:txBody>
        </p:sp>
        <p:sp>
          <p:nvSpPr>
            <p:cNvPr id="25620" name="Line 44"/>
            <p:cNvSpPr>
              <a:spLocks noChangeShapeType="1"/>
            </p:cNvSpPr>
            <p:nvPr/>
          </p:nvSpPr>
          <p:spPr bwMode="auto">
            <a:xfrm>
              <a:off x="7543800" y="5334000"/>
              <a:ext cx="0" cy="457200"/>
            </a:xfrm>
            <a:prstGeom prst="line">
              <a:avLst/>
            </a:prstGeom>
            <a:noFill/>
            <a:ln w="12700">
              <a:solidFill>
                <a:schemeClr val="tx1"/>
              </a:solidFill>
              <a:round/>
              <a:headEnd type="none" w="sm" len="sm"/>
              <a:tailEnd type="none" w="sm" len="sm"/>
            </a:ln>
          </p:spPr>
          <p:txBody>
            <a:bodyPr>
              <a:spAutoFit/>
            </a:bodyPr>
            <a:lstStyle/>
            <a:p>
              <a:endParaRPr lang="en-US"/>
            </a:p>
          </p:txBody>
        </p:sp>
        <p:sp>
          <p:nvSpPr>
            <p:cNvPr id="25621" name="Line 46"/>
            <p:cNvSpPr>
              <a:spLocks noChangeShapeType="1"/>
            </p:cNvSpPr>
            <p:nvPr/>
          </p:nvSpPr>
          <p:spPr bwMode="auto">
            <a:xfrm>
              <a:off x="7239000" y="5791200"/>
              <a:ext cx="304800" cy="0"/>
            </a:xfrm>
            <a:prstGeom prst="line">
              <a:avLst/>
            </a:prstGeom>
            <a:noFill/>
            <a:ln w="12700">
              <a:solidFill>
                <a:schemeClr val="tx1"/>
              </a:solidFill>
              <a:round/>
              <a:headEnd type="triangle" w="med" len="med"/>
              <a:tailEnd type="none" w="sm" len="sm"/>
            </a:ln>
          </p:spPr>
          <p:txBody>
            <a:bodyPr wrap="none">
              <a:spAutoFit/>
            </a:bodyPr>
            <a:lstStyle/>
            <a:p>
              <a:endParaRPr lang="en-US"/>
            </a:p>
          </p:txBody>
        </p:sp>
        <p:sp>
          <p:nvSpPr>
            <p:cNvPr id="25622" name="Line 47"/>
            <p:cNvSpPr>
              <a:spLocks noChangeShapeType="1"/>
            </p:cNvSpPr>
            <p:nvPr/>
          </p:nvSpPr>
          <p:spPr bwMode="auto">
            <a:xfrm>
              <a:off x="7239000" y="5867400"/>
              <a:ext cx="533400" cy="0"/>
            </a:xfrm>
            <a:prstGeom prst="line">
              <a:avLst/>
            </a:prstGeom>
            <a:noFill/>
            <a:ln w="12700">
              <a:solidFill>
                <a:schemeClr val="bg2"/>
              </a:solidFill>
              <a:round/>
              <a:headEnd type="triangle" w="med" len="med"/>
              <a:tailEnd type="none" w="sm" len="sm"/>
            </a:ln>
          </p:spPr>
          <p:txBody>
            <a:bodyPr wrap="none">
              <a:spAutoFit/>
            </a:bodyPr>
            <a:lstStyle/>
            <a:p>
              <a:endParaRPr lang="en-US"/>
            </a:p>
          </p:txBody>
        </p:sp>
        <p:sp>
          <p:nvSpPr>
            <p:cNvPr id="25623" name="Line 48"/>
            <p:cNvSpPr>
              <a:spLocks noChangeShapeType="1"/>
            </p:cNvSpPr>
            <p:nvPr/>
          </p:nvSpPr>
          <p:spPr bwMode="auto">
            <a:xfrm flipV="1">
              <a:off x="7772400" y="4419600"/>
              <a:ext cx="0" cy="1447800"/>
            </a:xfrm>
            <a:prstGeom prst="line">
              <a:avLst/>
            </a:prstGeom>
            <a:noFill/>
            <a:ln w="12700">
              <a:solidFill>
                <a:schemeClr val="bg2"/>
              </a:solidFill>
              <a:round/>
              <a:headEnd type="none" w="sm" len="sm"/>
              <a:tailEnd type="none" w="sm" len="sm"/>
            </a:ln>
          </p:spPr>
          <p:txBody>
            <a:bodyPr>
              <a:spAutoFit/>
            </a:bodyPr>
            <a:lstStyle/>
            <a:p>
              <a:endParaRPr lang="en-US"/>
            </a:p>
          </p:txBody>
        </p:sp>
        <p:sp>
          <p:nvSpPr>
            <p:cNvPr id="25624" name="Line 49"/>
            <p:cNvSpPr>
              <a:spLocks noChangeShapeType="1"/>
            </p:cNvSpPr>
            <p:nvPr/>
          </p:nvSpPr>
          <p:spPr bwMode="auto">
            <a:xfrm>
              <a:off x="7162800" y="4419600"/>
              <a:ext cx="609600" cy="0"/>
            </a:xfrm>
            <a:prstGeom prst="line">
              <a:avLst/>
            </a:prstGeom>
            <a:noFill/>
            <a:ln w="12700">
              <a:solidFill>
                <a:schemeClr val="bg2"/>
              </a:solidFill>
              <a:round/>
              <a:headEnd type="triangle" w="med" len="med"/>
              <a:tailEnd/>
            </a:ln>
          </p:spPr>
          <p:txBody>
            <a:bodyPr wrap="none">
              <a:spAutoFit/>
            </a:bodyPr>
            <a:lstStyle/>
            <a:p>
              <a:endParaRPr lang="en-US"/>
            </a:p>
          </p:txBody>
        </p:sp>
        <p:sp>
          <p:nvSpPr>
            <p:cNvPr id="25625" name="Line 50"/>
            <p:cNvSpPr>
              <a:spLocks noChangeShapeType="1"/>
            </p:cNvSpPr>
            <p:nvPr/>
          </p:nvSpPr>
          <p:spPr bwMode="auto">
            <a:xfrm>
              <a:off x="7239000" y="5943600"/>
              <a:ext cx="762000" cy="0"/>
            </a:xfrm>
            <a:prstGeom prst="line">
              <a:avLst/>
            </a:prstGeom>
            <a:noFill/>
            <a:ln w="12700">
              <a:solidFill>
                <a:schemeClr val="tx1"/>
              </a:solidFill>
              <a:round/>
              <a:headEnd type="triangle" w="med" len="med"/>
              <a:tailEnd type="none" w="sm" len="sm"/>
            </a:ln>
          </p:spPr>
          <p:txBody>
            <a:bodyPr wrap="none">
              <a:spAutoFit/>
            </a:bodyPr>
            <a:lstStyle/>
            <a:p>
              <a:endParaRPr lang="en-US"/>
            </a:p>
          </p:txBody>
        </p:sp>
        <p:sp>
          <p:nvSpPr>
            <p:cNvPr id="25626" name="Line 51"/>
            <p:cNvSpPr>
              <a:spLocks noChangeShapeType="1"/>
            </p:cNvSpPr>
            <p:nvPr/>
          </p:nvSpPr>
          <p:spPr bwMode="auto">
            <a:xfrm flipV="1">
              <a:off x="8001000" y="3657600"/>
              <a:ext cx="0" cy="2301875"/>
            </a:xfrm>
            <a:prstGeom prst="line">
              <a:avLst/>
            </a:prstGeom>
            <a:noFill/>
            <a:ln w="12700">
              <a:solidFill>
                <a:schemeClr val="tx1"/>
              </a:solidFill>
              <a:round/>
              <a:headEnd type="none" w="sm" len="sm"/>
              <a:tailEnd type="none" w="sm" len="sm"/>
            </a:ln>
          </p:spPr>
          <p:txBody>
            <a:bodyPr>
              <a:spAutoFit/>
            </a:bodyPr>
            <a:lstStyle/>
            <a:p>
              <a:endParaRPr lang="en-US"/>
            </a:p>
          </p:txBody>
        </p:sp>
        <p:sp>
          <p:nvSpPr>
            <p:cNvPr id="25627" name="Line 52"/>
            <p:cNvSpPr>
              <a:spLocks noChangeShapeType="1"/>
            </p:cNvSpPr>
            <p:nvPr/>
          </p:nvSpPr>
          <p:spPr bwMode="auto">
            <a:xfrm flipH="1">
              <a:off x="7162800" y="3657600"/>
              <a:ext cx="838200" cy="0"/>
            </a:xfrm>
            <a:prstGeom prst="line">
              <a:avLst/>
            </a:prstGeom>
            <a:noFill/>
            <a:ln w="12700">
              <a:solidFill>
                <a:schemeClr val="tx1"/>
              </a:solidFill>
              <a:round/>
              <a:headEnd/>
              <a:tailEnd type="triangle" w="med" len="med"/>
            </a:ln>
          </p:spPr>
          <p:txBody>
            <a:bodyPr wrap="none">
              <a:spAutoFit/>
            </a:bodyPr>
            <a:lstStyle/>
            <a:p>
              <a:endParaRPr lang="en-US"/>
            </a:p>
          </p:txBody>
        </p:sp>
        <p:sp>
          <p:nvSpPr>
            <p:cNvPr id="25628" name="Line 53"/>
            <p:cNvSpPr>
              <a:spLocks noChangeShapeType="1"/>
            </p:cNvSpPr>
            <p:nvPr/>
          </p:nvSpPr>
          <p:spPr bwMode="auto">
            <a:xfrm>
              <a:off x="7219950" y="6019800"/>
              <a:ext cx="1181100" cy="0"/>
            </a:xfrm>
            <a:prstGeom prst="line">
              <a:avLst/>
            </a:prstGeom>
            <a:noFill/>
            <a:ln w="12700">
              <a:solidFill>
                <a:schemeClr val="tx1"/>
              </a:solidFill>
              <a:round/>
              <a:headEnd type="triangle" w="med" len="med"/>
              <a:tailEnd type="none" w="sm" len="sm"/>
            </a:ln>
          </p:spPr>
          <p:txBody>
            <a:bodyPr>
              <a:spAutoFit/>
            </a:bodyPr>
            <a:lstStyle/>
            <a:p>
              <a:endParaRPr lang="en-US"/>
            </a:p>
          </p:txBody>
        </p:sp>
        <p:sp>
          <p:nvSpPr>
            <p:cNvPr id="25629" name="Line 54"/>
            <p:cNvSpPr>
              <a:spLocks noChangeShapeType="1"/>
            </p:cNvSpPr>
            <p:nvPr/>
          </p:nvSpPr>
          <p:spPr bwMode="auto">
            <a:xfrm flipV="1">
              <a:off x="8382000" y="2743200"/>
              <a:ext cx="0" cy="3276600"/>
            </a:xfrm>
            <a:prstGeom prst="line">
              <a:avLst/>
            </a:prstGeom>
            <a:noFill/>
            <a:ln w="12700">
              <a:solidFill>
                <a:schemeClr val="tx1"/>
              </a:solidFill>
              <a:round/>
              <a:headEnd type="none" w="sm" len="sm"/>
              <a:tailEnd type="none" w="sm" len="sm"/>
            </a:ln>
          </p:spPr>
          <p:txBody>
            <a:bodyPr wrap="none">
              <a:spAutoFit/>
            </a:bodyPr>
            <a:lstStyle/>
            <a:p>
              <a:endParaRPr lang="en-US"/>
            </a:p>
          </p:txBody>
        </p:sp>
        <p:sp>
          <p:nvSpPr>
            <p:cNvPr id="25630" name="Line 55"/>
            <p:cNvSpPr>
              <a:spLocks noChangeShapeType="1"/>
            </p:cNvSpPr>
            <p:nvPr/>
          </p:nvSpPr>
          <p:spPr bwMode="auto">
            <a:xfrm flipH="1">
              <a:off x="7162800" y="2743200"/>
              <a:ext cx="1219200" cy="0"/>
            </a:xfrm>
            <a:prstGeom prst="line">
              <a:avLst/>
            </a:prstGeom>
            <a:noFill/>
            <a:ln w="12700">
              <a:solidFill>
                <a:schemeClr val="tx1"/>
              </a:solidFill>
              <a:round/>
              <a:headEnd/>
              <a:tailEnd type="triangle" w="med" len="med"/>
            </a:ln>
          </p:spPr>
          <p:txBody>
            <a:bodyPr wrap="none">
              <a:spAutoFit/>
            </a:bodyPr>
            <a:lstStyle/>
            <a:p>
              <a:endParaRPr lang="en-US"/>
            </a:p>
          </p:txBody>
        </p:sp>
        <p:sp>
          <p:nvSpPr>
            <p:cNvPr id="25631" name="Line 56"/>
            <p:cNvSpPr>
              <a:spLocks noChangeShapeType="1"/>
            </p:cNvSpPr>
            <p:nvPr/>
          </p:nvSpPr>
          <p:spPr bwMode="auto">
            <a:xfrm>
              <a:off x="7162800" y="3505200"/>
              <a:ext cx="304800" cy="0"/>
            </a:xfrm>
            <a:prstGeom prst="line">
              <a:avLst/>
            </a:prstGeom>
            <a:noFill/>
            <a:ln w="12700">
              <a:solidFill>
                <a:schemeClr val="tx1"/>
              </a:solidFill>
              <a:round/>
              <a:headEnd type="triangle" w="med" len="med"/>
              <a:tailEnd type="none" w="sm" len="sm"/>
            </a:ln>
          </p:spPr>
          <p:txBody>
            <a:bodyPr wrap="none">
              <a:spAutoFit/>
            </a:bodyPr>
            <a:lstStyle/>
            <a:p>
              <a:endParaRPr lang="en-US"/>
            </a:p>
          </p:txBody>
        </p:sp>
        <p:sp>
          <p:nvSpPr>
            <p:cNvPr id="25632" name="Line 57"/>
            <p:cNvSpPr>
              <a:spLocks noChangeShapeType="1"/>
            </p:cNvSpPr>
            <p:nvPr/>
          </p:nvSpPr>
          <p:spPr bwMode="auto">
            <a:xfrm flipV="1">
              <a:off x="7448550" y="2971800"/>
              <a:ext cx="0" cy="533400"/>
            </a:xfrm>
            <a:prstGeom prst="line">
              <a:avLst/>
            </a:prstGeom>
            <a:noFill/>
            <a:ln w="12700">
              <a:solidFill>
                <a:schemeClr val="tx1"/>
              </a:solidFill>
              <a:round/>
              <a:headEnd type="none" w="sm" len="sm"/>
              <a:tailEnd type="none" w="sm" len="sm"/>
            </a:ln>
          </p:spPr>
          <p:txBody>
            <a:bodyPr wrap="none">
              <a:spAutoFit/>
            </a:bodyPr>
            <a:lstStyle/>
            <a:p>
              <a:endParaRPr lang="en-US"/>
            </a:p>
          </p:txBody>
        </p:sp>
        <p:sp>
          <p:nvSpPr>
            <p:cNvPr id="25633" name="Line 58"/>
            <p:cNvSpPr>
              <a:spLocks noChangeShapeType="1"/>
            </p:cNvSpPr>
            <p:nvPr/>
          </p:nvSpPr>
          <p:spPr bwMode="auto">
            <a:xfrm flipH="1">
              <a:off x="7162800" y="2971800"/>
              <a:ext cx="304800" cy="0"/>
            </a:xfrm>
            <a:prstGeom prst="line">
              <a:avLst/>
            </a:prstGeom>
            <a:noFill/>
            <a:ln w="12700">
              <a:solidFill>
                <a:schemeClr val="tx1"/>
              </a:solidFill>
              <a:round/>
              <a:headEnd/>
              <a:tailEnd type="triangle" w="med" len="med"/>
            </a:ln>
          </p:spPr>
          <p:txBody>
            <a:bodyPr wrap="none">
              <a:spAutoFit/>
            </a:bodyPr>
            <a:lstStyle/>
            <a:p>
              <a:endParaRPr lang="en-US"/>
            </a:p>
          </p:txBody>
        </p:sp>
        <p:sp>
          <p:nvSpPr>
            <p:cNvPr id="25634" name="Line 60"/>
            <p:cNvSpPr>
              <a:spLocks noChangeShapeType="1"/>
            </p:cNvSpPr>
            <p:nvPr/>
          </p:nvSpPr>
          <p:spPr bwMode="auto">
            <a:xfrm>
              <a:off x="7162800" y="5124450"/>
              <a:ext cx="304800" cy="0"/>
            </a:xfrm>
            <a:prstGeom prst="line">
              <a:avLst/>
            </a:prstGeom>
            <a:noFill/>
            <a:ln w="12700">
              <a:solidFill>
                <a:srgbClr val="3333FF"/>
              </a:solidFill>
              <a:round/>
              <a:headEnd type="triangle" w="med" len="med"/>
              <a:tailEnd type="none" w="sm" len="sm"/>
            </a:ln>
          </p:spPr>
          <p:txBody>
            <a:bodyPr>
              <a:spAutoFit/>
            </a:bodyPr>
            <a:lstStyle/>
            <a:p>
              <a:endParaRPr lang="en-US"/>
            </a:p>
          </p:txBody>
        </p:sp>
        <p:sp>
          <p:nvSpPr>
            <p:cNvPr id="25635" name="Line 61"/>
            <p:cNvSpPr>
              <a:spLocks noChangeShapeType="1"/>
            </p:cNvSpPr>
            <p:nvPr/>
          </p:nvSpPr>
          <p:spPr bwMode="auto">
            <a:xfrm flipV="1">
              <a:off x="7467600" y="3771900"/>
              <a:ext cx="0" cy="1371600"/>
            </a:xfrm>
            <a:prstGeom prst="line">
              <a:avLst/>
            </a:prstGeom>
            <a:noFill/>
            <a:ln w="12700">
              <a:solidFill>
                <a:srgbClr val="3333FF"/>
              </a:solidFill>
              <a:round/>
              <a:headEnd type="none" w="sm" len="sm"/>
              <a:tailEnd type="none" w="sm" len="sm"/>
            </a:ln>
          </p:spPr>
          <p:txBody>
            <a:bodyPr>
              <a:spAutoFit/>
            </a:bodyPr>
            <a:lstStyle/>
            <a:p>
              <a:endParaRPr lang="en-US"/>
            </a:p>
          </p:txBody>
        </p:sp>
        <p:sp>
          <p:nvSpPr>
            <p:cNvPr id="25636" name="Line 62"/>
            <p:cNvSpPr>
              <a:spLocks noChangeShapeType="1"/>
            </p:cNvSpPr>
            <p:nvPr/>
          </p:nvSpPr>
          <p:spPr bwMode="auto">
            <a:xfrm flipH="1">
              <a:off x="7162800" y="3771900"/>
              <a:ext cx="304800" cy="0"/>
            </a:xfrm>
            <a:prstGeom prst="line">
              <a:avLst/>
            </a:prstGeom>
            <a:noFill/>
            <a:ln w="12700">
              <a:solidFill>
                <a:srgbClr val="3333FF"/>
              </a:solidFill>
              <a:round/>
              <a:headEnd type="none" w="sm" len="sm"/>
              <a:tailEnd type="triangle" w="med" len="med"/>
            </a:ln>
          </p:spPr>
          <p:txBody>
            <a:bodyPr wrap="none">
              <a:spAutoFit/>
            </a:bodyPr>
            <a:lstStyle/>
            <a:p>
              <a:endParaRPr lang="en-US"/>
            </a:p>
          </p:txBody>
        </p:sp>
        <p:cxnSp>
          <p:nvCxnSpPr>
            <p:cNvPr id="25637" name="AutoShape 63"/>
            <p:cNvCxnSpPr>
              <a:cxnSpLocks noChangeShapeType="1"/>
              <a:stCxn id="25610" idx="1"/>
              <a:endCxn id="25608" idx="1"/>
            </p:cNvCxnSpPr>
            <p:nvPr/>
          </p:nvCxnSpPr>
          <p:spPr bwMode="auto">
            <a:xfrm rot="10800000">
              <a:off x="3048000" y="5181600"/>
              <a:ext cx="19050" cy="1409700"/>
            </a:xfrm>
            <a:prstGeom prst="bentConnector3">
              <a:avLst>
                <a:gd name="adj1" fmla="val 1300000"/>
              </a:avLst>
            </a:prstGeom>
            <a:noFill/>
            <a:ln w="12700">
              <a:solidFill>
                <a:schemeClr val="tx1"/>
              </a:solidFill>
              <a:miter lim="800000"/>
              <a:headEnd type="none" w="sm" len="sm"/>
              <a:tailEnd type="triangle" w="sm" len="sm"/>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noAutofit/>
          </a:bodyPr>
          <a:lstStyle/>
          <a:p>
            <a:pPr algn="ctr" eaLnBrk="1" hangingPunct="1">
              <a:defRPr/>
            </a:pPr>
            <a:r>
              <a:rPr lang="en-US" sz="4000" dirty="0" smtClean="0">
                <a:solidFill>
                  <a:srgbClr val="00B0F0"/>
                </a:solidFill>
              </a:rPr>
              <a:t>Mathematical Formulation of Optimization Problems</a:t>
            </a:r>
          </a:p>
        </p:txBody>
      </p:sp>
      <p:graphicFrame>
        <p:nvGraphicFramePr>
          <p:cNvPr id="1026" name="Object 4"/>
          <p:cNvGraphicFramePr>
            <a:graphicFrameLocks noChangeAspect="1"/>
          </p:cNvGraphicFramePr>
          <p:nvPr/>
        </p:nvGraphicFramePr>
        <p:xfrm>
          <a:off x="2057400" y="1905000"/>
          <a:ext cx="4783138" cy="2930525"/>
        </p:xfrm>
        <a:graphic>
          <a:graphicData uri="http://schemas.openxmlformats.org/presentationml/2006/ole">
            <p:oleObj spid="_x0000_s1026" name="Equation" r:id="rId3" imgW="1930320" imgH="1180800" progId="">
              <p:embed/>
            </p:oleObj>
          </a:graphicData>
        </a:graphic>
      </p:graphicFrame>
      <p:graphicFrame>
        <p:nvGraphicFramePr>
          <p:cNvPr id="1027" name="Object 8"/>
          <p:cNvGraphicFramePr>
            <a:graphicFrameLocks noChangeAspect="1"/>
          </p:cNvGraphicFramePr>
          <p:nvPr/>
        </p:nvGraphicFramePr>
        <p:xfrm>
          <a:off x="4572000" y="3733800"/>
          <a:ext cx="3902075" cy="2584450"/>
        </p:xfrm>
        <a:graphic>
          <a:graphicData uri="http://schemas.openxmlformats.org/presentationml/2006/ole">
            <p:oleObj spid="_x0000_s1027" name="Equation" r:id="rId4" imgW="1574640" imgH="1041120" progId="">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2286000" y="304800"/>
            <a:ext cx="4491038" cy="1219200"/>
          </a:xfrm>
        </p:spPr>
        <p:txBody>
          <a:bodyPr/>
          <a:lstStyle/>
          <a:p>
            <a:pPr algn="ctr" eaLnBrk="1" hangingPunct="1">
              <a:defRPr/>
            </a:pPr>
            <a:r>
              <a:rPr lang="en-US" sz="4000" dirty="0" smtClean="0">
                <a:solidFill>
                  <a:schemeClr val="accent1">
                    <a:satMod val="150000"/>
                  </a:schemeClr>
                </a:solidFill>
              </a:rPr>
              <a:t>Constraints</a:t>
            </a:r>
            <a:endParaRPr lang="en-US" sz="4000" dirty="0" smtClean="0">
              <a:solidFill>
                <a:schemeClr val="tx1"/>
              </a:solidFill>
            </a:endParaRPr>
          </a:p>
        </p:txBody>
      </p:sp>
      <p:sp>
        <p:nvSpPr>
          <p:cNvPr id="26627" name="Rectangle 1027"/>
          <p:cNvSpPr>
            <a:spLocks noGrp="1" noChangeArrowheads="1"/>
          </p:cNvSpPr>
          <p:nvPr>
            <p:ph type="body" idx="1"/>
          </p:nvPr>
        </p:nvSpPr>
        <p:spPr>
          <a:xfrm>
            <a:off x="1524000" y="2819400"/>
            <a:ext cx="6330950" cy="1295400"/>
          </a:xfrm>
        </p:spPr>
        <p:txBody>
          <a:bodyPr/>
          <a:lstStyle/>
          <a:p>
            <a:pPr eaLnBrk="1" hangingPunct="1"/>
            <a:r>
              <a:rPr lang="en-US" dirty="0" smtClean="0"/>
              <a:t> Inequality constraints: x</a:t>
            </a:r>
            <a:r>
              <a:rPr lang="en-US" baseline="-25000" dirty="0" smtClean="0"/>
              <a:t>1</a:t>
            </a:r>
            <a:r>
              <a:rPr lang="en-US" baseline="30000" dirty="0" smtClean="0"/>
              <a:t>2 </a:t>
            </a:r>
            <a:r>
              <a:rPr lang="en-US" dirty="0" smtClean="0"/>
              <a:t>– x</a:t>
            </a:r>
            <a:r>
              <a:rPr lang="en-US" baseline="-25000" dirty="0" smtClean="0"/>
              <a:t>2</a:t>
            </a:r>
            <a:r>
              <a:rPr lang="en-US" baseline="30000" dirty="0" smtClean="0"/>
              <a:t>2</a:t>
            </a:r>
            <a:r>
              <a:rPr lang="en-US" dirty="0" smtClean="0">
                <a:sym typeface="Euclid Symbol" pitchFamily="18" charset="2"/>
              </a:rPr>
              <a:t>0</a:t>
            </a:r>
            <a:endParaRPr lang="en-US" dirty="0" smtClean="0"/>
          </a:p>
          <a:p>
            <a:pPr eaLnBrk="1" hangingPunct="1"/>
            <a:r>
              <a:rPr lang="en-US" dirty="0" smtClean="0"/>
              <a:t> Equality constraints: x</a:t>
            </a:r>
            <a:r>
              <a:rPr lang="en-US" baseline="-25000" dirty="0" smtClean="0"/>
              <a:t>1</a:t>
            </a:r>
            <a:r>
              <a:rPr lang="en-US" dirty="0" smtClean="0"/>
              <a:t> =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499350" cy="1143000"/>
          </a:xfrm>
        </p:spPr>
        <p:txBody>
          <a:bodyPr>
            <a:normAutofit/>
          </a:bodyPr>
          <a:lstStyle/>
          <a:p>
            <a:pPr algn="ctr" eaLnBrk="1" fontAlgn="auto" hangingPunct="1">
              <a:spcAft>
                <a:spcPts val="0"/>
              </a:spcAft>
              <a:defRPr/>
            </a:pPr>
            <a:r>
              <a:rPr lang="en-US" sz="4000" dirty="0" smtClean="0">
                <a:solidFill>
                  <a:schemeClr val="accent1">
                    <a:satMod val="150000"/>
                  </a:schemeClr>
                </a:solidFill>
              </a:rPr>
              <a:t>Variable Bounds</a:t>
            </a:r>
            <a:endParaRPr lang="en-US" sz="4000" dirty="0">
              <a:solidFill>
                <a:schemeClr val="accent1">
                  <a:satMod val="150000"/>
                </a:schemeClr>
              </a:solidFill>
            </a:endParaRPr>
          </a:p>
        </p:txBody>
      </p:sp>
      <p:sp>
        <p:nvSpPr>
          <p:cNvPr id="3" name="Rectangle 1027"/>
          <p:cNvSpPr txBox="1">
            <a:spLocks noChangeArrowheads="1"/>
          </p:cNvSpPr>
          <p:nvPr/>
        </p:nvSpPr>
        <p:spPr bwMode="auto">
          <a:xfrm>
            <a:off x="838200" y="1752600"/>
            <a:ext cx="7696200" cy="3657600"/>
          </a:xfrm>
          <a:prstGeom prst="rect">
            <a:avLst/>
          </a:prstGeom>
          <a:noFill/>
          <a:ln w="9525">
            <a:noFill/>
            <a:miter lim="800000"/>
            <a:headEnd/>
            <a:tailEnd/>
          </a:ln>
        </p:spPr>
        <p:txBody>
          <a:bodyPr/>
          <a:lstStyle/>
          <a:p>
            <a:pPr marL="365125" indent="-282575">
              <a:spcBef>
                <a:spcPts val="600"/>
              </a:spcBef>
              <a:buClr>
                <a:schemeClr val="accent1"/>
              </a:buClr>
              <a:buSzPct val="80000"/>
              <a:buFont typeface="Wingdings 2" pitchFamily="18" charset="2"/>
              <a:buChar char=""/>
              <a:defRPr/>
            </a:pPr>
            <a:r>
              <a:rPr lang="en-US" sz="2400" dirty="0">
                <a:latin typeface="+mn-lt"/>
              </a:rPr>
              <a:t>Maximum and minimum bounds on each design variable.</a:t>
            </a:r>
          </a:p>
          <a:p>
            <a:pPr marL="365125" indent="-282575">
              <a:spcBef>
                <a:spcPts val="600"/>
              </a:spcBef>
              <a:buClr>
                <a:schemeClr val="accent1"/>
              </a:buClr>
              <a:buSzPct val="80000"/>
              <a:buFont typeface="Wingdings 2" pitchFamily="18" charset="2"/>
              <a:buChar char=""/>
              <a:defRPr/>
            </a:pPr>
            <a:endParaRPr lang="en-US" sz="1400" dirty="0" smtClean="0">
              <a:latin typeface="+mn-lt"/>
            </a:endParaRPr>
          </a:p>
          <a:p>
            <a:pPr marL="365125" indent="-282575">
              <a:spcBef>
                <a:spcPts val="600"/>
              </a:spcBef>
              <a:buClr>
                <a:schemeClr val="accent1"/>
              </a:buClr>
              <a:buSzPct val="80000"/>
              <a:buFont typeface="Wingdings 2" pitchFamily="18" charset="2"/>
              <a:buChar char=""/>
              <a:defRPr/>
            </a:pPr>
            <a:r>
              <a:rPr lang="en-US" sz="2400" dirty="0" smtClean="0">
                <a:latin typeface="+mn-lt"/>
              </a:rPr>
              <a:t>Variable </a:t>
            </a:r>
            <a:r>
              <a:rPr lang="en-US" sz="2400" dirty="0">
                <a:latin typeface="+mn-lt"/>
              </a:rPr>
              <a:t>bounds are used to confine the search algorithm within these bounds.</a:t>
            </a:r>
          </a:p>
          <a:p>
            <a:pPr>
              <a:defRPr/>
            </a:pPr>
            <a:r>
              <a:rPr lang="en-US" sz="2400" dirty="0">
                <a:latin typeface="+mn-lt"/>
              </a:rPr>
              <a:t> </a:t>
            </a:r>
          </a:p>
          <a:p>
            <a:pPr>
              <a:defRPr/>
            </a:pPr>
            <a:r>
              <a:rPr lang="en-US" sz="2400" dirty="0">
                <a:latin typeface="+mn-lt"/>
              </a:rPr>
              <a:t>     Ex:</a:t>
            </a:r>
            <a:endParaRPr lang="en-US" sz="2400" dirty="0">
              <a:latin typeface="+mn-lt"/>
              <a:cs typeface="+mn-cs"/>
            </a:endParaRPr>
          </a:p>
        </p:txBody>
      </p:sp>
      <p:graphicFrame>
        <p:nvGraphicFramePr>
          <p:cNvPr id="2050" name="Object 4"/>
          <p:cNvGraphicFramePr>
            <a:graphicFrameLocks noChangeAspect="1"/>
          </p:cNvGraphicFramePr>
          <p:nvPr/>
        </p:nvGraphicFramePr>
        <p:xfrm>
          <a:off x="2362200" y="3810000"/>
          <a:ext cx="2286000" cy="762000"/>
        </p:xfrm>
        <a:graphic>
          <a:graphicData uri="http://schemas.openxmlformats.org/presentationml/2006/ole">
            <p:oleObj spid="_x0000_s2050" name="Equation" r:id="rId3" imgW="952200" imgH="241200" progId="">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304800"/>
            <a:ext cx="7499350" cy="1143000"/>
          </a:xfrm>
        </p:spPr>
        <p:txBody>
          <a:bodyPr>
            <a:noAutofit/>
          </a:bodyPr>
          <a:lstStyle/>
          <a:p>
            <a:pPr algn="ctr" eaLnBrk="1" hangingPunct="1">
              <a:defRPr/>
            </a:pPr>
            <a:r>
              <a:rPr lang="en-US" sz="3600" dirty="0" smtClean="0">
                <a:solidFill>
                  <a:schemeClr val="accent1">
                    <a:satMod val="150000"/>
                  </a:schemeClr>
                </a:solidFill>
              </a:rPr>
              <a:t>Classification of Optimization Methods</a:t>
            </a:r>
            <a:endParaRPr lang="en-US" sz="3600" dirty="0" smtClean="0">
              <a:solidFill>
                <a:schemeClr val="tx1"/>
              </a:solidFill>
            </a:endParaRPr>
          </a:p>
        </p:txBody>
      </p:sp>
      <p:sp>
        <p:nvSpPr>
          <p:cNvPr id="27651" name="Rectangle 3"/>
          <p:cNvSpPr>
            <a:spLocks noGrp="1" noChangeArrowheads="1"/>
          </p:cNvSpPr>
          <p:nvPr>
            <p:ph type="body" idx="1"/>
          </p:nvPr>
        </p:nvSpPr>
        <p:spPr>
          <a:xfrm>
            <a:off x="1905000" y="1981200"/>
            <a:ext cx="5257800" cy="4114800"/>
          </a:xfrm>
        </p:spPr>
        <p:txBody>
          <a:bodyPr/>
          <a:lstStyle/>
          <a:p>
            <a:pPr eaLnBrk="1" hangingPunct="1"/>
            <a:r>
              <a:rPr lang="en-US" sz="2800" dirty="0" smtClean="0"/>
              <a:t> Single variable</a:t>
            </a:r>
          </a:p>
          <a:p>
            <a:pPr eaLnBrk="1" hangingPunct="1"/>
            <a:r>
              <a:rPr lang="en-US" sz="2800" dirty="0" smtClean="0"/>
              <a:t> Multi-variable</a:t>
            </a:r>
          </a:p>
          <a:p>
            <a:pPr eaLnBrk="1" hangingPunct="1"/>
            <a:r>
              <a:rPr lang="en-US" sz="2800" dirty="0" smtClean="0"/>
              <a:t> Constrained</a:t>
            </a:r>
          </a:p>
          <a:p>
            <a:pPr eaLnBrk="1" hangingPunct="1"/>
            <a:r>
              <a:rPr lang="en-US" sz="2800" dirty="0" smtClean="0"/>
              <a:t> Non-constrained</a:t>
            </a:r>
          </a:p>
          <a:p>
            <a:pPr eaLnBrk="1" hangingPunct="1"/>
            <a:r>
              <a:rPr lang="en-US" sz="2800" dirty="0" smtClean="0"/>
              <a:t> Single objective</a:t>
            </a:r>
          </a:p>
          <a:p>
            <a:pPr eaLnBrk="1" hangingPunct="1"/>
            <a:r>
              <a:rPr lang="en-US" sz="2800" dirty="0" smtClean="0"/>
              <a:t> Multi-objective</a:t>
            </a:r>
          </a:p>
          <a:p>
            <a:pPr eaLnBrk="1" hangingPunct="1"/>
            <a:r>
              <a:rPr lang="en-US" sz="2800" dirty="0" smtClean="0"/>
              <a:t> Linear</a:t>
            </a:r>
          </a:p>
          <a:p>
            <a:pPr eaLnBrk="1" hangingPunct="1"/>
            <a:r>
              <a:rPr lang="en-US" sz="2800" dirty="0" smtClean="0"/>
              <a:t> Non-linear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90600" y="0"/>
            <a:ext cx="7499350" cy="1143000"/>
          </a:xfrm>
        </p:spPr>
        <p:txBody>
          <a:bodyPr/>
          <a:lstStyle/>
          <a:p>
            <a:pPr algn="ctr" eaLnBrk="1" hangingPunct="1">
              <a:defRPr/>
            </a:pPr>
            <a:r>
              <a:rPr lang="en-US" sz="4000" dirty="0" smtClean="0">
                <a:solidFill>
                  <a:schemeClr val="accent1">
                    <a:satMod val="150000"/>
                  </a:schemeClr>
                </a:solidFill>
              </a:rPr>
              <a:t>Local and Global Optimizers</a:t>
            </a:r>
            <a:endParaRPr lang="en-US" sz="4000" dirty="0" smtClean="0">
              <a:solidFill>
                <a:schemeClr val="tx1"/>
              </a:solidFill>
            </a:endParaRPr>
          </a:p>
        </p:txBody>
      </p:sp>
      <p:sp>
        <p:nvSpPr>
          <p:cNvPr id="29699" name="Rectangle 3"/>
          <p:cNvSpPr>
            <a:spLocks noGrp="1" noChangeArrowheads="1"/>
          </p:cNvSpPr>
          <p:nvPr>
            <p:ph type="body" idx="1"/>
          </p:nvPr>
        </p:nvSpPr>
        <p:spPr>
          <a:xfrm>
            <a:off x="533400" y="1295400"/>
            <a:ext cx="8077200" cy="5257800"/>
          </a:xfrm>
        </p:spPr>
        <p:txBody>
          <a:bodyPr/>
          <a:lstStyle/>
          <a:p>
            <a:pPr algn="just" eaLnBrk="1" hangingPunct="1">
              <a:lnSpc>
                <a:spcPct val="90000"/>
              </a:lnSpc>
            </a:pPr>
            <a:r>
              <a:rPr lang="en-US" sz="2200" dirty="0" smtClean="0"/>
              <a:t>A local </a:t>
            </a:r>
            <a:r>
              <a:rPr lang="en-US" sz="2200" dirty="0" err="1" smtClean="0"/>
              <a:t>minimizer</a:t>
            </a:r>
            <a:r>
              <a:rPr lang="en-US" sz="2200" dirty="0" smtClean="0"/>
              <a:t>, </a:t>
            </a:r>
            <a:r>
              <a:rPr lang="en-US" sz="2200" dirty="0" err="1" smtClean="0"/>
              <a:t>x</a:t>
            </a:r>
            <a:r>
              <a:rPr lang="en-US" sz="2200" baseline="-25000" dirty="0" err="1" smtClean="0"/>
              <a:t>B</a:t>
            </a:r>
            <a:r>
              <a:rPr lang="en-US" sz="2200" baseline="30000" dirty="0" smtClean="0"/>
              <a:t>*</a:t>
            </a:r>
            <a:r>
              <a:rPr lang="en-US" sz="2200" dirty="0" smtClean="0"/>
              <a:t>, of the region B, is defined so that:      </a:t>
            </a:r>
          </a:p>
          <a:p>
            <a:pPr algn="just" eaLnBrk="1" hangingPunct="1">
              <a:lnSpc>
                <a:spcPct val="90000"/>
              </a:lnSpc>
              <a:buFont typeface="Wingdings 2" pitchFamily="18" charset="2"/>
              <a:buNone/>
            </a:pPr>
            <a:r>
              <a:rPr lang="en-US" sz="2200" i="1" dirty="0" smtClean="0"/>
              <a:t>                             f</a:t>
            </a:r>
            <a:r>
              <a:rPr lang="en-US" sz="2200" dirty="0" smtClean="0"/>
              <a:t>(</a:t>
            </a:r>
            <a:r>
              <a:rPr lang="en-US" sz="2200" i="1" dirty="0" err="1" smtClean="0"/>
              <a:t>x</a:t>
            </a:r>
            <a:r>
              <a:rPr lang="en-US" sz="2200" i="1" baseline="-25000" dirty="0" err="1" smtClean="0"/>
              <a:t>B</a:t>
            </a:r>
            <a:r>
              <a:rPr lang="en-US" sz="2200" i="1" baseline="30000" dirty="0" smtClean="0"/>
              <a:t>*</a:t>
            </a:r>
            <a:r>
              <a:rPr lang="en-US" sz="2200" dirty="0" smtClean="0"/>
              <a:t>)</a:t>
            </a:r>
            <a:r>
              <a:rPr lang="en-US" sz="2200" dirty="0" smtClean="0">
                <a:sym typeface="Euclid Symbol" pitchFamily="18" charset="2"/>
              </a:rPr>
              <a:t> </a:t>
            </a:r>
            <a:r>
              <a:rPr lang="en-US" sz="2200" i="1" dirty="0" smtClean="0">
                <a:sym typeface="Euclid Symbol" pitchFamily="18" charset="2"/>
              </a:rPr>
              <a:t>f(x), </a:t>
            </a:r>
            <a:r>
              <a:rPr lang="en-US" sz="2200" dirty="0" smtClean="0">
                <a:sym typeface="Euclid Symbol" pitchFamily="18" charset="2"/>
              </a:rPr>
              <a:t></a:t>
            </a:r>
            <a:r>
              <a:rPr lang="en-US" sz="2200" i="1" dirty="0" smtClean="0">
                <a:sym typeface="Euclid Symbol" pitchFamily="18" charset="2"/>
              </a:rPr>
              <a:t>x</a:t>
            </a:r>
            <a:r>
              <a:rPr lang="en-US" sz="2200" dirty="0" smtClean="0">
                <a:sym typeface="Euclid Symbol" pitchFamily="18" charset="2"/>
              </a:rPr>
              <a:t></a:t>
            </a:r>
            <a:r>
              <a:rPr lang="en-US" sz="2200" i="1" dirty="0" smtClean="0">
                <a:sym typeface="Euclid Symbol" pitchFamily="18" charset="2"/>
              </a:rPr>
              <a:t> B. </a:t>
            </a:r>
          </a:p>
          <a:p>
            <a:pPr algn="just" eaLnBrk="1" hangingPunct="1">
              <a:lnSpc>
                <a:spcPct val="90000"/>
              </a:lnSpc>
            </a:pPr>
            <a:r>
              <a:rPr lang="en-US" sz="2200" dirty="0" smtClean="0">
                <a:sym typeface="Euclid Symbol" pitchFamily="18" charset="2"/>
              </a:rPr>
              <a:t>Ex:</a:t>
            </a:r>
            <a:r>
              <a:rPr lang="en-US" sz="2200" i="1" dirty="0" smtClean="0">
                <a:sym typeface="Euclid Symbol" pitchFamily="18" charset="2"/>
              </a:rPr>
              <a:t> </a:t>
            </a:r>
            <a:r>
              <a:rPr lang="en-US" sz="2200" dirty="0" smtClean="0">
                <a:sym typeface="Euclid Symbol" pitchFamily="18" charset="2"/>
              </a:rPr>
              <a:t>Gradient based search methods</a:t>
            </a:r>
            <a:endParaRPr lang="en-US" sz="2200" dirty="0">
              <a:sym typeface="Euclid Symbol" pitchFamily="18" charset="2"/>
            </a:endParaRPr>
          </a:p>
          <a:p>
            <a:pPr algn="just" eaLnBrk="1" hangingPunct="1">
              <a:lnSpc>
                <a:spcPct val="90000"/>
              </a:lnSpc>
            </a:pPr>
            <a:endParaRPr lang="en-US" sz="1400" dirty="0" smtClean="0"/>
          </a:p>
          <a:p>
            <a:pPr algn="just" eaLnBrk="1" hangingPunct="1">
              <a:lnSpc>
                <a:spcPct val="90000"/>
              </a:lnSpc>
            </a:pPr>
            <a:r>
              <a:rPr lang="en-US" sz="2200" dirty="0" smtClean="0"/>
              <a:t>Shortcomings: </a:t>
            </a:r>
            <a:r>
              <a:rPr lang="en-US" sz="2200" dirty="0" smtClean="0">
                <a:cs typeface="Times New Roman" pitchFamily="18" charset="0"/>
              </a:rPr>
              <a:t>1) One requires an initial guess to start with. 2) Convergence to an optimal solution depends on the chosen   initial guess. 3) Most algorithms tend to get stuck to a sub-optimal solution. 4)  An algorithm efficient in solving one optimization problem may  not be efficient in solving another one. 5) These are useful over a relatively narrow range.</a:t>
            </a:r>
          </a:p>
          <a:p>
            <a:pPr algn="just" eaLnBrk="1" hangingPunct="1">
              <a:lnSpc>
                <a:spcPct val="90000"/>
              </a:lnSpc>
            </a:pPr>
            <a:endParaRPr lang="en-US" sz="1400" dirty="0" smtClean="0">
              <a:cs typeface="Times New Roman" pitchFamily="18" charset="0"/>
            </a:endParaRPr>
          </a:p>
          <a:p>
            <a:pPr algn="just" eaLnBrk="1" hangingPunct="1"/>
            <a:r>
              <a:rPr lang="en-US" sz="2200" dirty="0" smtClean="0"/>
              <a:t>The global optimizer, x</a:t>
            </a:r>
            <a:r>
              <a:rPr lang="en-US" sz="2200" baseline="30000" dirty="0" smtClean="0"/>
              <a:t>*</a:t>
            </a:r>
            <a:r>
              <a:rPr lang="en-US" sz="2200" dirty="0" smtClean="0"/>
              <a:t> , is defined so that </a:t>
            </a:r>
            <a:r>
              <a:rPr lang="en-US" sz="2200" i="1" dirty="0" smtClean="0"/>
              <a:t>f(x</a:t>
            </a:r>
            <a:r>
              <a:rPr lang="en-US" sz="2200" i="1" baseline="30000" dirty="0" smtClean="0"/>
              <a:t>*</a:t>
            </a:r>
            <a:r>
              <a:rPr lang="en-US" sz="2200" i="1" dirty="0" smtClean="0"/>
              <a:t>)</a:t>
            </a:r>
            <a:r>
              <a:rPr lang="en-US" sz="2200" i="1" dirty="0" smtClean="0">
                <a:sym typeface="Euclid Symbol" pitchFamily="18" charset="2"/>
              </a:rPr>
              <a:t> f(x), x S  </a:t>
            </a:r>
            <a:r>
              <a:rPr lang="en-US" sz="2200" dirty="0" smtClean="0">
                <a:sym typeface="Euclid Symbol" pitchFamily="18" charset="2"/>
              </a:rPr>
              <a:t>where S is the search space. </a:t>
            </a:r>
          </a:p>
          <a:p>
            <a:pPr algn="just" eaLnBrk="1" hangingPunct="1"/>
            <a:endParaRPr lang="en-US" sz="1400" dirty="0" smtClean="0">
              <a:sym typeface="Euclid Symbol" pitchFamily="18" charset="2"/>
            </a:endParaRPr>
          </a:p>
          <a:p>
            <a:pPr algn="just" eaLnBrk="1" hangingPunct="1"/>
            <a:r>
              <a:rPr lang="en-US" sz="2200" dirty="0" smtClean="0">
                <a:sym typeface="Euclid Symbol" pitchFamily="18" charset="2"/>
              </a:rPr>
              <a:t>Ex. Genetic Algorithm, Particle Swarm Optimization etc. </a:t>
            </a:r>
          </a:p>
          <a:p>
            <a:pPr algn="just" eaLnBrk="1" hangingPunct="1">
              <a:lnSpc>
                <a:spcPct val="90000"/>
              </a:lnSpc>
            </a:pPr>
            <a:endParaRPr lang="en-US" sz="2200" dirty="0" smtClean="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eaLnBrk="1" hangingPunct="1">
              <a:defRPr/>
            </a:pPr>
            <a:r>
              <a:rPr lang="en-US" sz="4000" dirty="0" smtClean="0">
                <a:solidFill>
                  <a:schemeClr val="accent1">
                    <a:satMod val="150000"/>
                  </a:schemeClr>
                </a:solidFill>
              </a:rPr>
              <a:t>Local and Global Optimizers</a:t>
            </a:r>
            <a:endParaRPr lang="en-US" sz="4000" b="1" dirty="0" smtClean="0">
              <a:solidFill>
                <a:schemeClr val="tx1"/>
              </a:solidFill>
            </a:endParaRPr>
          </a:p>
        </p:txBody>
      </p:sp>
      <p:pic>
        <p:nvPicPr>
          <p:cNvPr id="30723" name="Picture 5"/>
          <p:cNvPicPr>
            <a:picLocks noChangeAspect="1" noChangeArrowheads="1"/>
          </p:cNvPicPr>
          <p:nvPr/>
        </p:nvPicPr>
        <p:blipFill>
          <a:blip r:embed="rId2"/>
          <a:srcRect/>
          <a:stretch>
            <a:fillRect/>
          </a:stretch>
        </p:blipFill>
        <p:spPr bwMode="auto">
          <a:xfrm>
            <a:off x="1066800" y="1524000"/>
            <a:ext cx="8077200" cy="5181600"/>
          </a:xfrm>
          <a:prstGeom prst="rect">
            <a:avLst/>
          </a:prstGeom>
          <a:noFill/>
          <a:ln w="12700">
            <a:noFill/>
            <a:miter lim="800000"/>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295400" y="1371600"/>
            <a:ext cx="7499350" cy="533400"/>
          </a:xfrm>
        </p:spPr>
        <p:txBody>
          <a:bodyPr/>
          <a:lstStyle/>
          <a:p>
            <a:pPr defTabSz="912813" eaLnBrk="1" hangingPunct="1">
              <a:defRPr/>
            </a:pPr>
            <a:r>
              <a:rPr lang="en-AU" altLang="zh-CN" sz="2400" dirty="0" smtClean="0">
                <a:ea typeface="宋体" pitchFamily="2" charset="-122"/>
              </a:rPr>
              <a:t>Travelling Salesman Problem (Combinatorial Explosion)</a:t>
            </a:r>
            <a:endParaRPr lang="en-US" altLang="zh-CN" sz="2400" dirty="0" smtClean="0">
              <a:ea typeface="宋体" pitchFamily="2" charset="-122"/>
            </a:endParaRPr>
          </a:p>
        </p:txBody>
      </p:sp>
      <p:graphicFrame>
        <p:nvGraphicFramePr>
          <p:cNvPr id="4" name="Table 3"/>
          <p:cNvGraphicFramePr>
            <a:graphicFrameLocks noGrp="1"/>
          </p:cNvGraphicFramePr>
          <p:nvPr/>
        </p:nvGraphicFramePr>
        <p:xfrm>
          <a:off x="1524000" y="3319463"/>
          <a:ext cx="6096000" cy="219075"/>
        </p:xfrm>
        <a:graphic>
          <a:graphicData uri="http://schemas.openxmlformats.org/drawingml/2006/table">
            <a:tbl>
              <a:tblPr/>
              <a:tblGrid>
                <a:gridCol w="3048000"/>
                <a:gridCol w="3048000"/>
              </a:tblGrid>
              <a:tr h="219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Georgia" pitchFamily="18" charset="0"/>
                        <a:ea typeface="宋体" pitchFamily="2" charset="-122"/>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Georgia" pitchFamily="18" charset="0"/>
                        <a:ea typeface="宋体" pitchFamily="2" charset="-122"/>
                      </a:endParaRPr>
                    </a:p>
                  </a:txBody>
                  <a:tcPr marL="0" marR="0" marT="0" marB="0" anchor="ctr" horzOverflow="overflow">
                    <a:lnL>
                      <a:noFill/>
                    </a:lnL>
                    <a:lnR>
                      <a:noFill/>
                    </a:lnR>
                    <a:lnT>
                      <a:noFill/>
                    </a:lnT>
                    <a:lnB>
                      <a:noFill/>
                    </a:lnB>
                    <a:lnTlToBr>
                      <a:noFill/>
                    </a:lnTlToBr>
                    <a:lnBlToTr>
                      <a:noFill/>
                    </a:lnBlToTr>
                    <a:noFill/>
                  </a:tcPr>
                </a:tc>
              </a:tr>
            </a:tbl>
          </a:graphicData>
        </a:graphic>
      </p:graphicFrame>
      <p:pic>
        <p:nvPicPr>
          <p:cNvPr id="31750" name="Picture 1" descr="http://boyuan.global-optimization.com/optimization_files/Fig2a.gif"/>
          <p:cNvPicPr>
            <a:picLocks noChangeAspect="1" noChangeArrowheads="1"/>
          </p:cNvPicPr>
          <p:nvPr/>
        </p:nvPicPr>
        <p:blipFill>
          <a:blip r:embed="rId2"/>
          <a:srcRect/>
          <a:stretch>
            <a:fillRect/>
          </a:stretch>
        </p:blipFill>
        <p:spPr bwMode="auto">
          <a:xfrm>
            <a:off x="762000" y="2286000"/>
            <a:ext cx="3676650" cy="2809875"/>
          </a:xfrm>
          <a:prstGeom prst="rect">
            <a:avLst/>
          </a:prstGeom>
          <a:noFill/>
          <a:ln w="9525">
            <a:noFill/>
            <a:miter lim="800000"/>
            <a:headEnd/>
            <a:tailEnd/>
          </a:ln>
        </p:spPr>
      </p:pic>
      <p:pic>
        <p:nvPicPr>
          <p:cNvPr id="31751" name="Picture 2" descr="http://boyuan.global-optimization.com/optimization_files/Fig2b.gif"/>
          <p:cNvPicPr>
            <a:picLocks noChangeAspect="1" noChangeArrowheads="1"/>
          </p:cNvPicPr>
          <p:nvPr/>
        </p:nvPicPr>
        <p:blipFill>
          <a:blip r:embed="rId3"/>
          <a:srcRect/>
          <a:stretch>
            <a:fillRect/>
          </a:stretch>
        </p:blipFill>
        <p:spPr bwMode="auto">
          <a:xfrm>
            <a:off x="4933950" y="2428875"/>
            <a:ext cx="3676650" cy="2809875"/>
          </a:xfrm>
          <a:prstGeom prst="rect">
            <a:avLst/>
          </a:prstGeom>
          <a:noFill/>
          <a:ln w="9525">
            <a:noFill/>
            <a:miter lim="800000"/>
            <a:headEnd/>
            <a:tailEnd/>
          </a:ln>
        </p:spPr>
      </p:pic>
      <p:sp>
        <p:nvSpPr>
          <p:cNvPr id="31752" name="TextBox 6"/>
          <p:cNvSpPr txBox="1">
            <a:spLocks noChangeArrowheads="1"/>
          </p:cNvSpPr>
          <p:nvPr/>
        </p:nvSpPr>
        <p:spPr bwMode="auto">
          <a:xfrm>
            <a:off x="990600" y="5334000"/>
            <a:ext cx="8507413" cy="369888"/>
          </a:xfrm>
          <a:prstGeom prst="rect">
            <a:avLst/>
          </a:prstGeom>
          <a:noFill/>
          <a:ln w="9525">
            <a:noFill/>
            <a:miter lim="800000"/>
            <a:headEnd/>
            <a:tailEnd/>
          </a:ln>
        </p:spPr>
        <p:txBody>
          <a:bodyPr>
            <a:spAutoFit/>
          </a:bodyPr>
          <a:lstStyle/>
          <a:p>
            <a:pPr defTabSz="912813"/>
            <a:r>
              <a:rPr lang="en-US" altLang="zh-CN" sz="1700">
                <a:latin typeface="Georgia" pitchFamily="18" charset="0"/>
                <a:cs typeface="华文中宋"/>
              </a:rPr>
              <a:t>There are 20!=2,432,902,008,176,640,000  different routes for a 20-city problem</a:t>
            </a:r>
            <a:r>
              <a:rPr lang="en-US" altLang="zh-CN">
                <a:latin typeface="Georgia" pitchFamily="18" charset="0"/>
                <a:cs typeface="华文中宋"/>
              </a:rPr>
              <a:t>.</a:t>
            </a:r>
          </a:p>
        </p:txBody>
      </p:sp>
      <p:sp>
        <p:nvSpPr>
          <p:cNvPr id="17417" name="Slide Number Placeholder 8"/>
          <p:cNvSpPr>
            <a:spLocks noGrp="1"/>
          </p:cNvSpPr>
          <p:nvPr>
            <p:ph type="sldNum" sz="quarter" idx="12"/>
          </p:nvPr>
        </p:nvSpPr>
        <p:spPr bwMode="auto">
          <a:ln>
            <a:miter lim="800000"/>
            <a:headEnd/>
            <a:tailEnd/>
          </a:ln>
        </p:spPr>
        <p:txBody>
          <a:bodyPr/>
          <a:lstStyle/>
          <a:p>
            <a:pPr>
              <a:defRPr/>
            </a:pPr>
            <a:fld id="{011A2805-828F-4CC4-BB0D-944EFDB54C23}" type="slidenum">
              <a:rPr lang="zh-CN" altLang="en-US"/>
              <a:pPr>
                <a:defRPr/>
              </a:pPr>
              <a:t>18</a:t>
            </a:fld>
            <a:endParaRPr lang="en-US" altLang="zh-CN"/>
          </a:p>
        </p:txBody>
      </p:sp>
      <p:sp>
        <p:nvSpPr>
          <p:cNvPr id="8" name="Title 1"/>
          <p:cNvSpPr txBox="1">
            <a:spLocks/>
          </p:cNvSpPr>
          <p:nvPr/>
        </p:nvSpPr>
        <p:spPr>
          <a:xfrm>
            <a:off x="990600" y="0"/>
            <a:ext cx="7499350" cy="1066800"/>
          </a:xfrm>
          <a:prstGeom prst="rect">
            <a:avLst/>
          </a:prstGeom>
        </p:spPr>
        <p:txBody>
          <a:bodyPr anchor="ctr">
            <a:normAutofit/>
          </a:bodyPr>
          <a:lstStyle/>
          <a:p>
            <a:pPr algn="ctr" fontAlgn="auto">
              <a:spcAft>
                <a:spcPts val="0"/>
              </a:spcAft>
              <a:defRPr/>
            </a:pPr>
            <a:r>
              <a:rPr lang="en-US" sz="4000" dirty="0">
                <a:solidFill>
                  <a:schemeClr val="accent1">
                    <a:satMod val="150000"/>
                  </a:schemeClr>
                </a:solidFill>
                <a:latin typeface="+mj-lt"/>
                <a:ea typeface="+mj-ea"/>
                <a:cs typeface="+mj-cs"/>
              </a:rPr>
              <a:t>Some Optimization Problems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90600" y="1447800"/>
            <a:ext cx="4432300" cy="609600"/>
          </a:xfrm>
        </p:spPr>
        <p:txBody>
          <a:bodyPr/>
          <a:lstStyle/>
          <a:p>
            <a:pPr defTabSz="912813" eaLnBrk="1" hangingPunct="1">
              <a:defRPr/>
            </a:pPr>
            <a:r>
              <a:rPr lang="en-AU" altLang="zh-CN" sz="2800" dirty="0" smtClean="0">
                <a:ea typeface="宋体" pitchFamily="2" charset="-122"/>
              </a:rPr>
              <a:t>Challenge: Dimensionality</a:t>
            </a:r>
            <a:endParaRPr lang="en-US" altLang="zh-CN" sz="2800" dirty="0" smtClean="0">
              <a:ea typeface="宋体" pitchFamily="2" charset="-122"/>
            </a:endParaRPr>
          </a:p>
        </p:txBody>
      </p:sp>
      <p:graphicFrame>
        <p:nvGraphicFramePr>
          <p:cNvPr id="4" name="Table 3"/>
          <p:cNvGraphicFramePr>
            <a:graphicFrameLocks noGrp="1"/>
          </p:cNvGraphicFramePr>
          <p:nvPr/>
        </p:nvGraphicFramePr>
        <p:xfrm>
          <a:off x="1866900" y="3292475"/>
          <a:ext cx="5410200" cy="274320"/>
        </p:xfrm>
        <a:graphic>
          <a:graphicData uri="http://schemas.openxmlformats.org/drawingml/2006/table">
            <a:tbl>
              <a:tblPr/>
              <a:tblGrid>
                <a:gridCol w="2705100"/>
                <a:gridCol w="2705100"/>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Georgia" pitchFamily="18" charset="0"/>
                        <a:ea typeface="宋体" pitchFamily="2" charset="-122"/>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Georgia" pitchFamily="18" charset="0"/>
                        <a:ea typeface="宋体" pitchFamily="2" charset="-122"/>
                      </a:endParaRPr>
                    </a:p>
                  </a:txBody>
                  <a:tcPr marL="0" marR="0" marT="0" marB="0" anchor="ctr" horzOverflow="overflow">
                    <a:lnL>
                      <a:noFill/>
                    </a:lnL>
                    <a:lnR>
                      <a:noFill/>
                    </a:lnR>
                    <a:lnT>
                      <a:noFill/>
                    </a:lnT>
                    <a:lnB>
                      <a:noFill/>
                    </a:lnB>
                    <a:lnTlToBr>
                      <a:noFill/>
                    </a:lnTlToBr>
                    <a:lnBlToTr>
                      <a:noFill/>
                    </a:lnBlToTr>
                    <a:noFill/>
                  </a:tcPr>
                </a:tc>
              </a:tr>
            </a:tbl>
          </a:graphicData>
        </a:graphic>
      </p:graphicFrame>
      <p:pic>
        <p:nvPicPr>
          <p:cNvPr id="36870" name="Picture 1" descr="http://boyuan.global-optimization.com/optimization_files/Fig4a.gif"/>
          <p:cNvPicPr>
            <a:picLocks noChangeAspect="1" noChangeArrowheads="1"/>
          </p:cNvPicPr>
          <p:nvPr/>
        </p:nvPicPr>
        <p:blipFill>
          <a:blip r:embed="rId2"/>
          <a:srcRect/>
          <a:stretch>
            <a:fillRect/>
          </a:stretch>
        </p:blipFill>
        <p:spPr bwMode="auto">
          <a:xfrm>
            <a:off x="685800" y="2438400"/>
            <a:ext cx="4000500" cy="3000375"/>
          </a:xfrm>
          <a:prstGeom prst="rect">
            <a:avLst/>
          </a:prstGeom>
          <a:noFill/>
          <a:ln w="9525">
            <a:noFill/>
            <a:miter lim="800000"/>
            <a:headEnd/>
            <a:tailEnd/>
          </a:ln>
        </p:spPr>
      </p:pic>
      <p:pic>
        <p:nvPicPr>
          <p:cNvPr id="36871" name="Picture 2" descr="http://boyuan.global-optimization.com/optimization_files/Fig4b.gif"/>
          <p:cNvPicPr>
            <a:picLocks noChangeAspect="1" noChangeArrowheads="1"/>
          </p:cNvPicPr>
          <p:nvPr/>
        </p:nvPicPr>
        <p:blipFill>
          <a:blip r:embed="rId3"/>
          <a:srcRect/>
          <a:stretch>
            <a:fillRect/>
          </a:stretch>
        </p:blipFill>
        <p:spPr bwMode="auto">
          <a:xfrm>
            <a:off x="4419600" y="2286000"/>
            <a:ext cx="4191000" cy="3143250"/>
          </a:xfrm>
          <a:prstGeom prst="rect">
            <a:avLst/>
          </a:prstGeom>
          <a:noFill/>
          <a:ln w="9525">
            <a:noFill/>
            <a:miter lim="800000"/>
            <a:headEnd/>
            <a:tailEnd/>
          </a:ln>
        </p:spPr>
      </p:pic>
      <p:sp>
        <p:nvSpPr>
          <p:cNvPr id="36872" name="TextBox 6"/>
          <p:cNvSpPr txBox="1">
            <a:spLocks noChangeArrowheads="1"/>
          </p:cNvSpPr>
          <p:nvPr/>
        </p:nvSpPr>
        <p:spPr bwMode="auto">
          <a:xfrm>
            <a:off x="1030288" y="5710238"/>
            <a:ext cx="6818312" cy="461962"/>
          </a:xfrm>
          <a:prstGeom prst="rect">
            <a:avLst/>
          </a:prstGeom>
          <a:noFill/>
          <a:ln w="9525">
            <a:noFill/>
            <a:miter lim="800000"/>
            <a:headEnd/>
            <a:tailEnd/>
          </a:ln>
        </p:spPr>
        <p:txBody>
          <a:bodyPr wrap="none">
            <a:spAutoFit/>
          </a:bodyPr>
          <a:lstStyle/>
          <a:p>
            <a:pPr defTabSz="912813"/>
            <a:r>
              <a:rPr lang="en-AU" altLang="zh-CN" sz="2400">
                <a:latin typeface="Georgia" pitchFamily="18" charset="0"/>
                <a:cs typeface="华文中宋"/>
              </a:rPr>
              <a:t>The size of the search space grows exponentially!</a:t>
            </a:r>
            <a:endParaRPr lang="en-US" altLang="zh-CN" sz="2400">
              <a:latin typeface="Georgia" pitchFamily="18" charset="0"/>
              <a:cs typeface="华文中宋"/>
            </a:endParaRPr>
          </a:p>
        </p:txBody>
      </p:sp>
      <p:sp>
        <p:nvSpPr>
          <p:cNvPr id="21513" name="Slide Number Placeholder 8"/>
          <p:cNvSpPr>
            <a:spLocks noGrp="1"/>
          </p:cNvSpPr>
          <p:nvPr>
            <p:ph type="sldNum" sz="quarter" idx="12"/>
          </p:nvPr>
        </p:nvSpPr>
        <p:spPr bwMode="auto">
          <a:ln>
            <a:miter lim="800000"/>
            <a:headEnd/>
            <a:tailEnd/>
          </a:ln>
        </p:spPr>
        <p:txBody>
          <a:bodyPr/>
          <a:lstStyle/>
          <a:p>
            <a:pPr>
              <a:defRPr/>
            </a:pPr>
            <a:fld id="{FDE98139-E1AB-45A7-AB95-844AA1FF9156}" type="slidenum">
              <a:rPr lang="zh-CN" altLang="en-US"/>
              <a:pPr>
                <a:defRPr/>
              </a:pPr>
              <a:t>19</a:t>
            </a:fld>
            <a:endParaRPr lang="en-US" altLang="zh-CN"/>
          </a:p>
        </p:txBody>
      </p:sp>
      <p:sp>
        <p:nvSpPr>
          <p:cNvPr id="8" name="Title 1"/>
          <p:cNvSpPr txBox="1">
            <a:spLocks/>
          </p:cNvSpPr>
          <p:nvPr/>
        </p:nvSpPr>
        <p:spPr>
          <a:xfrm>
            <a:off x="990600" y="0"/>
            <a:ext cx="7924800" cy="1066800"/>
          </a:xfrm>
          <a:prstGeom prst="rect">
            <a:avLst/>
          </a:prstGeom>
        </p:spPr>
        <p:txBody>
          <a:bodyPr anchor="ctr">
            <a:normAutofit/>
          </a:bodyPr>
          <a:lstStyle/>
          <a:p>
            <a:pPr algn="ctr" fontAlgn="auto">
              <a:spcAft>
                <a:spcPts val="0"/>
              </a:spcAft>
              <a:defRPr/>
            </a:pPr>
            <a:r>
              <a:rPr lang="en-US" sz="4300" b="1" dirty="0">
                <a:solidFill>
                  <a:schemeClr val="accent1">
                    <a:satMod val="150000"/>
                  </a:schemeClr>
                </a:solidFill>
                <a:effectLst>
                  <a:outerShdw blurRad="50000" dist="30000" dir="5400000" algn="tl" rotWithShape="0">
                    <a:srgbClr val="000000">
                      <a:alpha val="30000"/>
                    </a:srgbClr>
                  </a:outerShdw>
                </a:effectLst>
                <a:latin typeface="+mj-lt"/>
                <a:ea typeface="+mj-ea"/>
                <a:cs typeface="+mj-cs"/>
              </a:rPr>
              <a:t>Some Optimization Problems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Overview</a:t>
            </a:r>
            <a:endParaRPr lang="en-US" sz="4000" dirty="0">
              <a:latin typeface="Times New Roman" pitchFamily="18" charset="0"/>
              <a:cs typeface="Times New Roman" pitchFamily="18" charset="0"/>
            </a:endParaRPr>
          </a:p>
        </p:txBody>
      </p:sp>
      <p:sp>
        <p:nvSpPr>
          <p:cNvPr id="4" name="Content Placeholder 2"/>
          <p:cNvSpPr>
            <a:spLocks noGrp="1"/>
          </p:cNvSpPr>
          <p:nvPr>
            <p:ph idx="1"/>
          </p:nvPr>
        </p:nvSpPr>
        <p:spPr/>
        <p:txBody>
          <a:bodyPr>
            <a:normAutofit/>
          </a:bodyPr>
          <a:lstStyle/>
          <a:p>
            <a:pPr eaLnBrk="1" hangingPunct="1">
              <a:defRPr/>
            </a:pPr>
            <a:r>
              <a:rPr lang="en-US" sz="2400" dirty="0" smtClean="0">
                <a:latin typeface="Times New Roman" pitchFamily="18" charset="0"/>
                <a:cs typeface="Times New Roman" pitchFamily="18" charset="0"/>
              </a:rPr>
              <a:t>Introduction to Optimization</a:t>
            </a:r>
          </a:p>
          <a:p>
            <a:pPr eaLnBrk="1" hangingPunct="1">
              <a:defRPr/>
            </a:pPr>
            <a:r>
              <a:rPr lang="en-US" sz="2400" dirty="0" smtClean="0">
                <a:latin typeface="Times New Roman" pitchFamily="18" charset="0"/>
                <a:cs typeface="Times New Roman" pitchFamily="18" charset="0"/>
              </a:rPr>
              <a:t>Optimization Procedure</a:t>
            </a:r>
          </a:p>
          <a:p>
            <a:pPr eaLnBrk="1" hangingPunct="1">
              <a:defRPr/>
            </a:pPr>
            <a:r>
              <a:rPr lang="en-US" sz="2400" dirty="0" smtClean="0">
                <a:latin typeface="Times New Roman" pitchFamily="18" charset="0"/>
                <a:cs typeface="Times New Roman" pitchFamily="18" charset="0"/>
              </a:rPr>
              <a:t>Different Optimization Algorithms</a:t>
            </a:r>
          </a:p>
          <a:p>
            <a:pPr marL="365760" indent="-283464" eaLnBrk="1" fontAlgn="auto" hangingPunct="1">
              <a:spcAft>
                <a:spcPts val="0"/>
              </a:spcAft>
              <a:buFont typeface="Wingdings 2"/>
              <a:buChar char=""/>
              <a:defRPr/>
            </a:pPr>
            <a:r>
              <a:rPr lang="en-US" sz="2400" dirty="0" smtClean="0">
                <a:latin typeface="Times New Roman" pitchFamily="18" charset="0"/>
                <a:cs typeface="Times New Roman" pitchFamily="18" charset="0"/>
              </a:rPr>
              <a:t>Evolutionary Algorithm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90600" y="1524000"/>
            <a:ext cx="7499350" cy="609600"/>
          </a:xfrm>
        </p:spPr>
        <p:txBody>
          <a:bodyPr/>
          <a:lstStyle/>
          <a:p>
            <a:pPr defTabSz="912813" eaLnBrk="1" hangingPunct="1">
              <a:defRPr/>
            </a:pPr>
            <a:r>
              <a:rPr lang="en-AU" altLang="zh-CN" sz="2800" dirty="0" smtClean="0">
                <a:ea typeface="宋体" pitchFamily="2" charset="-122"/>
              </a:rPr>
              <a:t>Machine Learning Problems</a:t>
            </a:r>
            <a:endParaRPr lang="en-US" altLang="zh-CN" sz="2800" dirty="0" smtClean="0">
              <a:ea typeface="宋体" pitchFamily="2" charset="-122"/>
            </a:endParaRPr>
          </a:p>
        </p:txBody>
      </p:sp>
      <p:graphicFrame>
        <p:nvGraphicFramePr>
          <p:cNvPr id="4" name="Table 3"/>
          <p:cNvGraphicFramePr>
            <a:graphicFrameLocks noGrp="1"/>
          </p:cNvGraphicFramePr>
          <p:nvPr/>
        </p:nvGraphicFramePr>
        <p:xfrm>
          <a:off x="1866900" y="3292475"/>
          <a:ext cx="5410200" cy="274320"/>
        </p:xfrm>
        <a:graphic>
          <a:graphicData uri="http://schemas.openxmlformats.org/drawingml/2006/table">
            <a:tbl>
              <a:tblPr/>
              <a:tblGrid>
                <a:gridCol w="2705100"/>
                <a:gridCol w="2705100"/>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Georgia" pitchFamily="18" charset="0"/>
                        <a:ea typeface="宋体" pitchFamily="2" charset="-122"/>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Georgia" pitchFamily="18" charset="0"/>
                        <a:ea typeface="宋体" pitchFamily="2" charset="-122"/>
                      </a:endParaRPr>
                    </a:p>
                  </a:txBody>
                  <a:tcPr marL="0" marR="0" marT="0" marB="0" anchor="ctr" horzOverflow="overflow">
                    <a:lnL>
                      <a:noFill/>
                    </a:lnL>
                    <a:lnR>
                      <a:noFill/>
                    </a:lnR>
                    <a:lnT>
                      <a:noFill/>
                    </a:lnT>
                    <a:lnB>
                      <a:noFill/>
                    </a:lnB>
                    <a:lnTlToBr>
                      <a:noFill/>
                    </a:lnTlToBr>
                    <a:lnBlToTr>
                      <a:noFill/>
                    </a:lnBlToTr>
                    <a:noFill/>
                  </a:tcPr>
                </a:tc>
              </a:tr>
            </a:tbl>
          </a:graphicData>
        </a:graphic>
      </p:graphicFrame>
      <p:pic>
        <p:nvPicPr>
          <p:cNvPr id="33798" name="Picture 1" descr="http://boyuan.global-optimization.com/optimization_files/Fig3a.gif"/>
          <p:cNvPicPr>
            <a:picLocks noChangeAspect="1" noChangeArrowheads="1"/>
          </p:cNvPicPr>
          <p:nvPr/>
        </p:nvPicPr>
        <p:blipFill>
          <a:blip r:embed="rId2"/>
          <a:srcRect/>
          <a:stretch>
            <a:fillRect/>
          </a:stretch>
        </p:blipFill>
        <p:spPr bwMode="auto">
          <a:xfrm>
            <a:off x="1028700" y="2714625"/>
            <a:ext cx="3695700" cy="2771775"/>
          </a:xfrm>
          <a:prstGeom prst="rect">
            <a:avLst/>
          </a:prstGeom>
          <a:noFill/>
          <a:ln w="9525">
            <a:noFill/>
            <a:miter lim="800000"/>
            <a:headEnd/>
            <a:tailEnd/>
          </a:ln>
        </p:spPr>
      </p:pic>
      <p:pic>
        <p:nvPicPr>
          <p:cNvPr id="33799" name="Picture 2" descr="http://boyuan.global-optimization.com/optimization_files/Fig3b.gif"/>
          <p:cNvPicPr>
            <a:picLocks noChangeAspect="1" noChangeArrowheads="1"/>
          </p:cNvPicPr>
          <p:nvPr/>
        </p:nvPicPr>
        <p:blipFill>
          <a:blip r:embed="rId3"/>
          <a:srcRect/>
          <a:stretch>
            <a:fillRect/>
          </a:stretch>
        </p:blipFill>
        <p:spPr bwMode="auto">
          <a:xfrm>
            <a:off x="4914900" y="2728913"/>
            <a:ext cx="3695700" cy="2771775"/>
          </a:xfrm>
          <a:prstGeom prst="rect">
            <a:avLst/>
          </a:prstGeom>
          <a:noFill/>
          <a:ln w="9525">
            <a:noFill/>
            <a:miter lim="800000"/>
            <a:headEnd/>
            <a:tailEnd/>
          </a:ln>
        </p:spPr>
      </p:pic>
      <p:sp>
        <p:nvSpPr>
          <p:cNvPr id="33800" name="TextBox 6"/>
          <p:cNvSpPr txBox="1">
            <a:spLocks noChangeArrowheads="1"/>
          </p:cNvSpPr>
          <p:nvPr/>
        </p:nvSpPr>
        <p:spPr bwMode="auto">
          <a:xfrm>
            <a:off x="2368550" y="5857875"/>
            <a:ext cx="1441450" cy="369888"/>
          </a:xfrm>
          <a:prstGeom prst="rect">
            <a:avLst/>
          </a:prstGeom>
          <a:noFill/>
          <a:ln w="9525">
            <a:noFill/>
            <a:miter lim="800000"/>
            <a:headEnd/>
            <a:tailEnd/>
          </a:ln>
        </p:spPr>
        <p:txBody>
          <a:bodyPr wrap="none">
            <a:spAutoFit/>
          </a:bodyPr>
          <a:lstStyle/>
          <a:p>
            <a:pPr defTabSz="912813"/>
            <a:r>
              <a:rPr lang="en-AU" altLang="zh-CN" b="1">
                <a:cs typeface="华文中宋"/>
              </a:rPr>
              <a:t>Regression</a:t>
            </a:r>
            <a:endParaRPr lang="en-US" altLang="zh-CN" b="1">
              <a:cs typeface="华文中宋"/>
            </a:endParaRPr>
          </a:p>
        </p:txBody>
      </p:sp>
      <p:sp>
        <p:nvSpPr>
          <p:cNvPr id="33801" name="TextBox 7"/>
          <p:cNvSpPr txBox="1">
            <a:spLocks noChangeArrowheads="1"/>
          </p:cNvSpPr>
          <p:nvPr/>
        </p:nvSpPr>
        <p:spPr bwMode="auto">
          <a:xfrm>
            <a:off x="5935663" y="5929313"/>
            <a:ext cx="1684337" cy="369887"/>
          </a:xfrm>
          <a:prstGeom prst="rect">
            <a:avLst/>
          </a:prstGeom>
          <a:noFill/>
          <a:ln w="9525">
            <a:noFill/>
            <a:miter lim="800000"/>
            <a:headEnd/>
            <a:tailEnd/>
          </a:ln>
        </p:spPr>
        <p:txBody>
          <a:bodyPr wrap="none">
            <a:spAutoFit/>
          </a:bodyPr>
          <a:lstStyle/>
          <a:p>
            <a:pPr defTabSz="912813"/>
            <a:r>
              <a:rPr lang="en-AU" altLang="zh-CN" b="1">
                <a:cs typeface="华文中宋"/>
              </a:rPr>
              <a:t>Classification</a:t>
            </a:r>
            <a:endParaRPr lang="en-US" altLang="zh-CN" b="1">
              <a:cs typeface="华文中宋"/>
            </a:endParaRPr>
          </a:p>
        </p:txBody>
      </p:sp>
      <p:sp>
        <p:nvSpPr>
          <p:cNvPr id="19466" name="Slide Number Placeholder 9"/>
          <p:cNvSpPr>
            <a:spLocks noGrp="1"/>
          </p:cNvSpPr>
          <p:nvPr>
            <p:ph type="sldNum" sz="quarter" idx="12"/>
          </p:nvPr>
        </p:nvSpPr>
        <p:spPr bwMode="auto">
          <a:ln>
            <a:miter lim="800000"/>
            <a:headEnd/>
            <a:tailEnd/>
          </a:ln>
        </p:spPr>
        <p:txBody>
          <a:bodyPr/>
          <a:lstStyle/>
          <a:p>
            <a:pPr>
              <a:defRPr/>
            </a:pPr>
            <a:fld id="{20F84097-DFF2-4CB3-AA6E-9D4C8B62ED2B}" type="slidenum">
              <a:rPr lang="zh-CN" altLang="en-US"/>
              <a:pPr>
                <a:defRPr/>
              </a:pPr>
              <a:t>20</a:t>
            </a:fld>
            <a:endParaRPr lang="en-US" altLang="zh-CN"/>
          </a:p>
        </p:txBody>
      </p:sp>
      <p:sp>
        <p:nvSpPr>
          <p:cNvPr id="9" name="Title 1"/>
          <p:cNvSpPr txBox="1">
            <a:spLocks/>
          </p:cNvSpPr>
          <p:nvPr/>
        </p:nvSpPr>
        <p:spPr>
          <a:xfrm>
            <a:off x="990600" y="0"/>
            <a:ext cx="7499350" cy="1066800"/>
          </a:xfrm>
          <a:prstGeom prst="rect">
            <a:avLst/>
          </a:prstGeom>
        </p:spPr>
        <p:txBody>
          <a:bodyPr anchor="ctr">
            <a:normAutofit/>
          </a:bodyPr>
          <a:lstStyle/>
          <a:p>
            <a:pPr fontAlgn="auto">
              <a:spcAft>
                <a:spcPts val="0"/>
              </a:spcAft>
              <a:defRPr/>
            </a:pPr>
            <a:r>
              <a:rPr lang="en-US" sz="4300" dirty="0">
                <a:solidFill>
                  <a:schemeClr val="accent1">
                    <a:satMod val="150000"/>
                  </a:schemeClr>
                </a:solidFill>
                <a:effectLst>
                  <a:outerShdw blurRad="50000" dist="30000" dir="5400000" algn="tl" rotWithShape="0">
                    <a:srgbClr val="000000">
                      <a:alpha val="30000"/>
                    </a:srgbClr>
                  </a:outerShdw>
                </a:effectLst>
                <a:latin typeface="+mj-lt"/>
                <a:ea typeface="+mj-ea"/>
                <a:cs typeface="+mj-cs"/>
              </a:rPr>
              <a:t>Some Optimization Problems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90600" y="1295400"/>
            <a:ext cx="7499350" cy="731838"/>
          </a:xfrm>
        </p:spPr>
        <p:txBody>
          <a:bodyPr/>
          <a:lstStyle/>
          <a:p>
            <a:pPr defTabSz="912813" eaLnBrk="1" hangingPunct="1">
              <a:defRPr/>
            </a:pPr>
            <a:r>
              <a:rPr lang="en-AU" altLang="zh-CN" sz="2800" dirty="0" smtClean="0">
                <a:ea typeface="宋体" pitchFamily="2" charset="-122"/>
              </a:rPr>
              <a:t>Challenge: Local Optima</a:t>
            </a:r>
            <a:endParaRPr lang="en-US" altLang="zh-CN" sz="2800" dirty="0" smtClean="0">
              <a:ea typeface="宋体" pitchFamily="2" charset="-122"/>
            </a:endParaRPr>
          </a:p>
        </p:txBody>
      </p:sp>
      <p:graphicFrame>
        <p:nvGraphicFramePr>
          <p:cNvPr id="28" name="Diagram 27"/>
          <p:cNvGraphicFramePr/>
          <p:nvPr/>
        </p:nvGraphicFramePr>
        <p:xfrm>
          <a:off x="1066800" y="4876800"/>
          <a:ext cx="792480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22"/>
          <p:cNvGrpSpPr>
            <a:grpSpLocks/>
          </p:cNvGrpSpPr>
          <p:nvPr/>
        </p:nvGrpSpPr>
        <p:grpSpPr bwMode="auto">
          <a:xfrm>
            <a:off x="1028700" y="2220913"/>
            <a:ext cx="7886700" cy="2655887"/>
            <a:chOff x="142875" y="2643188"/>
            <a:chExt cx="8572500" cy="2655887"/>
          </a:xfrm>
        </p:grpSpPr>
        <p:cxnSp>
          <p:nvCxnSpPr>
            <p:cNvPr id="5" name="Straight Arrow Connector 4"/>
            <p:cNvCxnSpPr/>
            <p:nvPr/>
          </p:nvCxnSpPr>
          <p:spPr>
            <a:xfrm>
              <a:off x="500063" y="4857750"/>
              <a:ext cx="235709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607149" y="3750400"/>
              <a:ext cx="2216150" cy="1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flipV="1">
              <a:off x="357015" y="2929111"/>
              <a:ext cx="1571625" cy="1285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286815" y="4857750"/>
              <a:ext cx="221387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179603" y="3750400"/>
              <a:ext cx="2216150" cy="1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Arc 12"/>
            <p:cNvSpPr/>
            <p:nvPr/>
          </p:nvSpPr>
          <p:spPr>
            <a:xfrm rot="10800000">
              <a:off x="3728554" y="2693988"/>
              <a:ext cx="1358003" cy="1785937"/>
            </a:xfrm>
            <a:prstGeom prst="arc">
              <a:avLst>
                <a:gd name="adj1" fmla="val 10682752"/>
                <a:gd name="adj2" fmla="val 206579"/>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cxnSp>
          <p:nvCxnSpPr>
            <p:cNvPr id="14" name="Straight Arrow Connector 13"/>
            <p:cNvCxnSpPr/>
            <p:nvPr/>
          </p:nvCxnSpPr>
          <p:spPr>
            <a:xfrm>
              <a:off x="6215063" y="4857750"/>
              <a:ext cx="25003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5108645" y="3749606"/>
              <a:ext cx="2214562" cy="1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6234043" y="2692400"/>
              <a:ext cx="2217324" cy="2208213"/>
            </a:xfrm>
            <a:custGeom>
              <a:avLst/>
              <a:gdLst>
                <a:gd name="connsiteX0" fmla="*/ 0 w 2216728"/>
                <a:gd name="connsiteY0" fmla="*/ 1062182 h 2207490"/>
                <a:gd name="connsiteX1" fmla="*/ 180110 w 2216728"/>
                <a:gd name="connsiteY1" fmla="*/ 1616364 h 2207490"/>
                <a:gd name="connsiteX2" fmla="*/ 429491 w 2216728"/>
                <a:gd name="connsiteY2" fmla="*/ 660400 h 2207490"/>
                <a:gd name="connsiteX3" fmla="*/ 595746 w 2216728"/>
                <a:gd name="connsiteY3" fmla="*/ 1935018 h 2207490"/>
                <a:gd name="connsiteX4" fmla="*/ 803564 w 2216728"/>
                <a:gd name="connsiteY4" fmla="*/ 1339273 h 2207490"/>
                <a:gd name="connsiteX5" fmla="*/ 914400 w 2216728"/>
                <a:gd name="connsiteY5" fmla="*/ 1616364 h 2207490"/>
                <a:gd name="connsiteX6" fmla="*/ 1108364 w 2216728"/>
                <a:gd name="connsiteY6" fmla="*/ 36945 h 2207490"/>
                <a:gd name="connsiteX7" fmla="*/ 1330037 w 2216728"/>
                <a:gd name="connsiteY7" fmla="*/ 1394691 h 2207490"/>
                <a:gd name="connsiteX8" fmla="*/ 1579419 w 2216728"/>
                <a:gd name="connsiteY8" fmla="*/ 1145309 h 2207490"/>
                <a:gd name="connsiteX9" fmla="*/ 1731819 w 2216728"/>
                <a:gd name="connsiteY9" fmla="*/ 2170545 h 2207490"/>
                <a:gd name="connsiteX10" fmla="*/ 1731819 w 2216728"/>
                <a:gd name="connsiteY10" fmla="*/ 923636 h 2207490"/>
                <a:gd name="connsiteX11" fmla="*/ 1911928 w 2216728"/>
                <a:gd name="connsiteY11" fmla="*/ 1463964 h 2207490"/>
                <a:gd name="connsiteX12" fmla="*/ 2216728 w 2216728"/>
                <a:gd name="connsiteY12" fmla="*/ 604982 h 2207490"/>
                <a:gd name="connsiteX13" fmla="*/ 2216728 w 2216728"/>
                <a:gd name="connsiteY13" fmla="*/ 604982 h 220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16728" h="2207490">
                  <a:moveTo>
                    <a:pt x="0" y="1062182"/>
                  </a:moveTo>
                  <a:cubicBezTo>
                    <a:pt x="54264" y="1372755"/>
                    <a:pt x="108528" y="1683328"/>
                    <a:pt x="180110" y="1616364"/>
                  </a:cubicBezTo>
                  <a:cubicBezTo>
                    <a:pt x="251692" y="1549400"/>
                    <a:pt x="360218" y="607291"/>
                    <a:pt x="429491" y="660400"/>
                  </a:cubicBezTo>
                  <a:cubicBezTo>
                    <a:pt x="498764" y="713509"/>
                    <a:pt x="533401" y="1821873"/>
                    <a:pt x="595746" y="1935018"/>
                  </a:cubicBezTo>
                  <a:cubicBezTo>
                    <a:pt x="658091" y="2048163"/>
                    <a:pt x="750455" y="1392382"/>
                    <a:pt x="803564" y="1339273"/>
                  </a:cubicBezTo>
                  <a:cubicBezTo>
                    <a:pt x="856673" y="1286164"/>
                    <a:pt x="863600" y="1833419"/>
                    <a:pt x="914400" y="1616364"/>
                  </a:cubicBezTo>
                  <a:cubicBezTo>
                    <a:pt x="965200" y="1399309"/>
                    <a:pt x="1039091" y="73890"/>
                    <a:pt x="1108364" y="36945"/>
                  </a:cubicBezTo>
                  <a:cubicBezTo>
                    <a:pt x="1177637" y="0"/>
                    <a:pt x="1251528" y="1209964"/>
                    <a:pt x="1330037" y="1394691"/>
                  </a:cubicBezTo>
                  <a:cubicBezTo>
                    <a:pt x="1408546" y="1579418"/>
                    <a:pt x="1512455" y="1016000"/>
                    <a:pt x="1579419" y="1145309"/>
                  </a:cubicBezTo>
                  <a:cubicBezTo>
                    <a:pt x="1646383" y="1274618"/>
                    <a:pt x="1706419" y="2207490"/>
                    <a:pt x="1731819" y="2170545"/>
                  </a:cubicBezTo>
                  <a:cubicBezTo>
                    <a:pt x="1757219" y="2133600"/>
                    <a:pt x="1701801" y="1041399"/>
                    <a:pt x="1731819" y="923636"/>
                  </a:cubicBezTo>
                  <a:cubicBezTo>
                    <a:pt x="1761837" y="805873"/>
                    <a:pt x="1831110" y="1517073"/>
                    <a:pt x="1911928" y="1463964"/>
                  </a:cubicBezTo>
                  <a:cubicBezTo>
                    <a:pt x="1992746" y="1410855"/>
                    <a:pt x="2216728" y="604982"/>
                    <a:pt x="2216728" y="604982"/>
                  </a:cubicBezTo>
                  <a:lnTo>
                    <a:pt x="2216728" y="604982"/>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4832" name="TextBox 20"/>
            <p:cNvSpPr txBox="1">
              <a:spLocks noChangeArrowheads="1"/>
            </p:cNvSpPr>
            <p:nvPr/>
          </p:nvSpPr>
          <p:spPr bwMode="auto">
            <a:xfrm>
              <a:off x="2428875" y="4929188"/>
              <a:ext cx="347663" cy="369887"/>
            </a:xfrm>
            <a:prstGeom prst="rect">
              <a:avLst/>
            </a:prstGeom>
            <a:noFill/>
            <a:ln w="9525">
              <a:noFill/>
              <a:miter lim="800000"/>
              <a:headEnd/>
              <a:tailEnd/>
            </a:ln>
          </p:spPr>
          <p:txBody>
            <a:bodyPr wrap="none">
              <a:spAutoFit/>
            </a:bodyPr>
            <a:lstStyle/>
            <a:p>
              <a:pPr defTabSz="912813"/>
              <a:r>
                <a:rPr lang="en-AU" altLang="zh-CN">
                  <a:latin typeface="Georgia" pitchFamily="18" charset="0"/>
                  <a:cs typeface="华文中宋"/>
                </a:rPr>
                <a:t>X</a:t>
              </a:r>
              <a:endParaRPr lang="en-US" altLang="zh-CN">
                <a:latin typeface="Georgia" pitchFamily="18" charset="0"/>
                <a:cs typeface="华文中宋"/>
              </a:endParaRPr>
            </a:p>
          </p:txBody>
        </p:sp>
        <p:sp>
          <p:nvSpPr>
            <p:cNvPr id="34833" name="TextBox 21"/>
            <p:cNvSpPr txBox="1">
              <a:spLocks noChangeArrowheads="1"/>
            </p:cNvSpPr>
            <p:nvPr/>
          </p:nvSpPr>
          <p:spPr bwMode="auto">
            <a:xfrm>
              <a:off x="5000625" y="4929188"/>
              <a:ext cx="347663" cy="369887"/>
            </a:xfrm>
            <a:prstGeom prst="rect">
              <a:avLst/>
            </a:prstGeom>
            <a:noFill/>
            <a:ln w="9525">
              <a:noFill/>
              <a:miter lim="800000"/>
              <a:headEnd/>
              <a:tailEnd/>
            </a:ln>
          </p:spPr>
          <p:txBody>
            <a:bodyPr wrap="none">
              <a:spAutoFit/>
            </a:bodyPr>
            <a:lstStyle/>
            <a:p>
              <a:pPr defTabSz="912813"/>
              <a:r>
                <a:rPr lang="en-AU" altLang="zh-CN">
                  <a:latin typeface="Georgia" pitchFamily="18" charset="0"/>
                  <a:cs typeface="华文中宋"/>
                </a:rPr>
                <a:t>X</a:t>
              </a:r>
              <a:endParaRPr lang="en-US" altLang="zh-CN">
                <a:latin typeface="Georgia" pitchFamily="18" charset="0"/>
                <a:cs typeface="华文中宋"/>
              </a:endParaRPr>
            </a:p>
          </p:txBody>
        </p:sp>
        <p:sp>
          <p:nvSpPr>
            <p:cNvPr id="34834" name="TextBox 22"/>
            <p:cNvSpPr txBox="1">
              <a:spLocks noChangeArrowheads="1"/>
            </p:cNvSpPr>
            <p:nvPr/>
          </p:nvSpPr>
          <p:spPr bwMode="auto">
            <a:xfrm>
              <a:off x="8215313" y="4929188"/>
              <a:ext cx="347662" cy="369887"/>
            </a:xfrm>
            <a:prstGeom prst="rect">
              <a:avLst/>
            </a:prstGeom>
            <a:noFill/>
            <a:ln w="9525">
              <a:noFill/>
              <a:miter lim="800000"/>
              <a:headEnd/>
              <a:tailEnd/>
            </a:ln>
          </p:spPr>
          <p:txBody>
            <a:bodyPr wrap="none">
              <a:spAutoFit/>
            </a:bodyPr>
            <a:lstStyle/>
            <a:p>
              <a:pPr defTabSz="912813"/>
              <a:r>
                <a:rPr lang="en-AU" altLang="zh-CN">
                  <a:latin typeface="Georgia" pitchFamily="18" charset="0"/>
                  <a:cs typeface="华文中宋"/>
                </a:rPr>
                <a:t>X</a:t>
              </a:r>
              <a:endParaRPr lang="en-US" altLang="zh-CN">
                <a:latin typeface="Georgia" pitchFamily="18" charset="0"/>
                <a:cs typeface="华文中宋"/>
              </a:endParaRPr>
            </a:p>
          </p:txBody>
        </p:sp>
        <p:sp>
          <p:nvSpPr>
            <p:cNvPr id="34835" name="TextBox 23"/>
            <p:cNvSpPr txBox="1">
              <a:spLocks noChangeArrowheads="1"/>
            </p:cNvSpPr>
            <p:nvPr/>
          </p:nvSpPr>
          <p:spPr bwMode="auto">
            <a:xfrm>
              <a:off x="142875" y="2643188"/>
              <a:ext cx="260350" cy="369887"/>
            </a:xfrm>
            <a:prstGeom prst="rect">
              <a:avLst/>
            </a:prstGeom>
            <a:noFill/>
            <a:ln w="9525">
              <a:noFill/>
              <a:miter lim="800000"/>
              <a:headEnd/>
              <a:tailEnd/>
            </a:ln>
          </p:spPr>
          <p:txBody>
            <a:bodyPr wrap="none">
              <a:spAutoFit/>
            </a:bodyPr>
            <a:lstStyle/>
            <a:p>
              <a:pPr defTabSz="912813"/>
              <a:r>
                <a:rPr lang="en-AU" altLang="zh-CN" i="1">
                  <a:latin typeface="Georgia" pitchFamily="18" charset="0"/>
                  <a:cs typeface="华文中宋"/>
                </a:rPr>
                <a:t>f</a:t>
              </a:r>
              <a:endParaRPr lang="en-US" altLang="zh-CN" i="1">
                <a:latin typeface="Georgia" pitchFamily="18" charset="0"/>
                <a:cs typeface="华文中宋"/>
              </a:endParaRPr>
            </a:p>
          </p:txBody>
        </p:sp>
        <p:sp>
          <p:nvSpPr>
            <p:cNvPr id="34836" name="TextBox 25"/>
            <p:cNvSpPr txBox="1">
              <a:spLocks noChangeArrowheads="1"/>
            </p:cNvSpPr>
            <p:nvPr/>
          </p:nvSpPr>
          <p:spPr bwMode="auto">
            <a:xfrm>
              <a:off x="2954338" y="2643188"/>
              <a:ext cx="260350" cy="369887"/>
            </a:xfrm>
            <a:prstGeom prst="rect">
              <a:avLst/>
            </a:prstGeom>
            <a:noFill/>
            <a:ln w="9525">
              <a:noFill/>
              <a:miter lim="800000"/>
              <a:headEnd/>
              <a:tailEnd/>
            </a:ln>
          </p:spPr>
          <p:txBody>
            <a:bodyPr wrap="none">
              <a:spAutoFit/>
            </a:bodyPr>
            <a:lstStyle/>
            <a:p>
              <a:pPr defTabSz="912813"/>
              <a:r>
                <a:rPr lang="en-AU" altLang="zh-CN" i="1">
                  <a:latin typeface="Georgia" pitchFamily="18" charset="0"/>
                  <a:cs typeface="华文中宋"/>
                </a:rPr>
                <a:t>f</a:t>
              </a:r>
              <a:endParaRPr lang="en-US" altLang="zh-CN" i="1">
                <a:latin typeface="Georgia" pitchFamily="18" charset="0"/>
                <a:cs typeface="华文中宋"/>
              </a:endParaRPr>
            </a:p>
          </p:txBody>
        </p:sp>
        <p:sp>
          <p:nvSpPr>
            <p:cNvPr id="34837" name="TextBox 26"/>
            <p:cNvSpPr txBox="1">
              <a:spLocks noChangeArrowheads="1"/>
            </p:cNvSpPr>
            <p:nvPr/>
          </p:nvSpPr>
          <p:spPr bwMode="auto">
            <a:xfrm>
              <a:off x="5883275" y="2643188"/>
              <a:ext cx="260350" cy="369887"/>
            </a:xfrm>
            <a:prstGeom prst="rect">
              <a:avLst/>
            </a:prstGeom>
            <a:noFill/>
            <a:ln w="9525">
              <a:noFill/>
              <a:miter lim="800000"/>
              <a:headEnd/>
              <a:tailEnd/>
            </a:ln>
          </p:spPr>
          <p:txBody>
            <a:bodyPr wrap="none">
              <a:spAutoFit/>
            </a:bodyPr>
            <a:lstStyle/>
            <a:p>
              <a:pPr defTabSz="912813"/>
              <a:r>
                <a:rPr lang="en-AU" altLang="zh-CN" i="1">
                  <a:latin typeface="Georgia" pitchFamily="18" charset="0"/>
                  <a:cs typeface="华文中宋"/>
                </a:rPr>
                <a:t>f</a:t>
              </a:r>
              <a:endParaRPr lang="en-US" altLang="zh-CN" i="1">
                <a:latin typeface="Georgia" pitchFamily="18" charset="0"/>
                <a:cs typeface="华文中宋"/>
              </a:endParaRPr>
            </a:p>
          </p:txBody>
        </p:sp>
        <p:sp>
          <p:nvSpPr>
            <p:cNvPr id="34838" name="TextBox 18"/>
            <p:cNvSpPr txBox="1">
              <a:spLocks noChangeArrowheads="1"/>
            </p:cNvSpPr>
            <p:nvPr/>
          </p:nvSpPr>
          <p:spPr bwMode="auto">
            <a:xfrm>
              <a:off x="187325" y="4857750"/>
              <a:ext cx="312738" cy="369888"/>
            </a:xfrm>
            <a:prstGeom prst="rect">
              <a:avLst/>
            </a:prstGeom>
            <a:noFill/>
            <a:ln w="9525">
              <a:noFill/>
              <a:miter lim="800000"/>
              <a:headEnd/>
              <a:tailEnd/>
            </a:ln>
          </p:spPr>
          <p:txBody>
            <a:bodyPr wrap="none">
              <a:spAutoFit/>
            </a:bodyPr>
            <a:lstStyle/>
            <a:p>
              <a:pPr defTabSz="912813"/>
              <a:r>
                <a:rPr lang="en-AU" altLang="zh-CN">
                  <a:cs typeface="华文中宋"/>
                </a:rPr>
                <a:t>0</a:t>
              </a:r>
              <a:endParaRPr lang="en-US" altLang="zh-CN">
                <a:cs typeface="华文中宋"/>
              </a:endParaRPr>
            </a:p>
          </p:txBody>
        </p:sp>
        <p:sp>
          <p:nvSpPr>
            <p:cNvPr id="34839" name="TextBox 20"/>
            <p:cNvSpPr txBox="1">
              <a:spLocks noChangeArrowheads="1"/>
            </p:cNvSpPr>
            <p:nvPr/>
          </p:nvSpPr>
          <p:spPr bwMode="auto">
            <a:xfrm>
              <a:off x="3044825" y="4857750"/>
              <a:ext cx="312738" cy="369888"/>
            </a:xfrm>
            <a:prstGeom prst="rect">
              <a:avLst/>
            </a:prstGeom>
            <a:noFill/>
            <a:ln w="9525">
              <a:noFill/>
              <a:miter lim="800000"/>
              <a:headEnd/>
              <a:tailEnd/>
            </a:ln>
          </p:spPr>
          <p:txBody>
            <a:bodyPr wrap="none">
              <a:spAutoFit/>
            </a:bodyPr>
            <a:lstStyle/>
            <a:p>
              <a:pPr defTabSz="912813"/>
              <a:r>
                <a:rPr lang="en-AU" altLang="zh-CN">
                  <a:cs typeface="华文中宋"/>
                </a:rPr>
                <a:t>0</a:t>
              </a:r>
              <a:endParaRPr lang="en-US" altLang="zh-CN">
                <a:cs typeface="华文中宋"/>
              </a:endParaRPr>
            </a:p>
          </p:txBody>
        </p:sp>
        <p:sp>
          <p:nvSpPr>
            <p:cNvPr id="34840" name="TextBox 22"/>
            <p:cNvSpPr txBox="1">
              <a:spLocks noChangeArrowheads="1"/>
            </p:cNvSpPr>
            <p:nvPr/>
          </p:nvSpPr>
          <p:spPr bwMode="auto">
            <a:xfrm>
              <a:off x="5973763" y="4857750"/>
              <a:ext cx="312737" cy="369888"/>
            </a:xfrm>
            <a:prstGeom prst="rect">
              <a:avLst/>
            </a:prstGeom>
            <a:noFill/>
            <a:ln w="9525">
              <a:noFill/>
              <a:miter lim="800000"/>
              <a:headEnd/>
              <a:tailEnd/>
            </a:ln>
          </p:spPr>
          <p:txBody>
            <a:bodyPr wrap="none">
              <a:spAutoFit/>
            </a:bodyPr>
            <a:lstStyle/>
            <a:p>
              <a:pPr defTabSz="912813"/>
              <a:r>
                <a:rPr lang="en-AU" altLang="zh-CN">
                  <a:cs typeface="华文中宋"/>
                </a:rPr>
                <a:t>0</a:t>
              </a:r>
              <a:endParaRPr lang="en-US" altLang="zh-CN">
                <a:cs typeface="华文中宋"/>
              </a:endParaRPr>
            </a:p>
          </p:txBody>
        </p:sp>
      </p:grpSp>
      <p:sp>
        <p:nvSpPr>
          <p:cNvPr id="20502" name="Slide Number Placeholder 24"/>
          <p:cNvSpPr>
            <a:spLocks noGrp="1"/>
          </p:cNvSpPr>
          <p:nvPr>
            <p:ph type="sldNum" sz="quarter" idx="12"/>
          </p:nvPr>
        </p:nvSpPr>
        <p:spPr bwMode="auto">
          <a:ln>
            <a:miter lim="800000"/>
            <a:headEnd/>
            <a:tailEnd/>
          </a:ln>
        </p:spPr>
        <p:txBody>
          <a:bodyPr/>
          <a:lstStyle/>
          <a:p>
            <a:pPr>
              <a:defRPr/>
            </a:pPr>
            <a:fld id="{4C24BA65-59A5-4D9B-81F2-A54285F78ED6}" type="slidenum">
              <a:rPr lang="zh-CN" altLang="en-US"/>
              <a:pPr>
                <a:defRPr/>
              </a:pPr>
              <a:t>21</a:t>
            </a:fld>
            <a:endParaRPr lang="en-US" altLang="zh-CN"/>
          </a:p>
        </p:txBody>
      </p:sp>
      <p:sp>
        <p:nvSpPr>
          <p:cNvPr id="24" name="Title 1"/>
          <p:cNvSpPr txBox="1">
            <a:spLocks/>
          </p:cNvSpPr>
          <p:nvPr/>
        </p:nvSpPr>
        <p:spPr>
          <a:xfrm>
            <a:off x="990600" y="0"/>
            <a:ext cx="7499350" cy="1066800"/>
          </a:xfrm>
          <a:prstGeom prst="rect">
            <a:avLst/>
          </a:prstGeom>
        </p:spPr>
        <p:txBody>
          <a:bodyPr anchor="ctr">
            <a:normAutofit/>
          </a:bodyPr>
          <a:lstStyle/>
          <a:p>
            <a:pPr algn="ctr" fontAlgn="auto">
              <a:spcAft>
                <a:spcPts val="0"/>
              </a:spcAft>
              <a:defRPr/>
            </a:pPr>
            <a:r>
              <a:rPr lang="en-US" sz="4000" dirty="0">
                <a:solidFill>
                  <a:schemeClr val="accent1">
                    <a:satMod val="150000"/>
                  </a:schemeClr>
                </a:solidFill>
                <a:latin typeface="+mj-lt"/>
                <a:ea typeface="+mj-ea"/>
                <a:cs typeface="+mj-cs"/>
              </a:rPr>
              <a:t>Some Optimization Problems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838200" y="1676400"/>
            <a:ext cx="4267200" cy="457200"/>
          </a:xfrm>
        </p:spPr>
        <p:txBody>
          <a:bodyPr>
            <a:normAutofit fontScale="92500" lnSpcReduction="20000"/>
          </a:bodyPr>
          <a:lstStyle/>
          <a:p>
            <a:pPr defTabSz="912813"/>
            <a:r>
              <a:rPr lang="en-AU" altLang="zh-CN" smtClean="0">
                <a:cs typeface="华文中宋"/>
              </a:rPr>
              <a:t>Local Search</a:t>
            </a:r>
            <a:endParaRPr lang="en-US" altLang="zh-CN" smtClean="0">
              <a:cs typeface="华文中宋"/>
            </a:endParaRPr>
          </a:p>
        </p:txBody>
      </p:sp>
      <p:cxnSp>
        <p:nvCxnSpPr>
          <p:cNvPr id="4" name="Straight Arrow Connector 3"/>
          <p:cNvCxnSpPr/>
          <p:nvPr/>
        </p:nvCxnSpPr>
        <p:spPr>
          <a:xfrm>
            <a:off x="1928813" y="6429375"/>
            <a:ext cx="485775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flipH="1" flipV="1">
            <a:off x="214313" y="4714875"/>
            <a:ext cx="3430588"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5845" name="TextBox 10"/>
          <p:cNvSpPr txBox="1">
            <a:spLocks noChangeArrowheads="1"/>
          </p:cNvSpPr>
          <p:nvPr/>
        </p:nvSpPr>
        <p:spPr bwMode="auto">
          <a:xfrm>
            <a:off x="6858000" y="6286500"/>
            <a:ext cx="428625" cy="369888"/>
          </a:xfrm>
          <a:prstGeom prst="rect">
            <a:avLst/>
          </a:prstGeom>
          <a:noFill/>
          <a:ln w="9525">
            <a:noFill/>
            <a:miter lim="800000"/>
            <a:headEnd/>
            <a:tailEnd/>
          </a:ln>
        </p:spPr>
        <p:txBody>
          <a:bodyPr>
            <a:spAutoFit/>
          </a:bodyPr>
          <a:lstStyle/>
          <a:p>
            <a:pPr defTabSz="912813"/>
            <a:r>
              <a:rPr lang="en-AU" altLang="zh-CN">
                <a:cs typeface="华文中宋"/>
              </a:rPr>
              <a:t>X</a:t>
            </a:r>
            <a:endParaRPr lang="en-US" altLang="zh-CN">
              <a:cs typeface="华文中宋"/>
            </a:endParaRPr>
          </a:p>
        </p:txBody>
      </p:sp>
      <p:sp>
        <p:nvSpPr>
          <p:cNvPr id="35846" name="TextBox 11"/>
          <p:cNvSpPr txBox="1">
            <a:spLocks noChangeArrowheads="1"/>
          </p:cNvSpPr>
          <p:nvPr/>
        </p:nvSpPr>
        <p:spPr bwMode="auto">
          <a:xfrm>
            <a:off x="1428750" y="2928938"/>
            <a:ext cx="357188" cy="523875"/>
          </a:xfrm>
          <a:prstGeom prst="rect">
            <a:avLst/>
          </a:prstGeom>
          <a:noFill/>
          <a:ln w="9525">
            <a:noFill/>
            <a:miter lim="800000"/>
            <a:headEnd/>
            <a:tailEnd/>
          </a:ln>
        </p:spPr>
        <p:txBody>
          <a:bodyPr>
            <a:spAutoFit/>
          </a:bodyPr>
          <a:lstStyle/>
          <a:p>
            <a:r>
              <a:rPr lang="en-AU" altLang="zh-CN" sz="2800" i="1">
                <a:latin typeface="Georgia" pitchFamily="18" charset="0"/>
                <a:cs typeface="华文中宋"/>
              </a:rPr>
              <a:t>f</a:t>
            </a:r>
            <a:endParaRPr lang="en-US" altLang="zh-CN" sz="2800" i="1">
              <a:latin typeface="Georgia" pitchFamily="18" charset="0"/>
              <a:cs typeface="华文中宋"/>
            </a:endParaRPr>
          </a:p>
        </p:txBody>
      </p:sp>
      <p:sp>
        <p:nvSpPr>
          <p:cNvPr id="35847" name="TextBox 12"/>
          <p:cNvSpPr txBox="1">
            <a:spLocks noChangeArrowheads="1"/>
          </p:cNvSpPr>
          <p:nvPr/>
        </p:nvSpPr>
        <p:spPr bwMode="auto">
          <a:xfrm>
            <a:off x="1571625" y="6429375"/>
            <a:ext cx="428625" cy="369888"/>
          </a:xfrm>
          <a:prstGeom prst="rect">
            <a:avLst/>
          </a:prstGeom>
          <a:noFill/>
          <a:ln w="9525">
            <a:noFill/>
            <a:miter lim="800000"/>
            <a:headEnd/>
            <a:tailEnd/>
          </a:ln>
        </p:spPr>
        <p:txBody>
          <a:bodyPr>
            <a:spAutoFit/>
          </a:bodyPr>
          <a:lstStyle/>
          <a:p>
            <a:pPr defTabSz="912813"/>
            <a:r>
              <a:rPr lang="en-AU" altLang="zh-CN">
                <a:cs typeface="华文中宋"/>
              </a:rPr>
              <a:t>0</a:t>
            </a:r>
            <a:endParaRPr lang="en-US" altLang="zh-CN">
              <a:cs typeface="华文中宋"/>
            </a:endParaRPr>
          </a:p>
        </p:txBody>
      </p:sp>
      <p:sp>
        <p:nvSpPr>
          <p:cNvPr id="9" name="Freeform 8"/>
          <p:cNvSpPr/>
          <p:nvPr/>
        </p:nvSpPr>
        <p:spPr>
          <a:xfrm>
            <a:off x="1939925" y="3597275"/>
            <a:ext cx="4349750" cy="2763838"/>
          </a:xfrm>
          <a:custGeom>
            <a:avLst/>
            <a:gdLst>
              <a:gd name="connsiteX0" fmla="*/ 0 w 4350328"/>
              <a:gd name="connsiteY0" fmla="*/ 2581563 h 2763981"/>
              <a:gd name="connsiteX1" fmla="*/ 775855 w 4350328"/>
              <a:gd name="connsiteY1" fmla="*/ 1445491 h 2763981"/>
              <a:gd name="connsiteX2" fmla="*/ 1385455 w 4350328"/>
              <a:gd name="connsiteY2" fmla="*/ 2526145 h 2763981"/>
              <a:gd name="connsiteX3" fmla="*/ 1801091 w 4350328"/>
              <a:gd name="connsiteY3" fmla="*/ 60036 h 2763981"/>
              <a:gd name="connsiteX4" fmla="*/ 2244437 w 4350328"/>
              <a:gd name="connsiteY4" fmla="*/ 2165927 h 2763981"/>
              <a:gd name="connsiteX5" fmla="*/ 2632364 w 4350328"/>
              <a:gd name="connsiteY5" fmla="*/ 1778000 h 2763981"/>
              <a:gd name="connsiteX6" fmla="*/ 3048000 w 4350328"/>
              <a:gd name="connsiteY6" fmla="*/ 2581563 h 2763981"/>
              <a:gd name="connsiteX7" fmla="*/ 3574473 w 4350328"/>
              <a:gd name="connsiteY7" fmla="*/ 683491 h 2763981"/>
              <a:gd name="connsiteX8" fmla="*/ 4350328 w 4350328"/>
              <a:gd name="connsiteY8" fmla="*/ 2346036 h 2763981"/>
              <a:gd name="connsiteX9" fmla="*/ 4350328 w 4350328"/>
              <a:gd name="connsiteY9" fmla="*/ 2346036 h 276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0328" h="2763981">
                <a:moveTo>
                  <a:pt x="0" y="2581563"/>
                </a:moveTo>
                <a:cubicBezTo>
                  <a:pt x="272473" y="2018145"/>
                  <a:pt x="544946" y="1454727"/>
                  <a:pt x="775855" y="1445491"/>
                </a:cubicBezTo>
                <a:cubicBezTo>
                  <a:pt x="1006764" y="1436255"/>
                  <a:pt x="1214582" y="2757054"/>
                  <a:pt x="1385455" y="2526145"/>
                </a:cubicBezTo>
                <a:cubicBezTo>
                  <a:pt x="1556328" y="2295236"/>
                  <a:pt x="1657927" y="120072"/>
                  <a:pt x="1801091" y="60036"/>
                </a:cubicBezTo>
                <a:cubicBezTo>
                  <a:pt x="1944255" y="0"/>
                  <a:pt x="2105892" y="1879600"/>
                  <a:pt x="2244437" y="2165927"/>
                </a:cubicBezTo>
                <a:cubicBezTo>
                  <a:pt x="2382983" y="2452254"/>
                  <a:pt x="2498437" y="1708727"/>
                  <a:pt x="2632364" y="1778000"/>
                </a:cubicBezTo>
                <a:cubicBezTo>
                  <a:pt x="2766291" y="1847273"/>
                  <a:pt x="2890982" y="2763981"/>
                  <a:pt x="3048000" y="2581563"/>
                </a:cubicBezTo>
                <a:cubicBezTo>
                  <a:pt x="3205018" y="2399145"/>
                  <a:pt x="3357418" y="722746"/>
                  <a:pt x="3574473" y="683491"/>
                </a:cubicBezTo>
                <a:cubicBezTo>
                  <a:pt x="3791528" y="644237"/>
                  <a:pt x="4350328" y="2346036"/>
                  <a:pt x="4350328" y="2346036"/>
                </a:cubicBezTo>
                <a:lnTo>
                  <a:pt x="4350328" y="2346036"/>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 name="Smiley Face 9"/>
          <p:cNvSpPr/>
          <p:nvPr/>
        </p:nvSpPr>
        <p:spPr>
          <a:xfrm>
            <a:off x="3500438" y="3143250"/>
            <a:ext cx="428625" cy="428625"/>
          </a:xfrm>
          <a:prstGeom prst="smileyFace">
            <a:avLst>
              <a:gd name="adj" fmla="val 4653"/>
            </a:avLst>
          </a:prstGeom>
          <a:solidFill>
            <a:srgbClr val="FFFF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6" name="Smiley Face 15"/>
          <p:cNvSpPr/>
          <p:nvPr/>
        </p:nvSpPr>
        <p:spPr>
          <a:xfrm>
            <a:off x="2428875" y="4429125"/>
            <a:ext cx="500063" cy="500063"/>
          </a:xfrm>
          <a:prstGeom prst="smileyFace">
            <a:avLst>
              <a:gd name="adj" fmla="val -465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7" name="Smiley Face 16"/>
          <p:cNvSpPr/>
          <p:nvPr/>
        </p:nvSpPr>
        <p:spPr>
          <a:xfrm>
            <a:off x="4286250" y="4786313"/>
            <a:ext cx="500063" cy="500062"/>
          </a:xfrm>
          <a:prstGeom prst="smileyFace">
            <a:avLst>
              <a:gd name="adj" fmla="val -465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8" name="Smiley Face 17"/>
          <p:cNvSpPr/>
          <p:nvPr/>
        </p:nvSpPr>
        <p:spPr>
          <a:xfrm>
            <a:off x="5214938" y="3643313"/>
            <a:ext cx="500062" cy="500062"/>
          </a:xfrm>
          <a:prstGeom prst="smileyFace">
            <a:avLst>
              <a:gd name="adj" fmla="val -465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Explosion 1 13"/>
          <p:cNvSpPr/>
          <p:nvPr/>
        </p:nvSpPr>
        <p:spPr>
          <a:xfrm>
            <a:off x="6286500" y="1524000"/>
            <a:ext cx="2428875" cy="2286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AU" altLang="zh-CN" dirty="0">
                <a:solidFill>
                  <a:srgbClr val="FFFFFF"/>
                </a:solidFill>
              </a:rPr>
              <a:t>Multimodal</a:t>
            </a:r>
            <a:endParaRPr lang="en-US" altLang="zh-CN" dirty="0">
              <a:solidFill>
                <a:srgbClr val="FFFFFF"/>
              </a:solidFill>
            </a:endParaRPr>
          </a:p>
        </p:txBody>
      </p:sp>
      <p:sp>
        <p:nvSpPr>
          <p:cNvPr id="26639" name="Slide Number Placeholder 19"/>
          <p:cNvSpPr>
            <a:spLocks noGrp="1"/>
          </p:cNvSpPr>
          <p:nvPr>
            <p:ph type="sldNum" sz="quarter" idx="12"/>
          </p:nvPr>
        </p:nvSpPr>
        <p:spPr bwMode="auto">
          <a:ln>
            <a:miter lim="800000"/>
            <a:headEnd/>
            <a:tailEnd/>
          </a:ln>
        </p:spPr>
        <p:txBody>
          <a:bodyPr/>
          <a:lstStyle/>
          <a:p>
            <a:pPr>
              <a:defRPr/>
            </a:pPr>
            <a:fld id="{1ADCBEFF-FF71-485D-98F6-DC8E9DAF004E}" type="slidenum">
              <a:rPr lang="zh-CN" altLang="en-US"/>
              <a:pPr>
                <a:defRPr/>
              </a:pPr>
              <a:t>22</a:t>
            </a:fld>
            <a:endParaRPr lang="en-US" altLang="zh-CN"/>
          </a:p>
        </p:txBody>
      </p:sp>
      <p:sp>
        <p:nvSpPr>
          <p:cNvPr id="19" name="Title 1"/>
          <p:cNvSpPr txBox="1">
            <a:spLocks/>
          </p:cNvSpPr>
          <p:nvPr/>
        </p:nvSpPr>
        <p:spPr>
          <a:xfrm>
            <a:off x="990600" y="0"/>
            <a:ext cx="7499350" cy="1066800"/>
          </a:xfrm>
          <a:prstGeom prst="rect">
            <a:avLst/>
          </a:prstGeom>
        </p:spPr>
        <p:txBody>
          <a:bodyPr anchor="ctr">
            <a:normAutofit/>
          </a:bodyPr>
          <a:lstStyle/>
          <a:p>
            <a:pPr algn="ctr" fontAlgn="auto">
              <a:spcAft>
                <a:spcPts val="0"/>
              </a:spcAft>
              <a:defRPr/>
            </a:pPr>
            <a:r>
              <a:rPr lang="en-US" sz="4000" dirty="0">
                <a:solidFill>
                  <a:schemeClr val="accent1">
                    <a:satMod val="150000"/>
                  </a:schemeClr>
                </a:solidFill>
                <a:latin typeface="+mj-lt"/>
                <a:ea typeface="+mj-ea"/>
                <a:cs typeface="+mj-cs"/>
              </a:rPr>
              <a:t>How to solve it?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499350" cy="1143000"/>
          </a:xfrm>
        </p:spPr>
        <p:txBody>
          <a:bodyPr>
            <a:normAutofit/>
          </a:bodyPr>
          <a:lstStyle/>
          <a:p>
            <a:pPr algn="ctr" eaLnBrk="1" fontAlgn="auto" hangingPunct="1">
              <a:spcAft>
                <a:spcPts val="0"/>
              </a:spcAft>
              <a:defRPr/>
            </a:pPr>
            <a:r>
              <a:rPr lang="en-US" sz="4000" dirty="0" smtClean="0">
                <a:solidFill>
                  <a:schemeClr val="accent1">
                    <a:satMod val="150000"/>
                  </a:schemeClr>
                </a:solidFill>
              </a:rPr>
              <a:t>Evolutionary Algorithms</a:t>
            </a:r>
            <a:endParaRPr lang="en-US" sz="4000" dirty="0">
              <a:solidFill>
                <a:schemeClr val="accent1">
                  <a:satMod val="150000"/>
                </a:schemeClr>
              </a:solidFill>
            </a:endParaRPr>
          </a:p>
        </p:txBody>
      </p:sp>
      <p:sp>
        <p:nvSpPr>
          <p:cNvPr id="37891" name="Content Placeholder 2"/>
          <p:cNvSpPr>
            <a:spLocks noGrp="1"/>
          </p:cNvSpPr>
          <p:nvPr>
            <p:ph idx="1"/>
          </p:nvPr>
        </p:nvSpPr>
        <p:spPr>
          <a:xfrm>
            <a:off x="990600" y="2590800"/>
            <a:ext cx="7499350" cy="1905000"/>
          </a:xfrm>
        </p:spPr>
        <p:txBody>
          <a:bodyPr/>
          <a:lstStyle/>
          <a:p>
            <a:pPr eaLnBrk="1" hangingPunct="1"/>
            <a:r>
              <a:rPr lang="en-US" smtClean="0"/>
              <a:t>Genetic Algorithm (GA)</a:t>
            </a:r>
          </a:p>
          <a:p>
            <a:pPr eaLnBrk="1" hangingPunct="1"/>
            <a:r>
              <a:rPr lang="en-US" smtClean="0"/>
              <a:t>Particle Swarm Optimization (PSO)</a:t>
            </a:r>
          </a:p>
          <a:p>
            <a:pPr eaLnBrk="1" hangingPunct="1"/>
            <a:r>
              <a:rPr lang="en-US" smtClean="0"/>
              <a:t>Differential Evolutionary Algorithm (DE)</a:t>
            </a:r>
          </a:p>
          <a:p>
            <a:pPr eaLnBrk="1" hangingPunct="1"/>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a:t>
            </a:r>
            <a:br>
              <a:rPr lang="en-US" dirty="0" smtClean="0"/>
            </a:br>
            <a:r>
              <a:rPr lang="en-US" dirty="0" smtClean="0"/>
              <a:t>Genetic Algorithms</a:t>
            </a:r>
            <a:endParaRPr lang="en-US" dirty="0"/>
          </a:p>
        </p:txBody>
      </p:sp>
      <p:sp>
        <p:nvSpPr>
          <p:cNvPr id="3" name="Content Placeholder 2"/>
          <p:cNvSpPr>
            <a:spLocks noGrp="1"/>
          </p:cNvSpPr>
          <p:nvPr>
            <p:ph idx="1"/>
          </p:nvPr>
        </p:nvSpPr>
        <p:spPr>
          <a:xfrm>
            <a:off x="457200" y="1828800"/>
            <a:ext cx="8229600" cy="4297363"/>
          </a:xfrm>
        </p:spPr>
        <p:txBody>
          <a:bodyPr>
            <a:normAutofit/>
          </a:bodyPr>
          <a:lstStyle/>
          <a:p>
            <a:r>
              <a:rPr lang="en-US" sz="2600" dirty="0" smtClean="0"/>
              <a:t>A class of probabilistic optimization algorithms</a:t>
            </a:r>
          </a:p>
          <a:p>
            <a:endParaRPr lang="en-US" sz="1400" dirty="0" smtClean="0"/>
          </a:p>
          <a:p>
            <a:r>
              <a:rPr lang="en-US" sz="2600" dirty="0" smtClean="0"/>
              <a:t>Inspired by the biological evolution process</a:t>
            </a:r>
          </a:p>
          <a:p>
            <a:endParaRPr lang="en-US" sz="1400" dirty="0" smtClean="0"/>
          </a:p>
          <a:p>
            <a:r>
              <a:rPr lang="en-US" sz="2600" dirty="0" smtClean="0"/>
              <a:t>Uses concepts of </a:t>
            </a:r>
            <a:r>
              <a:rPr lang="en-US" sz="2600" dirty="0" smtClean="0">
                <a:latin typeface="Times New Roman"/>
              </a:rPr>
              <a:t>“</a:t>
            </a:r>
            <a:r>
              <a:rPr lang="en-US" sz="2600" dirty="0" smtClean="0"/>
              <a:t>Natural Selection</a:t>
            </a:r>
            <a:r>
              <a:rPr lang="en-US" sz="2600" dirty="0" smtClean="0">
                <a:latin typeface="Times New Roman"/>
              </a:rPr>
              <a:t>”</a:t>
            </a:r>
            <a:r>
              <a:rPr lang="en-US" sz="2600" dirty="0" smtClean="0"/>
              <a:t> and </a:t>
            </a:r>
            <a:r>
              <a:rPr lang="en-US" sz="2600" dirty="0" smtClean="0">
                <a:latin typeface="Times New Roman"/>
              </a:rPr>
              <a:t>“</a:t>
            </a:r>
            <a:r>
              <a:rPr lang="en-US" sz="2600" dirty="0" smtClean="0"/>
              <a:t>Genetic Inheritance</a:t>
            </a:r>
            <a:r>
              <a:rPr lang="en-US" sz="2600" dirty="0" smtClean="0">
                <a:latin typeface="Times New Roman"/>
              </a:rPr>
              <a:t>”</a:t>
            </a:r>
            <a:r>
              <a:rPr lang="en-US" sz="2600" dirty="0" smtClean="0"/>
              <a:t> (Darwin 1859)</a:t>
            </a:r>
          </a:p>
          <a:p>
            <a:endParaRPr lang="en-US" sz="1400" dirty="0" smtClean="0"/>
          </a:p>
          <a:p>
            <a:r>
              <a:rPr lang="en-US" sz="2600" dirty="0" smtClean="0"/>
              <a:t>Originally developed by John Holland (1975)</a:t>
            </a:r>
          </a:p>
          <a:p>
            <a:endParaRPr lang="en-US" sz="1400" dirty="0" smtClean="0"/>
          </a:p>
          <a:p>
            <a:r>
              <a:rPr lang="en-US" sz="2400" dirty="0" smtClean="0"/>
              <a:t>Particularly well suited for hard problems where little is known about the underlying search space</a:t>
            </a:r>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499350" cy="1143000"/>
          </a:xfrm>
        </p:spPr>
        <p:txBody>
          <a:bodyPr/>
          <a:lstStyle/>
          <a:p>
            <a:pPr eaLnBrk="1" fontAlgn="auto" hangingPunct="1">
              <a:spcAft>
                <a:spcPts val="0"/>
              </a:spcAft>
              <a:defRPr/>
            </a:pPr>
            <a:r>
              <a:rPr lang="en-US" sz="4400" dirty="0" smtClean="0">
                <a:solidFill>
                  <a:schemeClr val="accent1">
                    <a:satMod val="150000"/>
                  </a:schemeClr>
                </a:solidFill>
              </a:rPr>
              <a:t>Natural selection</a:t>
            </a:r>
            <a:endParaRPr lang="en-US" dirty="0">
              <a:solidFill>
                <a:schemeClr val="accent1">
                  <a:satMod val="150000"/>
                </a:schemeClr>
              </a:solidFill>
            </a:endParaRPr>
          </a:p>
        </p:txBody>
      </p:sp>
      <p:sp>
        <p:nvSpPr>
          <p:cNvPr id="44035" name="Content Placeholder 2"/>
          <p:cNvSpPr>
            <a:spLocks noGrp="1"/>
          </p:cNvSpPr>
          <p:nvPr>
            <p:ph idx="1"/>
          </p:nvPr>
        </p:nvSpPr>
        <p:spPr>
          <a:xfrm>
            <a:off x="457200" y="1447800"/>
            <a:ext cx="8153400" cy="4800600"/>
          </a:xfrm>
        </p:spPr>
        <p:txBody>
          <a:bodyPr/>
          <a:lstStyle/>
          <a:p>
            <a:r>
              <a:rPr lang="en-GB" sz="2400" dirty="0" smtClean="0"/>
              <a:t>A process called natural selection, ‘selects’ individuals best adapted to the environment.</a:t>
            </a:r>
          </a:p>
          <a:p>
            <a:r>
              <a:rPr lang="en-GB" sz="2400" dirty="0" smtClean="0"/>
              <a:t>Those fittest survive longest.</a:t>
            </a:r>
          </a:p>
          <a:p>
            <a:r>
              <a:rPr lang="en-GB" sz="2400" dirty="0" smtClean="0"/>
              <a:t>Characteristics, encoded in genes are transmitted to offspring and tend to propagate into new generations.</a:t>
            </a:r>
          </a:p>
          <a:p>
            <a:r>
              <a:rPr lang="en-GB" sz="2400" dirty="0" smtClean="0"/>
              <a:t>An offspring’s characteristics are partially inherited from parents.</a:t>
            </a:r>
          </a:p>
          <a:p>
            <a:endParaRPr lang="en-US" dirty="0" smtClean="0"/>
          </a:p>
        </p:txBody>
      </p:sp>
      <p:sp>
        <p:nvSpPr>
          <p:cNvPr id="4" name="Rectangle 3"/>
          <p:cNvSpPr/>
          <p:nvPr/>
        </p:nvSpPr>
        <p:spPr>
          <a:xfrm>
            <a:off x="838200" y="4572000"/>
            <a:ext cx="7620000" cy="1200329"/>
          </a:xfrm>
          <a:prstGeom prst="rect">
            <a:avLst/>
          </a:prstGeom>
        </p:spPr>
        <p:txBody>
          <a:bodyPr wrap="square">
            <a:spAutoFit/>
          </a:bodyPr>
          <a:lstStyle/>
          <a:p>
            <a:r>
              <a:rPr lang="en-US" sz="2400" dirty="0" smtClean="0"/>
              <a:t>A genetic algorithm maintains a population of candidate solutions for the problem at hand, and makes it evolve by iteratively applying a set of stochastic operators</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6809A06-6D94-4626-9184-32CB6AD2227B}" type="slidenum">
              <a:rPr lang="en-US"/>
              <a:pPr/>
              <a:t>26</a:t>
            </a:fld>
            <a:endParaRPr lang="en-US"/>
          </a:p>
        </p:txBody>
      </p:sp>
      <p:sp>
        <p:nvSpPr>
          <p:cNvPr id="17410" name="Rectangle 2"/>
          <p:cNvSpPr>
            <a:spLocks noGrp="1" noChangeArrowheads="1"/>
          </p:cNvSpPr>
          <p:nvPr>
            <p:ph type="title"/>
          </p:nvPr>
        </p:nvSpPr>
        <p:spPr>
          <a:xfrm>
            <a:off x="685800" y="860425"/>
            <a:ext cx="7772400" cy="641350"/>
          </a:xfrm>
        </p:spPr>
        <p:txBody>
          <a:bodyPr/>
          <a:lstStyle/>
          <a:p>
            <a:pPr rtl="0"/>
            <a:r>
              <a:rPr lang="en-US" sz="3600"/>
              <a:t>Stochastic operators</a:t>
            </a:r>
          </a:p>
        </p:txBody>
      </p:sp>
      <p:sp>
        <p:nvSpPr>
          <p:cNvPr id="17411" name="Rectangle 3"/>
          <p:cNvSpPr>
            <a:spLocks noGrp="1" noChangeArrowheads="1"/>
          </p:cNvSpPr>
          <p:nvPr>
            <p:ph type="body" idx="1"/>
          </p:nvPr>
        </p:nvSpPr>
        <p:spPr>
          <a:xfrm>
            <a:off x="611188" y="1981200"/>
            <a:ext cx="7993062" cy="4114800"/>
          </a:xfrm>
          <a:ln>
            <a:solidFill>
              <a:schemeClr val="tx1"/>
            </a:solidFill>
          </a:ln>
        </p:spPr>
        <p:txBody>
          <a:bodyPr/>
          <a:lstStyle/>
          <a:p>
            <a:pPr algn="l" rtl="0"/>
            <a:r>
              <a:rPr lang="en-US" sz="2800" b="1" i="1" u="sng"/>
              <a:t>Selection</a:t>
            </a:r>
            <a:r>
              <a:rPr lang="en-US" sz="2800"/>
              <a:t> replicates the most successful solutions found in a population at a rate proportional to their relative</a:t>
            </a:r>
            <a:r>
              <a:rPr lang="en-US" sz="2800">
                <a:solidFill>
                  <a:schemeClr val="folHlink"/>
                </a:solidFill>
              </a:rPr>
              <a:t> </a:t>
            </a:r>
            <a:r>
              <a:rPr lang="en-US" sz="2800">
                <a:solidFill>
                  <a:srgbClr val="FFFF66"/>
                </a:solidFill>
              </a:rPr>
              <a:t>quality</a:t>
            </a:r>
            <a:r>
              <a:rPr lang="en-US" sz="2800"/>
              <a:t> </a:t>
            </a:r>
          </a:p>
          <a:p>
            <a:pPr algn="l" rtl="0"/>
            <a:r>
              <a:rPr lang="en-US" sz="2800" b="1" i="1" u="sng"/>
              <a:t>Recombination</a:t>
            </a:r>
            <a:r>
              <a:rPr lang="en-US" sz="2800"/>
              <a:t> decomposes two distinct solutions and then randomly mixes their parts to form novel solutions</a:t>
            </a:r>
          </a:p>
          <a:p>
            <a:pPr algn="l" rtl="0"/>
            <a:r>
              <a:rPr lang="en-US" sz="2800" b="1" i="1" u="sng"/>
              <a:t>Mutation</a:t>
            </a:r>
            <a:r>
              <a:rPr lang="en-US" sz="2800"/>
              <a:t> randomly perturbs a candidate solution</a:t>
            </a:r>
          </a:p>
          <a:p>
            <a:pPr algn="l" rtl="0"/>
            <a:endParaRPr lang="en-US" sz="2800">
              <a:solidFill>
                <a:srgbClr val="FFFF66"/>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he-IL" dirty="0"/>
              <a:t>Introduction to Genetic Algorithms</a:t>
            </a:r>
            <a:endParaRPr lang="en-US" dirty="0"/>
          </a:p>
        </p:txBody>
      </p:sp>
      <p:sp>
        <p:nvSpPr>
          <p:cNvPr id="5" name="Slide Number Placeholder 4"/>
          <p:cNvSpPr>
            <a:spLocks noGrp="1"/>
          </p:cNvSpPr>
          <p:nvPr>
            <p:ph type="sldNum" sz="quarter" idx="12"/>
          </p:nvPr>
        </p:nvSpPr>
        <p:spPr/>
        <p:txBody>
          <a:bodyPr/>
          <a:lstStyle/>
          <a:p>
            <a:fld id="{25CEA004-5645-44B9-96E9-96026F1F66E7}" type="slidenum">
              <a:rPr lang="en-US"/>
              <a:pPr/>
              <a:t>27</a:t>
            </a:fld>
            <a:endParaRPr lang="en-US"/>
          </a:p>
        </p:txBody>
      </p:sp>
      <p:sp>
        <p:nvSpPr>
          <p:cNvPr id="21506" name="Rectangle 2"/>
          <p:cNvSpPr>
            <a:spLocks noGrp="1" noChangeArrowheads="1"/>
          </p:cNvSpPr>
          <p:nvPr>
            <p:ph type="title"/>
          </p:nvPr>
        </p:nvSpPr>
        <p:spPr>
          <a:xfrm>
            <a:off x="328613" y="333375"/>
            <a:ext cx="7772400" cy="641350"/>
          </a:xfrm>
        </p:spPr>
        <p:txBody>
          <a:bodyPr/>
          <a:lstStyle/>
          <a:p>
            <a:pPr algn="l" rtl="0"/>
            <a:r>
              <a:rPr lang="en-US" sz="3600" dirty="0" smtClean="0"/>
              <a:t>Genetic </a:t>
            </a:r>
            <a:r>
              <a:rPr lang="en-US" sz="3600" dirty="0"/>
              <a:t>Algorithm</a:t>
            </a:r>
          </a:p>
        </p:txBody>
      </p:sp>
      <p:sp>
        <p:nvSpPr>
          <p:cNvPr id="21509" name="Text Box 5"/>
          <p:cNvSpPr txBox="1">
            <a:spLocks noChangeArrowheads="1"/>
          </p:cNvSpPr>
          <p:nvPr/>
        </p:nvSpPr>
        <p:spPr bwMode="auto">
          <a:xfrm>
            <a:off x="381000" y="990600"/>
            <a:ext cx="8458200" cy="4838700"/>
          </a:xfrm>
          <a:prstGeom prst="rect">
            <a:avLst/>
          </a:prstGeom>
          <a:noFill/>
          <a:ln w="9525">
            <a:noFill/>
            <a:miter lim="800000"/>
            <a:headEnd/>
            <a:tailEnd/>
          </a:ln>
          <a:effectLst/>
        </p:spPr>
        <p:txBody>
          <a:bodyPr>
            <a:spAutoFit/>
          </a:bodyPr>
          <a:lstStyle/>
          <a:p>
            <a:pPr algn="l" rtl="0">
              <a:spcBef>
                <a:spcPct val="50000"/>
              </a:spcBef>
            </a:pPr>
            <a:r>
              <a:rPr lang="en-US"/>
              <a:t>produce an initial population of individuals</a:t>
            </a:r>
          </a:p>
          <a:p>
            <a:pPr algn="l" rtl="0">
              <a:spcBef>
                <a:spcPct val="50000"/>
              </a:spcBef>
            </a:pPr>
            <a:r>
              <a:rPr lang="en-US"/>
              <a:t>evaluate the fitness of all individuals</a:t>
            </a:r>
          </a:p>
          <a:p>
            <a:pPr algn="l" rtl="0">
              <a:spcBef>
                <a:spcPct val="50000"/>
              </a:spcBef>
            </a:pPr>
            <a:r>
              <a:rPr lang="en-US" b="1"/>
              <a:t>while</a:t>
            </a:r>
            <a:r>
              <a:rPr lang="en-US"/>
              <a:t> termination condition not met </a:t>
            </a:r>
            <a:r>
              <a:rPr lang="en-US" b="1"/>
              <a:t>do</a:t>
            </a:r>
            <a:endParaRPr lang="en-US"/>
          </a:p>
          <a:p>
            <a:pPr algn="l" rtl="0">
              <a:spcBef>
                <a:spcPct val="50000"/>
              </a:spcBef>
            </a:pPr>
            <a:r>
              <a:rPr lang="en-US"/>
              <a:t>	select fitter individuals for reproduction</a:t>
            </a:r>
          </a:p>
          <a:p>
            <a:pPr algn="l" rtl="0">
              <a:spcBef>
                <a:spcPct val="50000"/>
              </a:spcBef>
            </a:pPr>
            <a:r>
              <a:rPr lang="en-US"/>
              <a:t>	recombine between individuals</a:t>
            </a:r>
          </a:p>
          <a:p>
            <a:pPr algn="l" rtl="0">
              <a:spcBef>
                <a:spcPct val="50000"/>
              </a:spcBef>
            </a:pPr>
            <a:r>
              <a:rPr lang="en-US"/>
              <a:t>	mutate individuals</a:t>
            </a:r>
          </a:p>
          <a:p>
            <a:pPr algn="l" rtl="0">
              <a:spcBef>
                <a:spcPct val="50000"/>
              </a:spcBef>
            </a:pPr>
            <a:r>
              <a:rPr lang="en-US"/>
              <a:t>	evaluate the fitness of the modified individuals</a:t>
            </a:r>
          </a:p>
          <a:p>
            <a:pPr algn="l" rtl="0">
              <a:spcBef>
                <a:spcPct val="50000"/>
              </a:spcBef>
            </a:pPr>
            <a:r>
              <a:rPr lang="en-US"/>
              <a:t>	generate a new population</a:t>
            </a:r>
          </a:p>
          <a:p>
            <a:pPr algn="l" rtl="0">
              <a:spcBef>
                <a:spcPct val="50000"/>
              </a:spcBef>
            </a:pPr>
            <a:r>
              <a:rPr lang="en-US" b="1"/>
              <a:t>End while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2"/>
          </p:nvPr>
        </p:nvSpPr>
        <p:spPr/>
        <p:txBody>
          <a:bodyPr/>
          <a:lstStyle/>
          <a:p>
            <a:fld id="{085A9C41-8471-4AA0-90B0-2FAD71EB12C8}" type="slidenum">
              <a:rPr lang="en-US"/>
              <a:pPr/>
              <a:t>28</a:t>
            </a:fld>
            <a:endParaRPr lang="en-US"/>
          </a:p>
        </p:txBody>
      </p:sp>
      <p:sp>
        <p:nvSpPr>
          <p:cNvPr id="23554" name="Rectangle 2"/>
          <p:cNvSpPr>
            <a:spLocks noGrp="1" noChangeArrowheads="1"/>
          </p:cNvSpPr>
          <p:nvPr>
            <p:ph type="title"/>
          </p:nvPr>
        </p:nvSpPr>
        <p:spPr>
          <a:xfrm>
            <a:off x="457200" y="609600"/>
            <a:ext cx="7772400" cy="641350"/>
          </a:xfrm>
        </p:spPr>
        <p:txBody>
          <a:bodyPr>
            <a:noAutofit/>
          </a:bodyPr>
          <a:lstStyle/>
          <a:p>
            <a:pPr rtl="0"/>
            <a:r>
              <a:rPr lang="en-US" sz="4000" dirty="0"/>
              <a:t>The Evolutionary Cycle</a:t>
            </a:r>
          </a:p>
        </p:txBody>
      </p:sp>
      <p:sp>
        <p:nvSpPr>
          <p:cNvPr id="23555" name="AutoShape 3"/>
          <p:cNvSpPr>
            <a:spLocks noChangeArrowheads="1"/>
          </p:cNvSpPr>
          <p:nvPr/>
        </p:nvSpPr>
        <p:spPr bwMode="auto">
          <a:xfrm>
            <a:off x="1517650" y="1911350"/>
            <a:ext cx="2273300" cy="596900"/>
          </a:xfrm>
          <a:prstGeom prst="octagon">
            <a:avLst>
              <a:gd name="adj" fmla="val 29282"/>
            </a:avLst>
          </a:prstGeom>
          <a:solidFill>
            <a:schemeClr val="accent1"/>
          </a:solidFill>
          <a:ln w="12700">
            <a:solidFill>
              <a:schemeClr val="tx1"/>
            </a:solidFill>
            <a:miter lim="800000"/>
            <a:headEnd/>
            <a:tailEnd/>
          </a:ln>
          <a:effectLst/>
        </p:spPr>
        <p:txBody>
          <a:bodyPr wrap="none" lIns="90488" tIns="44450" rIns="90488" bIns="44450" anchor="ctr"/>
          <a:lstStyle/>
          <a:p>
            <a:pPr algn="l" rtl="0" eaLnBrk="0" hangingPunct="0"/>
            <a:r>
              <a:rPr lang="en-US" sz="2800">
                <a:latin typeface="Arial" pitchFamily="34" charset="0"/>
              </a:rPr>
              <a:t>selection</a:t>
            </a:r>
          </a:p>
        </p:txBody>
      </p:sp>
      <p:sp>
        <p:nvSpPr>
          <p:cNvPr id="23556" name="AutoShape 4"/>
          <p:cNvSpPr>
            <a:spLocks noChangeArrowheads="1"/>
          </p:cNvSpPr>
          <p:nvPr/>
        </p:nvSpPr>
        <p:spPr bwMode="auto">
          <a:xfrm>
            <a:off x="1517650" y="3359150"/>
            <a:ext cx="2273300" cy="596900"/>
          </a:xfrm>
          <a:prstGeom prst="octagon">
            <a:avLst>
              <a:gd name="adj" fmla="val 29282"/>
            </a:avLst>
          </a:prstGeom>
          <a:solidFill>
            <a:schemeClr val="accent1"/>
          </a:solidFill>
          <a:ln w="12700">
            <a:solidFill>
              <a:schemeClr val="tx1"/>
            </a:solidFill>
            <a:miter lim="800000"/>
            <a:headEnd/>
            <a:tailEnd/>
          </a:ln>
          <a:effectLst/>
        </p:spPr>
        <p:txBody>
          <a:bodyPr wrap="none" lIns="90488" tIns="44450" rIns="90488" bIns="44450" anchor="ctr"/>
          <a:lstStyle/>
          <a:p>
            <a:pPr algn="l" rtl="0" eaLnBrk="0" hangingPunct="0"/>
            <a:r>
              <a:rPr lang="en-US" sz="2800">
                <a:latin typeface="Arial" pitchFamily="34" charset="0"/>
              </a:rPr>
              <a:t>population</a:t>
            </a:r>
          </a:p>
        </p:txBody>
      </p:sp>
      <p:sp>
        <p:nvSpPr>
          <p:cNvPr id="23557" name="AutoShape 5"/>
          <p:cNvSpPr>
            <a:spLocks noChangeArrowheads="1"/>
          </p:cNvSpPr>
          <p:nvPr/>
        </p:nvSpPr>
        <p:spPr bwMode="auto">
          <a:xfrm>
            <a:off x="6242050" y="3344863"/>
            <a:ext cx="2273300" cy="596900"/>
          </a:xfrm>
          <a:prstGeom prst="octagon">
            <a:avLst>
              <a:gd name="adj" fmla="val 29282"/>
            </a:avLst>
          </a:prstGeom>
          <a:solidFill>
            <a:schemeClr val="accent1"/>
          </a:solidFill>
          <a:ln w="12700">
            <a:solidFill>
              <a:schemeClr val="tx1"/>
            </a:solidFill>
            <a:miter lim="800000"/>
            <a:headEnd/>
            <a:tailEnd/>
          </a:ln>
          <a:effectLst/>
        </p:spPr>
        <p:txBody>
          <a:bodyPr wrap="none" lIns="90488" tIns="44450" rIns="90488" bIns="44450" anchor="ctr"/>
          <a:lstStyle/>
          <a:p>
            <a:pPr algn="l" rtl="0" eaLnBrk="0" hangingPunct="0"/>
            <a:r>
              <a:rPr lang="en-US" sz="2800" dirty="0">
                <a:latin typeface="Arial" pitchFamily="34" charset="0"/>
              </a:rPr>
              <a:t>evaluation</a:t>
            </a:r>
          </a:p>
        </p:txBody>
      </p:sp>
      <p:sp>
        <p:nvSpPr>
          <p:cNvPr id="23558" name="AutoShape 6"/>
          <p:cNvSpPr>
            <a:spLocks noChangeArrowheads="1"/>
          </p:cNvSpPr>
          <p:nvPr/>
        </p:nvSpPr>
        <p:spPr bwMode="auto">
          <a:xfrm>
            <a:off x="6242050" y="1911350"/>
            <a:ext cx="2273300" cy="596900"/>
          </a:xfrm>
          <a:prstGeom prst="octagon">
            <a:avLst>
              <a:gd name="adj" fmla="val 29282"/>
            </a:avLst>
          </a:prstGeom>
          <a:solidFill>
            <a:schemeClr val="accent1"/>
          </a:solidFill>
          <a:ln w="12700">
            <a:solidFill>
              <a:schemeClr val="tx1"/>
            </a:solidFill>
            <a:miter lim="800000"/>
            <a:headEnd/>
            <a:tailEnd/>
          </a:ln>
          <a:effectLst/>
        </p:spPr>
        <p:txBody>
          <a:bodyPr wrap="none" lIns="90488" tIns="44450" rIns="90488" bIns="44450" anchor="ctr"/>
          <a:lstStyle/>
          <a:p>
            <a:pPr algn="l" rtl="0" eaLnBrk="0" hangingPunct="0"/>
            <a:r>
              <a:rPr lang="en-US" sz="2800">
                <a:latin typeface="Arial" pitchFamily="34" charset="0"/>
              </a:rPr>
              <a:t>modification</a:t>
            </a:r>
          </a:p>
        </p:txBody>
      </p:sp>
      <p:sp>
        <p:nvSpPr>
          <p:cNvPr id="23559" name="AutoShape 7"/>
          <p:cNvSpPr>
            <a:spLocks noChangeArrowheads="1"/>
          </p:cNvSpPr>
          <p:nvPr/>
        </p:nvSpPr>
        <p:spPr bwMode="auto">
          <a:xfrm>
            <a:off x="6248400" y="5105400"/>
            <a:ext cx="2273300" cy="596900"/>
          </a:xfrm>
          <a:prstGeom prst="octagon">
            <a:avLst>
              <a:gd name="adj" fmla="val 29282"/>
            </a:avLst>
          </a:prstGeom>
          <a:solidFill>
            <a:schemeClr val="accent1"/>
          </a:solidFill>
          <a:ln w="12700">
            <a:solidFill>
              <a:schemeClr val="tx1"/>
            </a:solidFill>
            <a:miter lim="800000"/>
            <a:headEnd/>
            <a:tailEnd/>
          </a:ln>
          <a:effectLst/>
        </p:spPr>
        <p:txBody>
          <a:bodyPr wrap="none" anchor="ctr"/>
          <a:lstStyle/>
          <a:p>
            <a:endParaRPr lang="en-US"/>
          </a:p>
        </p:txBody>
      </p:sp>
      <p:sp>
        <p:nvSpPr>
          <p:cNvPr id="23560" name="Line 8"/>
          <p:cNvSpPr>
            <a:spLocks noChangeShapeType="1"/>
          </p:cNvSpPr>
          <p:nvPr/>
        </p:nvSpPr>
        <p:spPr bwMode="auto">
          <a:xfrm>
            <a:off x="3803650" y="2209800"/>
            <a:ext cx="24257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3561" name="Line 9"/>
          <p:cNvSpPr>
            <a:spLocks noChangeShapeType="1"/>
          </p:cNvSpPr>
          <p:nvPr/>
        </p:nvSpPr>
        <p:spPr bwMode="auto">
          <a:xfrm>
            <a:off x="2501900" y="2520950"/>
            <a:ext cx="0" cy="825500"/>
          </a:xfrm>
          <a:prstGeom prst="line">
            <a:avLst/>
          </a:prstGeom>
          <a:noFill/>
          <a:ln w="12700">
            <a:solidFill>
              <a:schemeClr val="tx1"/>
            </a:solidFill>
            <a:round/>
            <a:headEnd type="triangle" w="med" len="med"/>
            <a:tailEnd/>
          </a:ln>
          <a:effectLst/>
        </p:spPr>
        <p:txBody>
          <a:bodyPr wrap="none" anchor="ctr"/>
          <a:lstStyle/>
          <a:p>
            <a:endParaRPr lang="en-US"/>
          </a:p>
        </p:txBody>
      </p:sp>
      <p:sp>
        <p:nvSpPr>
          <p:cNvPr id="23563" name="Line 11"/>
          <p:cNvSpPr>
            <a:spLocks noChangeShapeType="1"/>
          </p:cNvSpPr>
          <p:nvPr/>
        </p:nvSpPr>
        <p:spPr bwMode="auto">
          <a:xfrm>
            <a:off x="7385050" y="3962400"/>
            <a:ext cx="0" cy="11303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3564" name="Rectangle 12"/>
          <p:cNvSpPr>
            <a:spLocks noChangeArrowheads="1"/>
          </p:cNvSpPr>
          <p:nvPr/>
        </p:nvSpPr>
        <p:spPr bwMode="auto">
          <a:xfrm>
            <a:off x="6684963" y="5191125"/>
            <a:ext cx="1330325" cy="515938"/>
          </a:xfrm>
          <a:prstGeom prst="rect">
            <a:avLst/>
          </a:prstGeom>
          <a:noFill/>
          <a:ln w="12700">
            <a:noFill/>
            <a:miter lim="800000"/>
            <a:headEnd/>
            <a:tailEnd/>
          </a:ln>
          <a:effectLst/>
        </p:spPr>
        <p:txBody>
          <a:bodyPr wrap="none" lIns="90488" tIns="44450" rIns="90488" bIns="44450">
            <a:spAutoFit/>
          </a:bodyPr>
          <a:lstStyle/>
          <a:p>
            <a:pPr algn="l" rtl="0" eaLnBrk="0" hangingPunct="0"/>
            <a:r>
              <a:rPr lang="en-US" sz="2800">
                <a:latin typeface="Arial" pitchFamily="34" charset="0"/>
              </a:rPr>
              <a:t>discard</a:t>
            </a:r>
          </a:p>
        </p:txBody>
      </p:sp>
      <p:sp>
        <p:nvSpPr>
          <p:cNvPr id="23565" name="Line 13"/>
          <p:cNvSpPr>
            <a:spLocks noChangeShapeType="1"/>
          </p:cNvSpPr>
          <p:nvPr/>
        </p:nvSpPr>
        <p:spPr bwMode="auto">
          <a:xfrm flipH="1">
            <a:off x="3790950" y="3657600"/>
            <a:ext cx="24511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3566" name="Line 14"/>
          <p:cNvSpPr>
            <a:spLocks noChangeShapeType="1"/>
          </p:cNvSpPr>
          <p:nvPr/>
        </p:nvSpPr>
        <p:spPr bwMode="auto">
          <a:xfrm>
            <a:off x="7378700" y="2520950"/>
            <a:ext cx="0" cy="8255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3567" name="Rectangle 15"/>
          <p:cNvSpPr>
            <a:spLocks noChangeArrowheads="1"/>
          </p:cNvSpPr>
          <p:nvPr/>
        </p:nvSpPr>
        <p:spPr bwMode="auto">
          <a:xfrm>
            <a:off x="7467600" y="4114800"/>
            <a:ext cx="1282700" cy="819150"/>
          </a:xfrm>
          <a:prstGeom prst="rect">
            <a:avLst/>
          </a:prstGeom>
          <a:noFill/>
          <a:ln w="12700">
            <a:noFill/>
            <a:miter lim="800000"/>
            <a:headEnd/>
            <a:tailEnd/>
          </a:ln>
          <a:effectLst/>
        </p:spPr>
        <p:txBody>
          <a:bodyPr wrap="none" lIns="90488" tIns="44450" rIns="90488" bIns="44450">
            <a:spAutoFit/>
          </a:bodyPr>
          <a:lstStyle/>
          <a:p>
            <a:pPr algn="l" rtl="0" eaLnBrk="0" hangingPunct="0"/>
            <a:r>
              <a:rPr lang="en-US" i="1"/>
              <a:t> deleted </a:t>
            </a:r>
          </a:p>
          <a:p>
            <a:pPr algn="l" rtl="0" eaLnBrk="0" hangingPunct="0"/>
            <a:r>
              <a:rPr lang="en-US" i="1"/>
              <a:t>members</a:t>
            </a:r>
          </a:p>
        </p:txBody>
      </p:sp>
      <p:sp>
        <p:nvSpPr>
          <p:cNvPr id="23569" name="Rectangle 17"/>
          <p:cNvSpPr>
            <a:spLocks noChangeArrowheads="1"/>
          </p:cNvSpPr>
          <p:nvPr/>
        </p:nvSpPr>
        <p:spPr bwMode="auto">
          <a:xfrm>
            <a:off x="4413250" y="1738313"/>
            <a:ext cx="1095375" cy="454025"/>
          </a:xfrm>
          <a:prstGeom prst="rect">
            <a:avLst/>
          </a:prstGeom>
          <a:noFill/>
          <a:ln w="12700">
            <a:noFill/>
            <a:miter lim="800000"/>
            <a:headEnd/>
            <a:tailEnd/>
          </a:ln>
          <a:effectLst/>
        </p:spPr>
        <p:txBody>
          <a:bodyPr wrap="none" lIns="90488" tIns="44450" rIns="90488" bIns="44450">
            <a:spAutoFit/>
          </a:bodyPr>
          <a:lstStyle/>
          <a:p>
            <a:pPr algn="l" rtl="0" eaLnBrk="0" hangingPunct="0"/>
            <a:r>
              <a:rPr lang="en-US" i="1"/>
              <a:t>parents</a:t>
            </a:r>
          </a:p>
        </p:txBody>
      </p:sp>
      <p:sp>
        <p:nvSpPr>
          <p:cNvPr id="23570" name="Rectangle 18"/>
          <p:cNvSpPr>
            <a:spLocks noChangeArrowheads="1"/>
          </p:cNvSpPr>
          <p:nvPr/>
        </p:nvSpPr>
        <p:spPr bwMode="auto">
          <a:xfrm>
            <a:off x="7451725" y="2500313"/>
            <a:ext cx="1281113" cy="819150"/>
          </a:xfrm>
          <a:prstGeom prst="rect">
            <a:avLst/>
          </a:prstGeom>
          <a:noFill/>
          <a:ln w="12700">
            <a:noFill/>
            <a:miter lim="800000"/>
            <a:headEnd/>
            <a:tailEnd/>
          </a:ln>
          <a:effectLst/>
        </p:spPr>
        <p:txBody>
          <a:bodyPr wrap="none" lIns="90488" tIns="44450" rIns="90488" bIns="44450">
            <a:spAutoFit/>
          </a:bodyPr>
          <a:lstStyle/>
          <a:p>
            <a:pPr algn="l" rtl="0" eaLnBrk="0" hangingPunct="0"/>
            <a:r>
              <a:rPr lang="en-US" i="1"/>
              <a:t>modified</a:t>
            </a:r>
          </a:p>
          <a:p>
            <a:pPr algn="l" rtl="0" eaLnBrk="0" hangingPunct="0"/>
            <a:r>
              <a:rPr lang="en-US" i="1"/>
              <a:t>offspring</a:t>
            </a:r>
          </a:p>
        </p:txBody>
      </p:sp>
      <p:sp>
        <p:nvSpPr>
          <p:cNvPr id="23571" name="Rectangle 19"/>
          <p:cNvSpPr>
            <a:spLocks noChangeArrowheads="1"/>
          </p:cNvSpPr>
          <p:nvPr/>
        </p:nvSpPr>
        <p:spPr bwMode="auto">
          <a:xfrm>
            <a:off x="3708400" y="3719513"/>
            <a:ext cx="2540000" cy="454025"/>
          </a:xfrm>
          <a:prstGeom prst="rect">
            <a:avLst/>
          </a:prstGeom>
          <a:noFill/>
          <a:ln w="12700">
            <a:noFill/>
            <a:miter lim="800000"/>
            <a:headEnd/>
            <a:tailEnd/>
          </a:ln>
          <a:effectLst/>
        </p:spPr>
        <p:txBody>
          <a:bodyPr wrap="none" lIns="90488" tIns="44450" rIns="90488" bIns="44450">
            <a:spAutoFit/>
          </a:bodyPr>
          <a:lstStyle/>
          <a:p>
            <a:pPr algn="l" rtl="0" eaLnBrk="0" hangingPunct="0"/>
            <a:r>
              <a:rPr lang="en-US" i="1"/>
              <a:t>evaluated offspring</a:t>
            </a:r>
          </a:p>
        </p:txBody>
      </p:sp>
      <p:sp>
        <p:nvSpPr>
          <p:cNvPr id="23572" name="Line 20"/>
          <p:cNvSpPr>
            <a:spLocks noChangeShapeType="1"/>
          </p:cNvSpPr>
          <p:nvPr/>
        </p:nvSpPr>
        <p:spPr bwMode="auto">
          <a:xfrm flipH="1">
            <a:off x="152400" y="3657600"/>
            <a:ext cx="1377950" cy="0"/>
          </a:xfrm>
          <a:prstGeom prst="line">
            <a:avLst/>
          </a:prstGeom>
          <a:noFill/>
          <a:ln w="38100" cmpd="dbl">
            <a:solidFill>
              <a:schemeClr val="tx1"/>
            </a:solidFill>
            <a:round/>
            <a:headEnd type="triangle" w="med" len="med"/>
            <a:tailEnd/>
          </a:ln>
          <a:effectLst/>
        </p:spPr>
        <p:txBody>
          <a:bodyPr wrap="none" anchor="ctr"/>
          <a:lstStyle/>
          <a:p>
            <a:endParaRPr lang="en-US"/>
          </a:p>
        </p:txBody>
      </p:sp>
      <p:sp>
        <p:nvSpPr>
          <p:cNvPr id="23574" name="Text Box 22"/>
          <p:cNvSpPr txBox="1">
            <a:spLocks noChangeArrowheads="1"/>
          </p:cNvSpPr>
          <p:nvPr/>
        </p:nvSpPr>
        <p:spPr bwMode="auto">
          <a:xfrm>
            <a:off x="0" y="3276600"/>
            <a:ext cx="1447800" cy="457200"/>
          </a:xfrm>
          <a:prstGeom prst="rect">
            <a:avLst/>
          </a:prstGeom>
          <a:noFill/>
          <a:ln w="9525">
            <a:noFill/>
            <a:miter lim="800000"/>
            <a:headEnd/>
            <a:tailEnd/>
          </a:ln>
          <a:effectLst/>
        </p:spPr>
        <p:txBody>
          <a:bodyPr>
            <a:spAutoFit/>
          </a:bodyPr>
          <a:lstStyle/>
          <a:p>
            <a:pPr>
              <a:spcBef>
                <a:spcPct val="50000"/>
              </a:spcBef>
            </a:pPr>
            <a:r>
              <a:rPr lang="en-US" i="1"/>
              <a:t>initiate &amp;</a:t>
            </a:r>
          </a:p>
        </p:txBody>
      </p:sp>
      <p:sp>
        <p:nvSpPr>
          <p:cNvPr id="23575" name="Text Box 23"/>
          <p:cNvSpPr txBox="1">
            <a:spLocks noChangeArrowheads="1"/>
          </p:cNvSpPr>
          <p:nvPr/>
        </p:nvSpPr>
        <p:spPr bwMode="auto">
          <a:xfrm>
            <a:off x="0" y="3657600"/>
            <a:ext cx="1524000" cy="457200"/>
          </a:xfrm>
          <a:prstGeom prst="rect">
            <a:avLst/>
          </a:prstGeom>
          <a:noFill/>
          <a:ln w="9525">
            <a:noFill/>
            <a:miter lim="800000"/>
            <a:headEnd/>
            <a:tailEnd/>
          </a:ln>
          <a:effectLst/>
        </p:spPr>
        <p:txBody>
          <a:bodyPr>
            <a:spAutoFit/>
          </a:bodyPr>
          <a:lstStyle/>
          <a:p>
            <a:pPr algn="l">
              <a:spcBef>
                <a:spcPct val="50000"/>
              </a:spcBef>
            </a:pPr>
            <a:r>
              <a:rPr lang="en-US" i="1"/>
              <a:t> evaluate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499350" cy="990600"/>
          </a:xfrm>
        </p:spPr>
        <p:txBody>
          <a:bodyPr>
            <a:normAutofit/>
          </a:bodyPr>
          <a:lstStyle/>
          <a:p>
            <a:pPr eaLnBrk="1" fontAlgn="auto" hangingPunct="1">
              <a:spcAft>
                <a:spcPts val="0"/>
              </a:spcAft>
              <a:defRPr/>
            </a:pPr>
            <a:r>
              <a:rPr lang="en-US" sz="4000" dirty="0" smtClean="0">
                <a:solidFill>
                  <a:schemeClr val="accent1">
                    <a:satMod val="150000"/>
                  </a:schemeClr>
                </a:solidFill>
              </a:rPr>
              <a:t>Terminology</a:t>
            </a:r>
            <a:endParaRPr lang="en-US" sz="4000" dirty="0">
              <a:solidFill>
                <a:schemeClr val="accent1">
                  <a:satMod val="150000"/>
                </a:schemeClr>
              </a:solidFill>
            </a:endParaRPr>
          </a:p>
        </p:txBody>
      </p:sp>
      <p:sp>
        <p:nvSpPr>
          <p:cNvPr id="45059" name="Content Placeholder 2"/>
          <p:cNvSpPr>
            <a:spLocks noGrp="1"/>
          </p:cNvSpPr>
          <p:nvPr>
            <p:ph idx="1"/>
          </p:nvPr>
        </p:nvSpPr>
        <p:spPr>
          <a:xfrm>
            <a:off x="381000" y="1371600"/>
            <a:ext cx="8153400" cy="4800600"/>
          </a:xfrm>
        </p:spPr>
        <p:txBody>
          <a:bodyPr/>
          <a:lstStyle/>
          <a:p>
            <a:r>
              <a:rPr lang="en-US" sz="2400" dirty="0" smtClean="0"/>
              <a:t>Gene–a single encoding of part of the solution space, i.e. either single bits or short blocks of adjacent bits that encode an element of the candidate solution</a:t>
            </a:r>
          </a:p>
          <a:p>
            <a:r>
              <a:rPr lang="en-US" sz="2400" dirty="0" smtClean="0"/>
              <a:t>Chromosome–a string of genes that represents a solution in the population</a:t>
            </a:r>
          </a:p>
          <a:p>
            <a:r>
              <a:rPr lang="en-US" sz="2400" dirty="0" smtClean="0"/>
              <a:t>Population–the number of chromosomes available to test</a:t>
            </a:r>
          </a:p>
          <a:p>
            <a:r>
              <a:rPr lang="en-US" sz="2400" dirty="0" smtClean="0"/>
              <a:t>Candidate solutions to the optimization problem play the role of individuals in a population (or chromosomes)</a:t>
            </a:r>
          </a:p>
          <a:p>
            <a:r>
              <a:rPr lang="en-US" sz="2400" dirty="0" smtClean="0"/>
              <a:t>Parameter – a variable in the system of interest</a:t>
            </a:r>
          </a:p>
          <a:p>
            <a:r>
              <a:rPr lang="en-US" sz="2400" dirty="0" smtClean="0"/>
              <a:t>Cost/fitness/objective function – A value we are trying to maximize/ minimize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altLang="zh-CN" dirty="0" smtClean="0">
                <a:latin typeface="Times New Roman" pitchFamily="18" charset="0"/>
                <a:cs typeface="Times New Roman" pitchFamily="18" charset="0"/>
              </a:rPr>
              <a:t>What is Optimization?</a:t>
            </a:r>
            <a:br>
              <a:rPr lang="en-AU" altLang="zh-CN"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Content Placeholder 2"/>
          <p:cNvSpPr>
            <a:spLocks noGrp="1"/>
          </p:cNvSpPr>
          <p:nvPr>
            <p:ph idx="1"/>
          </p:nvPr>
        </p:nvSpPr>
        <p:spPr/>
        <p:txBody>
          <a:bodyPr/>
          <a:lstStyle/>
          <a:p>
            <a:pPr eaLnBrk="1" hangingPunct="1"/>
            <a:r>
              <a:rPr lang="en-US" altLang="zh-CN" sz="2400" dirty="0" smtClean="0">
                <a:latin typeface="Times New Roman" pitchFamily="18" charset="0"/>
                <a:cs typeface="Times New Roman" pitchFamily="18" charset="0"/>
              </a:rPr>
              <a:t>The process of searching for the optimal solution from a set of candidates to the problem of interest based on certain </a:t>
            </a:r>
            <a:r>
              <a:rPr lang="en-US" altLang="zh-CN" sz="2400" b="1" i="1" dirty="0" smtClean="0">
                <a:solidFill>
                  <a:srgbClr val="C00000"/>
                </a:solidFill>
                <a:latin typeface="Times New Roman" pitchFamily="18" charset="0"/>
                <a:cs typeface="Times New Roman" pitchFamily="18" charset="0"/>
              </a:rPr>
              <a:t>performance criteria</a:t>
            </a:r>
            <a:r>
              <a:rPr lang="en-US" altLang="zh-CN" sz="2400" dirty="0" smtClean="0">
                <a:latin typeface="Times New Roman" pitchFamily="18" charset="0"/>
                <a:cs typeface="Times New Roman" pitchFamily="18" charset="0"/>
              </a:rPr>
              <a:t>.</a:t>
            </a:r>
          </a:p>
          <a:p>
            <a:pPr eaLnBrk="1" hangingPunct="1"/>
            <a:r>
              <a:rPr lang="en-US" altLang="zh-CN" sz="2400" dirty="0" smtClean="0">
                <a:latin typeface="Times New Roman" pitchFamily="18" charset="0"/>
                <a:cs typeface="Times New Roman" pitchFamily="18" charset="0"/>
              </a:rPr>
              <a:t>Accomplish a predefined task to the highest standard.</a:t>
            </a:r>
          </a:p>
          <a:p>
            <a:pPr eaLnBrk="1" hangingPunct="1">
              <a:buFont typeface="Wingdings 2" pitchFamily="18" charset="2"/>
              <a:buNone/>
            </a:pPr>
            <a:r>
              <a:rPr lang="en-US" altLang="zh-CN" sz="2400" dirty="0" smtClean="0">
                <a:latin typeface="Times New Roman" pitchFamily="18" charset="0"/>
                <a:cs typeface="Times New Roman" pitchFamily="18" charset="0"/>
              </a:rPr>
              <a:t>            -Job Shop Problem</a:t>
            </a:r>
          </a:p>
          <a:p>
            <a:pPr eaLnBrk="1" hangingPunct="1"/>
            <a:r>
              <a:rPr lang="en-US" altLang="zh-CN" sz="2400" dirty="0" smtClean="0">
                <a:latin typeface="Times New Roman" pitchFamily="18" charset="0"/>
                <a:cs typeface="Times New Roman" pitchFamily="18" charset="0"/>
              </a:rPr>
              <a:t>Produce maximum yields given limited resources.</a:t>
            </a:r>
          </a:p>
          <a:p>
            <a:pPr eaLnBrk="1" hangingPunct="1">
              <a:buFont typeface="Wingdings 2" pitchFamily="18" charset="2"/>
              <a:buNone/>
            </a:pPr>
            <a:r>
              <a:rPr lang="en-US" altLang="zh-CN" sz="2400" dirty="0" smtClean="0">
                <a:latin typeface="Times New Roman" pitchFamily="18" charset="0"/>
                <a:cs typeface="Times New Roman" pitchFamily="18" charset="0"/>
              </a:rPr>
              <a:t>            -Investment Strategy</a:t>
            </a:r>
          </a:p>
          <a:p>
            <a:pPr eaLnBrk="1" hangingPunct="1">
              <a:lnSpc>
                <a:spcPct val="80000"/>
              </a:lnSpc>
              <a:buClr>
                <a:srgbClr val="9BBB59"/>
              </a:buClr>
              <a:buFont typeface="Wingdings 2" pitchFamily="18" charset="2"/>
              <a:buNone/>
            </a:pPr>
            <a:endParaRPr lang="en-US" sz="24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4000" dirty="0" smtClean="0">
                <a:solidFill>
                  <a:schemeClr val="accent1"/>
                </a:solidFill>
              </a:rPr>
              <a:t>Representation/Encoding</a:t>
            </a:r>
            <a:endParaRPr lang="en-US" sz="4000" dirty="0">
              <a:solidFill>
                <a:schemeClr val="accent1"/>
              </a:solidFill>
            </a:endParaRPr>
          </a:p>
        </p:txBody>
      </p:sp>
      <p:sp>
        <p:nvSpPr>
          <p:cNvPr id="3" name="Content Placeholder 2"/>
          <p:cNvSpPr>
            <a:spLocks noGrp="1"/>
          </p:cNvSpPr>
          <p:nvPr>
            <p:ph idx="1"/>
          </p:nvPr>
        </p:nvSpPr>
        <p:spPr>
          <a:xfrm>
            <a:off x="533400" y="1447800"/>
            <a:ext cx="8153400" cy="4800600"/>
          </a:xfrm>
        </p:spPr>
        <p:txBody>
          <a:bodyPr>
            <a:normAutofit lnSpcReduction="10000"/>
          </a:bodyPr>
          <a:lstStyle/>
          <a:p>
            <a:pPr>
              <a:defRPr/>
            </a:pPr>
            <a:r>
              <a:rPr lang="en-US" sz="2400" dirty="0" smtClean="0"/>
              <a:t>Encoding of chromosomes is the first step and it depends entirely on the problem heavily</a:t>
            </a:r>
          </a:p>
          <a:p>
            <a:pPr>
              <a:defRPr/>
            </a:pPr>
            <a:r>
              <a:rPr lang="en-US" sz="2400" dirty="0" smtClean="0"/>
              <a:t>The process of representing the solution in the form of a string of bits that conveys the necessary information.</a:t>
            </a:r>
          </a:p>
          <a:p>
            <a:pPr>
              <a:defRPr/>
            </a:pPr>
            <a:r>
              <a:rPr lang="en-US" sz="2400" dirty="0" smtClean="0"/>
              <a:t>Just as in a chromosome, each gene controls a particular characteristic of the individual, similarly, each bit in the string represents a characteristic of the solution</a:t>
            </a:r>
          </a:p>
          <a:p>
            <a:pPr>
              <a:defRPr/>
            </a:pPr>
            <a:r>
              <a:rPr lang="en-US" sz="2400" dirty="0" smtClean="0"/>
              <a:t>All kind of alphabets can be used for a chromosome (numbers, characters), but generally a binary alphabet is used</a:t>
            </a:r>
          </a:p>
          <a:p>
            <a:pPr>
              <a:defRPr/>
            </a:pPr>
            <a:r>
              <a:rPr lang="en-US" sz="2400" dirty="0" smtClean="0"/>
              <a:t>Order of genes on chromosome can be important</a:t>
            </a:r>
          </a:p>
          <a:p>
            <a:pPr>
              <a:defRPr/>
            </a:pPr>
            <a:r>
              <a:rPr lang="en-US" sz="2400" dirty="0" smtClean="0"/>
              <a:t>Good coding is probably the most important factor for the performance of a GA</a:t>
            </a:r>
          </a:p>
          <a:p>
            <a:pPr>
              <a:defRPr/>
            </a:pPr>
            <a:endParaRPr lang="en-US" sz="24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499350" cy="1143000"/>
          </a:xfrm>
        </p:spPr>
        <p:txBody>
          <a:bodyPr>
            <a:normAutofit/>
          </a:bodyPr>
          <a:lstStyle/>
          <a:p>
            <a:pPr eaLnBrk="1" fontAlgn="auto" hangingPunct="1">
              <a:spcAft>
                <a:spcPts val="0"/>
              </a:spcAft>
              <a:defRPr/>
            </a:pPr>
            <a:r>
              <a:rPr lang="en-US" sz="4000" dirty="0" smtClean="0">
                <a:solidFill>
                  <a:schemeClr val="accent1"/>
                </a:solidFill>
              </a:rPr>
              <a:t>Encoding Methods</a:t>
            </a:r>
            <a:endParaRPr lang="en-US" sz="4000" dirty="0">
              <a:solidFill>
                <a:schemeClr val="accent1"/>
              </a:solidFill>
            </a:endParaRPr>
          </a:p>
        </p:txBody>
      </p:sp>
      <p:sp>
        <p:nvSpPr>
          <p:cNvPr id="3" name="Rectangle 3"/>
          <p:cNvSpPr txBox="1">
            <a:spLocks noChangeArrowheads="1"/>
          </p:cNvSpPr>
          <p:nvPr/>
        </p:nvSpPr>
        <p:spPr bwMode="auto">
          <a:xfrm>
            <a:off x="838200" y="1295400"/>
            <a:ext cx="7239000" cy="1677988"/>
          </a:xfrm>
          <a:prstGeom prst="rect">
            <a:avLst/>
          </a:prstGeom>
          <a:noFill/>
          <a:ln w="9525">
            <a:noFill/>
            <a:miter lim="800000"/>
            <a:headEnd/>
            <a:tailEnd/>
          </a:ln>
        </p:spPr>
        <p:txBody>
          <a:bodyPr/>
          <a:lstStyle/>
          <a:p>
            <a:pPr marL="365125" indent="-282575" algn="just" eaLnBrk="0" hangingPunct="0">
              <a:spcBef>
                <a:spcPts val="600"/>
              </a:spcBef>
              <a:buClr>
                <a:schemeClr val="accent1"/>
              </a:buClr>
              <a:buSzPct val="80000"/>
              <a:buFont typeface="Wingdings" pitchFamily="2" charset="2"/>
              <a:buNone/>
              <a:defRPr/>
            </a:pPr>
            <a:r>
              <a:rPr lang="en-US" sz="2100" b="1" dirty="0">
                <a:solidFill>
                  <a:schemeClr val="accent2"/>
                </a:solidFill>
                <a:latin typeface="+mn-lt"/>
                <a:cs typeface="+mn-cs"/>
              </a:rPr>
              <a:t>   </a:t>
            </a:r>
            <a:r>
              <a:rPr lang="en-US" sz="2100" b="1" dirty="0">
                <a:latin typeface="+mn-lt"/>
                <a:cs typeface="+mn-cs"/>
              </a:rPr>
              <a:t>Binary Encoding – </a:t>
            </a:r>
            <a:r>
              <a:rPr lang="en-US" sz="2100" dirty="0">
                <a:latin typeface="+mn-lt"/>
                <a:cs typeface="+mn-cs"/>
              </a:rPr>
              <a:t>Most common method of encoding. Chromosomes are strings of 1s and 0s and each position in the chromosome represents a particular characteristic of the problem.</a:t>
            </a:r>
          </a:p>
          <a:p>
            <a:pPr marL="365125" indent="-282575" algn="just" eaLnBrk="0" hangingPunct="0">
              <a:spcBef>
                <a:spcPts val="600"/>
              </a:spcBef>
              <a:buClr>
                <a:schemeClr val="accent1"/>
              </a:buClr>
              <a:buSzPct val="80000"/>
              <a:buFont typeface="Wingdings" pitchFamily="2" charset="2"/>
              <a:buNone/>
              <a:defRPr/>
            </a:pPr>
            <a:endParaRPr lang="en-US" sz="2100" dirty="0">
              <a:solidFill>
                <a:srgbClr val="009900"/>
              </a:solidFill>
              <a:latin typeface="+mn-lt"/>
              <a:cs typeface="+mn-cs"/>
            </a:endParaRPr>
          </a:p>
          <a:p>
            <a:pPr marL="365125" indent="-282575" eaLnBrk="0" hangingPunct="0">
              <a:spcBef>
                <a:spcPts val="600"/>
              </a:spcBef>
              <a:buClr>
                <a:schemeClr val="accent1"/>
              </a:buClr>
              <a:buSzPct val="80000"/>
              <a:buFont typeface="Wingdings" pitchFamily="2" charset="2"/>
              <a:buNone/>
              <a:defRPr/>
            </a:pPr>
            <a:endParaRPr lang="en-US" sz="2100" dirty="0">
              <a:solidFill>
                <a:srgbClr val="009900"/>
              </a:solidFill>
              <a:latin typeface="+mn-lt"/>
              <a:cs typeface="+mn-cs"/>
            </a:endParaRPr>
          </a:p>
          <a:p>
            <a:pPr marL="365125" indent="-282575" eaLnBrk="0" hangingPunct="0">
              <a:spcBef>
                <a:spcPts val="600"/>
              </a:spcBef>
              <a:buClr>
                <a:schemeClr val="accent1"/>
              </a:buClr>
              <a:buSzPct val="80000"/>
              <a:buFont typeface="Wingdings" pitchFamily="2" charset="2"/>
              <a:buNone/>
              <a:defRPr/>
            </a:pPr>
            <a:endParaRPr lang="en-US" sz="2100" dirty="0">
              <a:solidFill>
                <a:srgbClr val="009900"/>
              </a:solidFill>
              <a:latin typeface="+mn-lt"/>
              <a:cs typeface="+mn-cs"/>
            </a:endParaRPr>
          </a:p>
          <a:p>
            <a:pPr marL="365125" indent="-282575" eaLnBrk="0" hangingPunct="0">
              <a:spcBef>
                <a:spcPts val="600"/>
              </a:spcBef>
              <a:buClr>
                <a:schemeClr val="accent1"/>
              </a:buClr>
              <a:buSzPct val="80000"/>
              <a:buFont typeface="Wingdings 2" pitchFamily="18" charset="2"/>
              <a:buChar char=""/>
              <a:defRPr/>
            </a:pPr>
            <a:endParaRPr lang="en-US" sz="2100" b="1" dirty="0">
              <a:solidFill>
                <a:srgbClr val="009900"/>
              </a:solidFill>
              <a:latin typeface="+mn-lt"/>
              <a:cs typeface="+mn-cs"/>
            </a:endParaRPr>
          </a:p>
        </p:txBody>
      </p:sp>
      <p:grpSp>
        <p:nvGrpSpPr>
          <p:cNvPr id="4" name="Group 4"/>
          <p:cNvGrpSpPr>
            <a:grpSpLocks/>
          </p:cNvGrpSpPr>
          <p:nvPr/>
        </p:nvGrpSpPr>
        <p:grpSpPr bwMode="auto">
          <a:xfrm>
            <a:off x="1600200" y="2743200"/>
            <a:ext cx="5638800" cy="990600"/>
            <a:chOff x="1344" y="987"/>
            <a:chExt cx="3216" cy="501"/>
          </a:xfrm>
        </p:grpSpPr>
        <p:sp>
          <p:nvSpPr>
            <p:cNvPr id="49170" name="Rectangle 5"/>
            <p:cNvSpPr>
              <a:spLocks noChangeArrowheads="1"/>
            </p:cNvSpPr>
            <p:nvPr/>
          </p:nvSpPr>
          <p:spPr bwMode="auto">
            <a:xfrm>
              <a:off x="2640" y="1236"/>
              <a:ext cx="1920" cy="252"/>
            </a:xfrm>
            <a:prstGeom prst="rect">
              <a:avLst/>
            </a:prstGeom>
            <a:noFill/>
            <a:ln w="9525">
              <a:noFill/>
              <a:miter lim="800000"/>
              <a:headEnd/>
              <a:tailEnd/>
            </a:ln>
          </p:spPr>
          <p:txBody>
            <a:bodyPr/>
            <a:lstStyle/>
            <a:p>
              <a:pPr>
                <a:spcBef>
                  <a:spcPct val="20000"/>
                </a:spcBef>
                <a:buClr>
                  <a:schemeClr val="accent1"/>
                </a:buClr>
                <a:buSzPct val="65000"/>
                <a:buFont typeface="Wingdings" pitchFamily="2" charset="2"/>
                <a:buNone/>
              </a:pPr>
              <a:r>
                <a:rPr lang="en-US" sz="2100"/>
                <a:t>11111110000000011111</a:t>
              </a:r>
              <a:endParaRPr lang="en-US" sz="1500"/>
            </a:p>
          </p:txBody>
        </p:sp>
        <p:sp>
          <p:nvSpPr>
            <p:cNvPr id="49171" name="Rectangle 6"/>
            <p:cNvSpPr>
              <a:spLocks noChangeArrowheads="1"/>
            </p:cNvSpPr>
            <p:nvPr/>
          </p:nvSpPr>
          <p:spPr bwMode="auto">
            <a:xfrm>
              <a:off x="1344" y="1236"/>
              <a:ext cx="1296" cy="252"/>
            </a:xfrm>
            <a:prstGeom prst="rect">
              <a:avLst/>
            </a:prstGeom>
            <a:noFill/>
            <a:ln w="9525">
              <a:noFill/>
              <a:miter lim="800000"/>
              <a:headEnd/>
              <a:tailEnd/>
            </a:ln>
          </p:spPr>
          <p:txBody>
            <a:bodyPr/>
            <a:lstStyle/>
            <a:p>
              <a:pPr>
                <a:spcBef>
                  <a:spcPct val="20000"/>
                </a:spcBef>
                <a:buClr>
                  <a:schemeClr val="accent1"/>
                </a:buClr>
                <a:buSzPct val="65000"/>
                <a:buFont typeface="Wingdings" pitchFamily="2" charset="2"/>
                <a:buNone/>
              </a:pPr>
              <a:r>
                <a:rPr lang="en-US" sz="2100"/>
                <a:t>Chromosome B</a:t>
              </a:r>
              <a:endParaRPr lang="en-US" sz="1500"/>
            </a:p>
          </p:txBody>
        </p:sp>
        <p:sp>
          <p:nvSpPr>
            <p:cNvPr id="49172" name="Rectangle 7"/>
            <p:cNvSpPr>
              <a:spLocks noChangeArrowheads="1"/>
            </p:cNvSpPr>
            <p:nvPr/>
          </p:nvSpPr>
          <p:spPr bwMode="auto">
            <a:xfrm>
              <a:off x="2640" y="987"/>
              <a:ext cx="1920" cy="249"/>
            </a:xfrm>
            <a:prstGeom prst="rect">
              <a:avLst/>
            </a:prstGeom>
            <a:noFill/>
            <a:ln w="9525">
              <a:noFill/>
              <a:miter lim="800000"/>
              <a:headEnd/>
              <a:tailEnd/>
            </a:ln>
          </p:spPr>
          <p:txBody>
            <a:bodyPr/>
            <a:lstStyle/>
            <a:p>
              <a:pPr>
                <a:spcBef>
                  <a:spcPct val="20000"/>
                </a:spcBef>
                <a:buClr>
                  <a:schemeClr val="accent1"/>
                </a:buClr>
                <a:buSzPct val="65000"/>
                <a:buFont typeface="Wingdings" pitchFamily="2" charset="2"/>
                <a:buNone/>
              </a:pPr>
              <a:r>
                <a:rPr lang="en-US" sz="2100"/>
                <a:t>10110010110011100101</a:t>
              </a:r>
              <a:endParaRPr lang="en-US" sz="1500"/>
            </a:p>
          </p:txBody>
        </p:sp>
        <p:sp>
          <p:nvSpPr>
            <p:cNvPr id="49173" name="Rectangle 8"/>
            <p:cNvSpPr>
              <a:spLocks noChangeArrowheads="1"/>
            </p:cNvSpPr>
            <p:nvPr/>
          </p:nvSpPr>
          <p:spPr bwMode="auto">
            <a:xfrm>
              <a:off x="1344" y="987"/>
              <a:ext cx="1296" cy="249"/>
            </a:xfrm>
            <a:prstGeom prst="rect">
              <a:avLst/>
            </a:prstGeom>
            <a:noFill/>
            <a:ln w="9525">
              <a:noFill/>
              <a:miter lim="800000"/>
              <a:headEnd/>
              <a:tailEnd/>
            </a:ln>
          </p:spPr>
          <p:txBody>
            <a:bodyPr/>
            <a:lstStyle/>
            <a:p>
              <a:pPr>
                <a:spcBef>
                  <a:spcPct val="20000"/>
                </a:spcBef>
                <a:buClr>
                  <a:schemeClr val="accent1"/>
                </a:buClr>
                <a:buSzPct val="65000"/>
                <a:buFont typeface="Wingdings" pitchFamily="2" charset="2"/>
                <a:buNone/>
              </a:pPr>
              <a:r>
                <a:rPr lang="en-US" sz="2100"/>
                <a:t>Chromosome A</a:t>
              </a:r>
            </a:p>
          </p:txBody>
        </p:sp>
        <p:sp>
          <p:nvSpPr>
            <p:cNvPr id="49174" name="Line 9"/>
            <p:cNvSpPr>
              <a:spLocks noChangeShapeType="1"/>
            </p:cNvSpPr>
            <p:nvPr/>
          </p:nvSpPr>
          <p:spPr bwMode="auto">
            <a:xfrm>
              <a:off x="1344" y="987"/>
              <a:ext cx="1296" cy="0"/>
            </a:xfrm>
            <a:prstGeom prst="line">
              <a:avLst/>
            </a:prstGeom>
            <a:noFill/>
            <a:ln w="28575">
              <a:solidFill>
                <a:schemeClr val="tx1"/>
              </a:solidFill>
              <a:miter lim="800000"/>
              <a:headEnd/>
              <a:tailEnd/>
            </a:ln>
          </p:spPr>
          <p:txBody>
            <a:bodyPr wrap="none"/>
            <a:lstStyle/>
            <a:p>
              <a:endParaRPr lang="en-US"/>
            </a:p>
          </p:txBody>
        </p:sp>
        <p:sp>
          <p:nvSpPr>
            <p:cNvPr id="49175" name="Line 10"/>
            <p:cNvSpPr>
              <a:spLocks noChangeShapeType="1"/>
            </p:cNvSpPr>
            <p:nvPr/>
          </p:nvSpPr>
          <p:spPr bwMode="auto">
            <a:xfrm>
              <a:off x="1344" y="1236"/>
              <a:ext cx="3216" cy="0"/>
            </a:xfrm>
            <a:prstGeom prst="line">
              <a:avLst/>
            </a:prstGeom>
            <a:noFill/>
            <a:ln w="12700">
              <a:solidFill>
                <a:schemeClr val="tx1"/>
              </a:solidFill>
              <a:miter lim="800000"/>
              <a:headEnd/>
              <a:tailEnd/>
            </a:ln>
          </p:spPr>
          <p:txBody>
            <a:bodyPr wrap="none"/>
            <a:lstStyle/>
            <a:p>
              <a:endParaRPr lang="en-US"/>
            </a:p>
          </p:txBody>
        </p:sp>
        <p:sp>
          <p:nvSpPr>
            <p:cNvPr id="49176" name="Line 11"/>
            <p:cNvSpPr>
              <a:spLocks noChangeShapeType="1"/>
            </p:cNvSpPr>
            <p:nvPr/>
          </p:nvSpPr>
          <p:spPr bwMode="auto">
            <a:xfrm>
              <a:off x="1344" y="1488"/>
              <a:ext cx="3216" cy="0"/>
            </a:xfrm>
            <a:prstGeom prst="line">
              <a:avLst/>
            </a:prstGeom>
            <a:noFill/>
            <a:ln w="28575" cap="sq">
              <a:solidFill>
                <a:schemeClr val="tx1"/>
              </a:solidFill>
              <a:miter lim="800000"/>
              <a:headEnd/>
              <a:tailEnd/>
            </a:ln>
          </p:spPr>
          <p:txBody>
            <a:bodyPr wrap="none"/>
            <a:lstStyle/>
            <a:p>
              <a:endParaRPr lang="en-US"/>
            </a:p>
          </p:txBody>
        </p:sp>
        <p:sp>
          <p:nvSpPr>
            <p:cNvPr id="49177" name="Line 12"/>
            <p:cNvSpPr>
              <a:spLocks noChangeShapeType="1"/>
            </p:cNvSpPr>
            <p:nvPr/>
          </p:nvSpPr>
          <p:spPr bwMode="auto">
            <a:xfrm>
              <a:off x="1344" y="987"/>
              <a:ext cx="0" cy="501"/>
            </a:xfrm>
            <a:prstGeom prst="line">
              <a:avLst/>
            </a:prstGeom>
            <a:noFill/>
            <a:ln w="28575" cap="sq">
              <a:solidFill>
                <a:schemeClr val="tx1"/>
              </a:solidFill>
              <a:miter lim="800000"/>
              <a:headEnd/>
              <a:tailEnd/>
            </a:ln>
          </p:spPr>
          <p:txBody>
            <a:bodyPr wrap="none"/>
            <a:lstStyle/>
            <a:p>
              <a:endParaRPr lang="en-US"/>
            </a:p>
          </p:txBody>
        </p:sp>
        <p:sp>
          <p:nvSpPr>
            <p:cNvPr id="49178" name="Line 13"/>
            <p:cNvSpPr>
              <a:spLocks noChangeShapeType="1"/>
            </p:cNvSpPr>
            <p:nvPr/>
          </p:nvSpPr>
          <p:spPr bwMode="auto">
            <a:xfrm>
              <a:off x="2640" y="987"/>
              <a:ext cx="0" cy="501"/>
            </a:xfrm>
            <a:prstGeom prst="line">
              <a:avLst/>
            </a:prstGeom>
            <a:noFill/>
            <a:ln w="12700">
              <a:solidFill>
                <a:schemeClr val="tx1"/>
              </a:solidFill>
              <a:miter lim="800000"/>
              <a:headEnd/>
              <a:tailEnd/>
            </a:ln>
          </p:spPr>
          <p:txBody>
            <a:bodyPr wrap="none"/>
            <a:lstStyle/>
            <a:p>
              <a:endParaRPr lang="en-US"/>
            </a:p>
          </p:txBody>
        </p:sp>
        <p:sp>
          <p:nvSpPr>
            <p:cNvPr id="49179" name="Line 14"/>
            <p:cNvSpPr>
              <a:spLocks noChangeShapeType="1"/>
            </p:cNvSpPr>
            <p:nvPr/>
          </p:nvSpPr>
          <p:spPr bwMode="auto">
            <a:xfrm>
              <a:off x="4560" y="987"/>
              <a:ext cx="0" cy="501"/>
            </a:xfrm>
            <a:prstGeom prst="line">
              <a:avLst/>
            </a:prstGeom>
            <a:noFill/>
            <a:ln w="28575" cap="sq">
              <a:solidFill>
                <a:schemeClr val="tx1"/>
              </a:solidFill>
              <a:miter lim="800000"/>
              <a:headEnd/>
              <a:tailEnd/>
            </a:ln>
          </p:spPr>
          <p:txBody>
            <a:bodyPr wrap="none"/>
            <a:lstStyle/>
            <a:p>
              <a:endParaRPr lang="en-US"/>
            </a:p>
          </p:txBody>
        </p:sp>
        <p:sp>
          <p:nvSpPr>
            <p:cNvPr id="49180" name="Line 15"/>
            <p:cNvSpPr>
              <a:spLocks noChangeShapeType="1"/>
            </p:cNvSpPr>
            <p:nvPr/>
          </p:nvSpPr>
          <p:spPr bwMode="auto">
            <a:xfrm>
              <a:off x="2640" y="987"/>
              <a:ext cx="1920" cy="0"/>
            </a:xfrm>
            <a:prstGeom prst="line">
              <a:avLst/>
            </a:prstGeom>
            <a:noFill/>
            <a:ln w="28575" cap="sq">
              <a:solidFill>
                <a:schemeClr val="tx1"/>
              </a:solidFill>
              <a:miter lim="800000"/>
              <a:headEnd/>
              <a:tailEnd/>
            </a:ln>
          </p:spPr>
          <p:txBody>
            <a:bodyPr wrap="none"/>
            <a:lstStyle/>
            <a:p>
              <a:endParaRPr lang="en-US"/>
            </a:p>
          </p:txBody>
        </p:sp>
      </p:grpSp>
      <p:sp>
        <p:nvSpPr>
          <p:cNvPr id="23557" name="Rectangle 15"/>
          <p:cNvSpPr>
            <a:spLocks noChangeArrowheads="1"/>
          </p:cNvSpPr>
          <p:nvPr/>
        </p:nvSpPr>
        <p:spPr bwMode="auto">
          <a:xfrm>
            <a:off x="1066800" y="3962400"/>
            <a:ext cx="7848600" cy="1016000"/>
          </a:xfrm>
          <a:prstGeom prst="rect">
            <a:avLst/>
          </a:prstGeom>
          <a:noFill/>
          <a:ln w="9525">
            <a:noFill/>
            <a:miter lim="800000"/>
            <a:headEnd/>
            <a:tailEnd/>
          </a:ln>
        </p:spPr>
        <p:txBody>
          <a:bodyPr>
            <a:spAutoFit/>
          </a:bodyPr>
          <a:lstStyle/>
          <a:p>
            <a:pPr algn="just">
              <a:buFont typeface="Wingdings" pitchFamily="2" charset="2"/>
              <a:buNone/>
              <a:defRPr/>
            </a:pPr>
            <a:r>
              <a:rPr lang="en-US" sz="2000" b="1" dirty="0">
                <a:latin typeface="+mn-lt"/>
              </a:rPr>
              <a:t>Permutation Encoding – </a:t>
            </a:r>
            <a:r>
              <a:rPr lang="en-US" sz="2000" dirty="0">
                <a:latin typeface="+mn-lt"/>
              </a:rPr>
              <a:t>Useful in ordering problems such as the Traveling Salesman Problem (TSP). Example. In TSP, every chromosome is a string of numbers, each of which represents  a city to be visited.</a:t>
            </a:r>
          </a:p>
        </p:txBody>
      </p:sp>
      <p:grpSp>
        <p:nvGrpSpPr>
          <p:cNvPr id="5" name="Group 4"/>
          <p:cNvGrpSpPr>
            <a:grpSpLocks/>
          </p:cNvGrpSpPr>
          <p:nvPr/>
        </p:nvGrpSpPr>
        <p:grpSpPr bwMode="auto">
          <a:xfrm>
            <a:off x="1905000" y="5257800"/>
            <a:ext cx="5715000" cy="1123950"/>
            <a:chOff x="1344" y="3213"/>
            <a:chExt cx="3216" cy="522"/>
          </a:xfrm>
        </p:grpSpPr>
        <p:sp>
          <p:nvSpPr>
            <p:cNvPr id="49159" name="Rectangle 5"/>
            <p:cNvSpPr>
              <a:spLocks noChangeArrowheads="1"/>
            </p:cNvSpPr>
            <p:nvPr/>
          </p:nvSpPr>
          <p:spPr bwMode="auto">
            <a:xfrm>
              <a:off x="2640" y="3465"/>
              <a:ext cx="1920" cy="249"/>
            </a:xfrm>
            <a:prstGeom prst="rect">
              <a:avLst/>
            </a:prstGeom>
            <a:noFill/>
            <a:ln w="9525">
              <a:noFill/>
              <a:miter lim="800000"/>
              <a:headEnd/>
              <a:tailEnd/>
            </a:ln>
          </p:spPr>
          <p:txBody>
            <a:bodyPr/>
            <a:lstStyle/>
            <a:p>
              <a:pPr>
                <a:spcBef>
                  <a:spcPct val="20000"/>
                </a:spcBef>
                <a:buClr>
                  <a:schemeClr val="accent1"/>
                </a:buClr>
                <a:buSzPct val="65000"/>
                <a:buFont typeface="Wingdings" pitchFamily="2" charset="2"/>
                <a:buNone/>
              </a:pPr>
              <a:r>
                <a:rPr lang="en-US" sz="2100"/>
                <a:t>8  5  6  7  2  3  1  4  9</a:t>
              </a:r>
            </a:p>
          </p:txBody>
        </p:sp>
        <p:sp>
          <p:nvSpPr>
            <p:cNvPr id="49160" name="Rectangle 6"/>
            <p:cNvSpPr>
              <a:spLocks noChangeArrowheads="1"/>
            </p:cNvSpPr>
            <p:nvPr/>
          </p:nvSpPr>
          <p:spPr bwMode="auto">
            <a:xfrm>
              <a:off x="1344" y="3465"/>
              <a:ext cx="1296" cy="249"/>
            </a:xfrm>
            <a:prstGeom prst="rect">
              <a:avLst/>
            </a:prstGeom>
            <a:noFill/>
            <a:ln w="9525">
              <a:noFill/>
              <a:miter lim="800000"/>
              <a:headEnd/>
              <a:tailEnd/>
            </a:ln>
          </p:spPr>
          <p:txBody>
            <a:bodyPr/>
            <a:lstStyle/>
            <a:p>
              <a:pPr>
                <a:spcBef>
                  <a:spcPct val="20000"/>
                </a:spcBef>
                <a:buClr>
                  <a:schemeClr val="accent1"/>
                </a:buClr>
                <a:buSzPct val="65000"/>
                <a:buFont typeface="Wingdings" pitchFamily="2" charset="2"/>
                <a:buNone/>
              </a:pPr>
              <a:r>
                <a:rPr lang="en-US" sz="2100"/>
                <a:t>Chromosome B</a:t>
              </a:r>
              <a:endParaRPr lang="en-US" sz="1500"/>
            </a:p>
          </p:txBody>
        </p:sp>
        <p:sp>
          <p:nvSpPr>
            <p:cNvPr id="49161" name="Rectangle 7"/>
            <p:cNvSpPr>
              <a:spLocks noChangeArrowheads="1"/>
            </p:cNvSpPr>
            <p:nvPr/>
          </p:nvSpPr>
          <p:spPr bwMode="auto">
            <a:xfrm>
              <a:off x="2640" y="3216"/>
              <a:ext cx="1920" cy="249"/>
            </a:xfrm>
            <a:prstGeom prst="rect">
              <a:avLst/>
            </a:prstGeom>
            <a:noFill/>
            <a:ln w="9525">
              <a:noFill/>
              <a:miter lim="800000"/>
              <a:headEnd/>
              <a:tailEnd/>
            </a:ln>
          </p:spPr>
          <p:txBody>
            <a:bodyPr/>
            <a:lstStyle/>
            <a:p>
              <a:pPr>
                <a:spcBef>
                  <a:spcPct val="20000"/>
                </a:spcBef>
                <a:buClr>
                  <a:schemeClr val="accent1"/>
                </a:buClr>
                <a:buSzPct val="65000"/>
                <a:buFont typeface="Wingdings" pitchFamily="2" charset="2"/>
                <a:buNone/>
              </a:pPr>
              <a:r>
                <a:rPr lang="en-US" sz="2100"/>
                <a:t>1  5  3  2  6  4  7  9  8</a:t>
              </a:r>
            </a:p>
          </p:txBody>
        </p:sp>
        <p:sp>
          <p:nvSpPr>
            <p:cNvPr id="49162" name="Rectangle 8"/>
            <p:cNvSpPr>
              <a:spLocks noChangeArrowheads="1"/>
            </p:cNvSpPr>
            <p:nvPr/>
          </p:nvSpPr>
          <p:spPr bwMode="auto">
            <a:xfrm>
              <a:off x="1344" y="3216"/>
              <a:ext cx="1296" cy="249"/>
            </a:xfrm>
            <a:prstGeom prst="rect">
              <a:avLst/>
            </a:prstGeom>
            <a:noFill/>
            <a:ln w="9525">
              <a:noFill/>
              <a:miter lim="800000"/>
              <a:headEnd/>
              <a:tailEnd/>
            </a:ln>
          </p:spPr>
          <p:txBody>
            <a:bodyPr/>
            <a:lstStyle/>
            <a:p>
              <a:pPr>
                <a:spcBef>
                  <a:spcPct val="20000"/>
                </a:spcBef>
                <a:buClr>
                  <a:schemeClr val="accent1"/>
                </a:buClr>
                <a:buSzPct val="65000"/>
                <a:buFont typeface="Wingdings" pitchFamily="2" charset="2"/>
                <a:buNone/>
              </a:pPr>
              <a:r>
                <a:rPr lang="en-US" sz="2100"/>
                <a:t>Chromosome A</a:t>
              </a:r>
            </a:p>
          </p:txBody>
        </p:sp>
        <p:sp>
          <p:nvSpPr>
            <p:cNvPr id="49163" name="Line 9"/>
            <p:cNvSpPr>
              <a:spLocks noChangeShapeType="1"/>
            </p:cNvSpPr>
            <p:nvPr/>
          </p:nvSpPr>
          <p:spPr bwMode="auto">
            <a:xfrm>
              <a:off x="1344" y="3213"/>
              <a:ext cx="1296" cy="0"/>
            </a:xfrm>
            <a:prstGeom prst="line">
              <a:avLst/>
            </a:prstGeom>
            <a:noFill/>
            <a:ln w="28575">
              <a:solidFill>
                <a:schemeClr val="tx1"/>
              </a:solidFill>
              <a:miter lim="800000"/>
              <a:headEnd/>
              <a:tailEnd/>
            </a:ln>
          </p:spPr>
          <p:txBody>
            <a:bodyPr wrap="none"/>
            <a:lstStyle/>
            <a:p>
              <a:endParaRPr lang="en-US"/>
            </a:p>
          </p:txBody>
        </p:sp>
        <p:sp>
          <p:nvSpPr>
            <p:cNvPr id="49164" name="Line 10"/>
            <p:cNvSpPr>
              <a:spLocks noChangeShapeType="1"/>
            </p:cNvSpPr>
            <p:nvPr/>
          </p:nvSpPr>
          <p:spPr bwMode="auto">
            <a:xfrm>
              <a:off x="1344" y="3465"/>
              <a:ext cx="3216" cy="0"/>
            </a:xfrm>
            <a:prstGeom prst="line">
              <a:avLst/>
            </a:prstGeom>
            <a:noFill/>
            <a:ln w="12700">
              <a:solidFill>
                <a:schemeClr val="tx1"/>
              </a:solidFill>
              <a:miter lim="800000"/>
              <a:headEnd/>
              <a:tailEnd/>
            </a:ln>
          </p:spPr>
          <p:txBody>
            <a:bodyPr wrap="none"/>
            <a:lstStyle/>
            <a:p>
              <a:endParaRPr lang="en-US"/>
            </a:p>
          </p:txBody>
        </p:sp>
        <p:sp>
          <p:nvSpPr>
            <p:cNvPr id="49165" name="Line 11"/>
            <p:cNvSpPr>
              <a:spLocks noChangeShapeType="1"/>
            </p:cNvSpPr>
            <p:nvPr/>
          </p:nvSpPr>
          <p:spPr bwMode="auto">
            <a:xfrm>
              <a:off x="1344" y="3735"/>
              <a:ext cx="3216" cy="0"/>
            </a:xfrm>
            <a:prstGeom prst="line">
              <a:avLst/>
            </a:prstGeom>
            <a:noFill/>
            <a:ln w="28575" cap="sq">
              <a:solidFill>
                <a:schemeClr val="tx1"/>
              </a:solidFill>
              <a:miter lim="800000"/>
              <a:headEnd/>
              <a:tailEnd/>
            </a:ln>
          </p:spPr>
          <p:txBody>
            <a:bodyPr wrap="none"/>
            <a:lstStyle/>
            <a:p>
              <a:endParaRPr lang="en-US"/>
            </a:p>
          </p:txBody>
        </p:sp>
        <p:sp>
          <p:nvSpPr>
            <p:cNvPr id="49166" name="Line 12"/>
            <p:cNvSpPr>
              <a:spLocks noChangeShapeType="1"/>
            </p:cNvSpPr>
            <p:nvPr/>
          </p:nvSpPr>
          <p:spPr bwMode="auto">
            <a:xfrm>
              <a:off x="1344" y="3216"/>
              <a:ext cx="0" cy="498"/>
            </a:xfrm>
            <a:prstGeom prst="line">
              <a:avLst/>
            </a:prstGeom>
            <a:noFill/>
            <a:ln w="28575" cap="sq">
              <a:solidFill>
                <a:schemeClr val="tx1"/>
              </a:solidFill>
              <a:miter lim="800000"/>
              <a:headEnd/>
              <a:tailEnd/>
            </a:ln>
          </p:spPr>
          <p:txBody>
            <a:bodyPr wrap="none"/>
            <a:lstStyle/>
            <a:p>
              <a:endParaRPr lang="en-US"/>
            </a:p>
          </p:txBody>
        </p:sp>
        <p:sp>
          <p:nvSpPr>
            <p:cNvPr id="49167" name="Line 13"/>
            <p:cNvSpPr>
              <a:spLocks noChangeShapeType="1"/>
            </p:cNvSpPr>
            <p:nvPr/>
          </p:nvSpPr>
          <p:spPr bwMode="auto">
            <a:xfrm>
              <a:off x="2640" y="3216"/>
              <a:ext cx="0" cy="498"/>
            </a:xfrm>
            <a:prstGeom prst="line">
              <a:avLst/>
            </a:prstGeom>
            <a:noFill/>
            <a:ln w="12700">
              <a:solidFill>
                <a:schemeClr val="tx1"/>
              </a:solidFill>
              <a:miter lim="800000"/>
              <a:headEnd/>
              <a:tailEnd/>
            </a:ln>
          </p:spPr>
          <p:txBody>
            <a:bodyPr wrap="none"/>
            <a:lstStyle/>
            <a:p>
              <a:endParaRPr lang="en-US"/>
            </a:p>
          </p:txBody>
        </p:sp>
        <p:sp>
          <p:nvSpPr>
            <p:cNvPr id="49168" name="Line 14"/>
            <p:cNvSpPr>
              <a:spLocks noChangeShapeType="1"/>
            </p:cNvSpPr>
            <p:nvPr/>
          </p:nvSpPr>
          <p:spPr bwMode="auto">
            <a:xfrm>
              <a:off x="4560" y="3216"/>
              <a:ext cx="0" cy="498"/>
            </a:xfrm>
            <a:prstGeom prst="line">
              <a:avLst/>
            </a:prstGeom>
            <a:noFill/>
            <a:ln w="28575" cap="sq">
              <a:solidFill>
                <a:schemeClr val="tx1"/>
              </a:solidFill>
              <a:miter lim="800000"/>
              <a:headEnd/>
              <a:tailEnd/>
            </a:ln>
          </p:spPr>
          <p:txBody>
            <a:bodyPr wrap="none"/>
            <a:lstStyle/>
            <a:p>
              <a:endParaRPr lang="en-US"/>
            </a:p>
          </p:txBody>
        </p:sp>
        <p:sp>
          <p:nvSpPr>
            <p:cNvPr id="49169" name="Line 15"/>
            <p:cNvSpPr>
              <a:spLocks noChangeShapeType="1"/>
            </p:cNvSpPr>
            <p:nvPr/>
          </p:nvSpPr>
          <p:spPr bwMode="auto">
            <a:xfrm>
              <a:off x="2640" y="3216"/>
              <a:ext cx="1920" cy="0"/>
            </a:xfrm>
            <a:prstGeom prst="line">
              <a:avLst/>
            </a:prstGeom>
            <a:noFill/>
            <a:ln w="28575" cap="sq">
              <a:solidFill>
                <a:schemeClr val="tx1"/>
              </a:solidFill>
              <a:miter lim="800000"/>
              <a:headEnd/>
              <a:tailEnd/>
            </a:ln>
          </p:spPr>
          <p:txBody>
            <a:bodyPr wrap="none"/>
            <a:lstStyle/>
            <a:p>
              <a:endParaRPr 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499350" cy="1143000"/>
          </a:xfrm>
        </p:spPr>
        <p:txBody>
          <a:bodyPr/>
          <a:lstStyle/>
          <a:p>
            <a:pPr eaLnBrk="1" fontAlgn="auto" hangingPunct="1">
              <a:spcAft>
                <a:spcPts val="0"/>
              </a:spcAft>
              <a:defRPr/>
            </a:pPr>
            <a:r>
              <a:rPr lang="en-US" sz="4000" dirty="0" smtClean="0">
                <a:solidFill>
                  <a:schemeClr val="accent1"/>
                </a:solidFill>
              </a:rPr>
              <a:t>Encoding Methods </a:t>
            </a:r>
            <a:r>
              <a:rPr lang="en-US" sz="4000" dirty="0" err="1" smtClean="0">
                <a:solidFill>
                  <a:schemeClr val="accent1"/>
                </a:solidFill>
              </a:rPr>
              <a:t>Contd</a:t>
            </a:r>
            <a:r>
              <a:rPr lang="en-US" sz="4000" dirty="0" smtClean="0">
                <a:solidFill>
                  <a:schemeClr val="accent1"/>
                </a:solidFill>
              </a:rPr>
              <a:t>……</a:t>
            </a:r>
            <a:endParaRPr lang="en-US" dirty="0">
              <a:solidFill>
                <a:schemeClr val="accent1">
                  <a:satMod val="150000"/>
                </a:schemeClr>
              </a:solidFill>
            </a:endParaRPr>
          </a:p>
        </p:txBody>
      </p:sp>
      <p:sp>
        <p:nvSpPr>
          <p:cNvPr id="3" name="Rectangle 3"/>
          <p:cNvSpPr txBox="1">
            <a:spLocks noChangeArrowheads="1"/>
          </p:cNvSpPr>
          <p:nvPr/>
        </p:nvSpPr>
        <p:spPr bwMode="auto">
          <a:xfrm>
            <a:off x="762000" y="1717675"/>
            <a:ext cx="7848600" cy="1939925"/>
          </a:xfrm>
          <a:prstGeom prst="rect">
            <a:avLst/>
          </a:prstGeom>
          <a:noFill/>
          <a:ln w="9525">
            <a:noFill/>
            <a:miter lim="800000"/>
            <a:headEnd/>
            <a:tailEnd/>
          </a:ln>
        </p:spPr>
        <p:txBody>
          <a:bodyPr/>
          <a:lstStyle/>
          <a:p>
            <a:pPr marL="365125" indent="-282575" algn="just" eaLnBrk="0" hangingPunct="0">
              <a:spcBef>
                <a:spcPts val="600"/>
              </a:spcBef>
              <a:buClr>
                <a:schemeClr val="accent1"/>
              </a:buClr>
              <a:buSzPct val="80000"/>
              <a:buFont typeface="Wingdings" pitchFamily="2" charset="2"/>
              <a:buNone/>
              <a:defRPr/>
            </a:pPr>
            <a:r>
              <a:rPr lang="en-US" sz="2400" b="1" dirty="0">
                <a:latin typeface="+mn-lt"/>
                <a:cs typeface="+mn-cs"/>
              </a:rPr>
              <a:t>    Value Encoding – </a:t>
            </a:r>
            <a:r>
              <a:rPr lang="en-US" sz="2400" dirty="0">
                <a:latin typeface="+mn-lt"/>
                <a:cs typeface="+mn-cs"/>
              </a:rPr>
              <a:t>Used in problems where complicated values, such as real numbers, are used and where binary encoding would not suffice.</a:t>
            </a:r>
          </a:p>
          <a:p>
            <a:pPr marL="365125" indent="-282575" algn="just" eaLnBrk="0" hangingPunct="0">
              <a:spcBef>
                <a:spcPts val="600"/>
              </a:spcBef>
              <a:buClr>
                <a:schemeClr val="accent1"/>
              </a:buClr>
              <a:buSzPct val="80000"/>
              <a:buFont typeface="Wingdings" pitchFamily="2" charset="2"/>
              <a:buNone/>
              <a:defRPr/>
            </a:pPr>
            <a:r>
              <a:rPr lang="en-US" sz="2400" dirty="0">
                <a:latin typeface="+mn-lt"/>
                <a:cs typeface="+mn-cs"/>
              </a:rPr>
              <a:t>    Good for some problems, but </a:t>
            </a:r>
            <a:r>
              <a:rPr lang="en-US" sz="2400" i="1" dirty="0">
                <a:latin typeface="+mn-lt"/>
                <a:cs typeface="+mn-cs"/>
              </a:rPr>
              <a:t>often necessary to develop some specific crossover and mutation techniques for these chromosomes. </a:t>
            </a:r>
          </a:p>
          <a:p>
            <a:pPr marL="365125" indent="-282575" algn="just" eaLnBrk="0" hangingPunct="0">
              <a:spcBef>
                <a:spcPts val="600"/>
              </a:spcBef>
              <a:buClr>
                <a:schemeClr val="accent1"/>
              </a:buClr>
              <a:buSzPct val="80000"/>
              <a:buFont typeface="Wingdings" pitchFamily="2" charset="2"/>
              <a:buNone/>
              <a:defRPr/>
            </a:pPr>
            <a:endParaRPr lang="en-US" sz="2100" i="1" dirty="0">
              <a:solidFill>
                <a:schemeClr val="accent2"/>
              </a:solidFill>
              <a:latin typeface="+mn-lt"/>
              <a:cs typeface="+mn-cs"/>
            </a:endParaRPr>
          </a:p>
        </p:txBody>
      </p:sp>
      <p:grpSp>
        <p:nvGrpSpPr>
          <p:cNvPr id="4" name="Group 4"/>
          <p:cNvGrpSpPr>
            <a:grpSpLocks/>
          </p:cNvGrpSpPr>
          <p:nvPr/>
        </p:nvGrpSpPr>
        <p:grpSpPr bwMode="auto">
          <a:xfrm>
            <a:off x="1295400" y="4343400"/>
            <a:ext cx="6858000" cy="1371600"/>
            <a:chOff x="1344" y="3024"/>
            <a:chExt cx="3984" cy="537"/>
          </a:xfrm>
        </p:grpSpPr>
        <p:sp>
          <p:nvSpPr>
            <p:cNvPr id="50181" name="Rectangle 5"/>
            <p:cNvSpPr>
              <a:spLocks noChangeArrowheads="1"/>
            </p:cNvSpPr>
            <p:nvPr/>
          </p:nvSpPr>
          <p:spPr bwMode="auto">
            <a:xfrm>
              <a:off x="2672" y="3312"/>
              <a:ext cx="2656" cy="249"/>
            </a:xfrm>
            <a:prstGeom prst="rect">
              <a:avLst/>
            </a:prstGeom>
            <a:noFill/>
            <a:ln w="9525">
              <a:noFill/>
              <a:miter lim="800000"/>
              <a:headEnd/>
              <a:tailEnd/>
            </a:ln>
          </p:spPr>
          <p:txBody>
            <a:bodyPr/>
            <a:lstStyle/>
            <a:p>
              <a:pPr algn="ctr">
                <a:spcBef>
                  <a:spcPct val="20000"/>
                </a:spcBef>
                <a:buClr>
                  <a:schemeClr val="accent1"/>
                </a:buClr>
                <a:buSzPct val="65000"/>
                <a:buFont typeface="Wingdings" pitchFamily="2" charset="2"/>
                <a:buNone/>
              </a:pPr>
              <a:r>
                <a:rPr lang="en-US" sz="2100"/>
                <a:t>(left), (back), (left), (right), (forward)</a:t>
              </a:r>
            </a:p>
          </p:txBody>
        </p:sp>
        <p:sp>
          <p:nvSpPr>
            <p:cNvPr id="50182" name="Rectangle 6"/>
            <p:cNvSpPr>
              <a:spLocks noChangeArrowheads="1"/>
            </p:cNvSpPr>
            <p:nvPr/>
          </p:nvSpPr>
          <p:spPr bwMode="auto">
            <a:xfrm>
              <a:off x="1344" y="3312"/>
              <a:ext cx="1328" cy="249"/>
            </a:xfrm>
            <a:prstGeom prst="rect">
              <a:avLst/>
            </a:prstGeom>
            <a:noFill/>
            <a:ln w="9525">
              <a:noFill/>
              <a:miter lim="800000"/>
              <a:headEnd/>
              <a:tailEnd/>
            </a:ln>
          </p:spPr>
          <p:txBody>
            <a:bodyPr/>
            <a:lstStyle/>
            <a:p>
              <a:pPr algn="ctr">
                <a:spcBef>
                  <a:spcPct val="20000"/>
                </a:spcBef>
                <a:buClr>
                  <a:schemeClr val="accent1"/>
                </a:buClr>
                <a:buSzPct val="65000"/>
                <a:buFont typeface="Wingdings" pitchFamily="2" charset="2"/>
                <a:buNone/>
              </a:pPr>
              <a:r>
                <a:rPr lang="en-US" sz="2100"/>
                <a:t>Chromosome B</a:t>
              </a:r>
              <a:endParaRPr lang="en-US" sz="1500"/>
            </a:p>
          </p:txBody>
        </p:sp>
        <p:sp>
          <p:nvSpPr>
            <p:cNvPr id="50183" name="Rectangle 7"/>
            <p:cNvSpPr>
              <a:spLocks noChangeArrowheads="1"/>
            </p:cNvSpPr>
            <p:nvPr/>
          </p:nvSpPr>
          <p:spPr bwMode="auto">
            <a:xfrm>
              <a:off x="2672" y="3024"/>
              <a:ext cx="2656" cy="288"/>
            </a:xfrm>
            <a:prstGeom prst="rect">
              <a:avLst/>
            </a:prstGeom>
            <a:noFill/>
            <a:ln w="9525">
              <a:noFill/>
              <a:miter lim="800000"/>
              <a:headEnd/>
              <a:tailEnd/>
            </a:ln>
          </p:spPr>
          <p:txBody>
            <a:bodyPr/>
            <a:lstStyle/>
            <a:p>
              <a:pPr>
                <a:spcBef>
                  <a:spcPct val="20000"/>
                </a:spcBef>
                <a:buClr>
                  <a:schemeClr val="accent1"/>
                </a:buClr>
                <a:buSzPct val="65000"/>
                <a:buFont typeface="Wingdings" pitchFamily="2" charset="2"/>
                <a:buNone/>
              </a:pPr>
              <a:r>
                <a:rPr lang="en-US" sz="2100"/>
                <a:t>1.235  5.323  0.454  2.321  2.454</a:t>
              </a:r>
            </a:p>
          </p:txBody>
        </p:sp>
        <p:sp>
          <p:nvSpPr>
            <p:cNvPr id="50184" name="Rectangle 8"/>
            <p:cNvSpPr>
              <a:spLocks noChangeArrowheads="1"/>
            </p:cNvSpPr>
            <p:nvPr/>
          </p:nvSpPr>
          <p:spPr bwMode="auto">
            <a:xfrm>
              <a:off x="1344" y="3024"/>
              <a:ext cx="1328" cy="288"/>
            </a:xfrm>
            <a:prstGeom prst="rect">
              <a:avLst/>
            </a:prstGeom>
            <a:noFill/>
            <a:ln w="9525">
              <a:noFill/>
              <a:miter lim="800000"/>
              <a:headEnd/>
              <a:tailEnd/>
            </a:ln>
          </p:spPr>
          <p:txBody>
            <a:bodyPr/>
            <a:lstStyle/>
            <a:p>
              <a:pPr algn="ctr">
                <a:spcBef>
                  <a:spcPct val="20000"/>
                </a:spcBef>
                <a:buClr>
                  <a:schemeClr val="accent1"/>
                </a:buClr>
                <a:buSzPct val="65000"/>
                <a:buFont typeface="Wingdings" pitchFamily="2" charset="2"/>
                <a:buNone/>
              </a:pPr>
              <a:r>
                <a:rPr lang="en-US" sz="2100"/>
                <a:t>Chromosome A</a:t>
              </a:r>
            </a:p>
          </p:txBody>
        </p:sp>
        <p:sp>
          <p:nvSpPr>
            <p:cNvPr id="50185" name="Line 9"/>
            <p:cNvSpPr>
              <a:spLocks noChangeShapeType="1"/>
            </p:cNvSpPr>
            <p:nvPr/>
          </p:nvSpPr>
          <p:spPr bwMode="auto">
            <a:xfrm>
              <a:off x="1344" y="3024"/>
              <a:ext cx="1328" cy="0"/>
            </a:xfrm>
            <a:prstGeom prst="line">
              <a:avLst/>
            </a:prstGeom>
            <a:noFill/>
            <a:ln w="28575">
              <a:solidFill>
                <a:schemeClr val="tx1"/>
              </a:solidFill>
              <a:miter lim="800000"/>
              <a:headEnd/>
              <a:tailEnd/>
            </a:ln>
          </p:spPr>
          <p:txBody>
            <a:bodyPr wrap="none"/>
            <a:lstStyle/>
            <a:p>
              <a:endParaRPr lang="en-US"/>
            </a:p>
          </p:txBody>
        </p:sp>
        <p:sp>
          <p:nvSpPr>
            <p:cNvPr id="50186" name="Line 10"/>
            <p:cNvSpPr>
              <a:spLocks noChangeShapeType="1"/>
            </p:cNvSpPr>
            <p:nvPr/>
          </p:nvSpPr>
          <p:spPr bwMode="auto">
            <a:xfrm>
              <a:off x="1344" y="3312"/>
              <a:ext cx="3984" cy="0"/>
            </a:xfrm>
            <a:prstGeom prst="line">
              <a:avLst/>
            </a:prstGeom>
            <a:noFill/>
            <a:ln w="12700">
              <a:solidFill>
                <a:schemeClr val="tx1"/>
              </a:solidFill>
              <a:miter lim="800000"/>
              <a:headEnd/>
              <a:tailEnd/>
            </a:ln>
          </p:spPr>
          <p:txBody>
            <a:bodyPr wrap="none"/>
            <a:lstStyle/>
            <a:p>
              <a:endParaRPr lang="en-US"/>
            </a:p>
          </p:txBody>
        </p:sp>
        <p:sp>
          <p:nvSpPr>
            <p:cNvPr id="50187" name="Line 11"/>
            <p:cNvSpPr>
              <a:spLocks noChangeShapeType="1"/>
            </p:cNvSpPr>
            <p:nvPr/>
          </p:nvSpPr>
          <p:spPr bwMode="auto">
            <a:xfrm>
              <a:off x="1344" y="3561"/>
              <a:ext cx="3984" cy="0"/>
            </a:xfrm>
            <a:prstGeom prst="line">
              <a:avLst/>
            </a:prstGeom>
            <a:noFill/>
            <a:ln w="28575" cap="sq">
              <a:solidFill>
                <a:schemeClr val="tx1"/>
              </a:solidFill>
              <a:miter lim="800000"/>
              <a:headEnd/>
              <a:tailEnd/>
            </a:ln>
          </p:spPr>
          <p:txBody>
            <a:bodyPr wrap="none"/>
            <a:lstStyle/>
            <a:p>
              <a:endParaRPr lang="en-US"/>
            </a:p>
          </p:txBody>
        </p:sp>
        <p:sp>
          <p:nvSpPr>
            <p:cNvPr id="50188" name="Line 12"/>
            <p:cNvSpPr>
              <a:spLocks noChangeShapeType="1"/>
            </p:cNvSpPr>
            <p:nvPr/>
          </p:nvSpPr>
          <p:spPr bwMode="auto">
            <a:xfrm>
              <a:off x="1344" y="3024"/>
              <a:ext cx="0" cy="537"/>
            </a:xfrm>
            <a:prstGeom prst="line">
              <a:avLst/>
            </a:prstGeom>
            <a:noFill/>
            <a:ln w="28575" cap="sq">
              <a:solidFill>
                <a:schemeClr val="tx1"/>
              </a:solidFill>
              <a:miter lim="800000"/>
              <a:headEnd/>
              <a:tailEnd/>
            </a:ln>
          </p:spPr>
          <p:txBody>
            <a:bodyPr wrap="none"/>
            <a:lstStyle/>
            <a:p>
              <a:endParaRPr lang="en-US"/>
            </a:p>
          </p:txBody>
        </p:sp>
        <p:sp>
          <p:nvSpPr>
            <p:cNvPr id="50189" name="Line 13"/>
            <p:cNvSpPr>
              <a:spLocks noChangeShapeType="1"/>
            </p:cNvSpPr>
            <p:nvPr/>
          </p:nvSpPr>
          <p:spPr bwMode="auto">
            <a:xfrm>
              <a:off x="2672" y="3024"/>
              <a:ext cx="0" cy="537"/>
            </a:xfrm>
            <a:prstGeom prst="line">
              <a:avLst/>
            </a:prstGeom>
            <a:noFill/>
            <a:ln w="12700">
              <a:solidFill>
                <a:schemeClr val="tx1"/>
              </a:solidFill>
              <a:miter lim="800000"/>
              <a:headEnd/>
              <a:tailEnd/>
            </a:ln>
          </p:spPr>
          <p:txBody>
            <a:bodyPr wrap="none"/>
            <a:lstStyle/>
            <a:p>
              <a:endParaRPr lang="en-US"/>
            </a:p>
          </p:txBody>
        </p:sp>
        <p:sp>
          <p:nvSpPr>
            <p:cNvPr id="50190" name="Line 14"/>
            <p:cNvSpPr>
              <a:spLocks noChangeShapeType="1"/>
            </p:cNvSpPr>
            <p:nvPr/>
          </p:nvSpPr>
          <p:spPr bwMode="auto">
            <a:xfrm>
              <a:off x="5328" y="3024"/>
              <a:ext cx="0" cy="537"/>
            </a:xfrm>
            <a:prstGeom prst="line">
              <a:avLst/>
            </a:prstGeom>
            <a:noFill/>
            <a:ln w="28575" cap="sq">
              <a:solidFill>
                <a:schemeClr val="tx1"/>
              </a:solidFill>
              <a:miter lim="800000"/>
              <a:headEnd/>
              <a:tailEnd/>
            </a:ln>
          </p:spPr>
          <p:txBody>
            <a:bodyPr wrap="none"/>
            <a:lstStyle/>
            <a:p>
              <a:endParaRPr lang="en-US"/>
            </a:p>
          </p:txBody>
        </p:sp>
        <p:sp>
          <p:nvSpPr>
            <p:cNvPr id="50191" name="Line 15"/>
            <p:cNvSpPr>
              <a:spLocks noChangeShapeType="1"/>
            </p:cNvSpPr>
            <p:nvPr/>
          </p:nvSpPr>
          <p:spPr bwMode="auto">
            <a:xfrm>
              <a:off x="2672" y="3024"/>
              <a:ext cx="2656" cy="0"/>
            </a:xfrm>
            <a:prstGeom prst="line">
              <a:avLst/>
            </a:prstGeom>
            <a:noFill/>
            <a:ln w="28575" cap="sq">
              <a:solidFill>
                <a:schemeClr val="tx1"/>
              </a:solidFill>
              <a:miter lim="800000"/>
              <a:headEnd/>
              <a:tailEnd/>
            </a:ln>
          </p:spPr>
          <p:txBody>
            <a:bodyPr wrap="none"/>
            <a:lstStyle/>
            <a:p>
              <a:endParaRPr 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499350" cy="1143000"/>
          </a:xfrm>
        </p:spPr>
        <p:txBody>
          <a:bodyPr/>
          <a:lstStyle/>
          <a:p>
            <a:pPr eaLnBrk="1" fontAlgn="auto" hangingPunct="1">
              <a:spcAft>
                <a:spcPts val="0"/>
              </a:spcAft>
              <a:defRPr/>
            </a:pPr>
            <a:r>
              <a:rPr lang="en-US" sz="4000" dirty="0" smtClean="0">
                <a:solidFill>
                  <a:schemeClr val="accent1"/>
                </a:solidFill>
              </a:rPr>
              <a:t>Encoding Methods </a:t>
            </a:r>
            <a:r>
              <a:rPr lang="en-US" sz="4000" dirty="0" err="1" smtClean="0">
                <a:solidFill>
                  <a:schemeClr val="accent1"/>
                </a:solidFill>
              </a:rPr>
              <a:t>Contd</a:t>
            </a:r>
            <a:r>
              <a:rPr lang="en-US" sz="4000" dirty="0" smtClean="0">
                <a:solidFill>
                  <a:schemeClr val="accent1"/>
                </a:solidFill>
              </a:rPr>
              <a:t>……</a:t>
            </a:r>
            <a:endParaRPr lang="en-US" dirty="0">
              <a:solidFill>
                <a:schemeClr val="accent1">
                  <a:satMod val="150000"/>
                </a:schemeClr>
              </a:solidFill>
            </a:endParaRPr>
          </a:p>
        </p:txBody>
      </p:sp>
      <p:sp>
        <p:nvSpPr>
          <p:cNvPr id="16" name="Rectangle 3"/>
          <p:cNvSpPr txBox="1">
            <a:spLocks noChangeArrowheads="1"/>
          </p:cNvSpPr>
          <p:nvPr/>
        </p:nvSpPr>
        <p:spPr bwMode="auto">
          <a:xfrm>
            <a:off x="1066800" y="1524000"/>
            <a:ext cx="8077200" cy="4525963"/>
          </a:xfrm>
          <a:prstGeom prst="rect">
            <a:avLst/>
          </a:prstGeom>
          <a:noFill/>
          <a:ln w="9525">
            <a:noFill/>
            <a:miter lim="800000"/>
            <a:headEnd/>
            <a:tailEnd/>
          </a:ln>
        </p:spPr>
        <p:txBody>
          <a:bodyPr/>
          <a:lstStyle/>
          <a:p>
            <a:pPr marL="365125" indent="-282575">
              <a:spcBef>
                <a:spcPts val="600"/>
              </a:spcBef>
              <a:buClr>
                <a:schemeClr val="accent1"/>
              </a:buClr>
              <a:buSzPct val="80000"/>
              <a:defRPr/>
            </a:pPr>
            <a:r>
              <a:rPr lang="en-US" sz="3000" b="1" dirty="0">
                <a:latin typeface="+mn-lt"/>
                <a:cs typeface="+mn-cs"/>
              </a:rPr>
              <a:t>Octal encoding </a:t>
            </a:r>
            <a:r>
              <a:rPr lang="en-US" sz="3000" dirty="0">
                <a:latin typeface="+mn-lt"/>
                <a:cs typeface="+mn-cs"/>
              </a:rPr>
              <a:t>is uses string made up of octal numbers (0 – 7)</a:t>
            </a:r>
          </a:p>
          <a:p>
            <a:pPr marL="365125" indent="-282575">
              <a:spcBef>
                <a:spcPts val="600"/>
              </a:spcBef>
              <a:buClr>
                <a:schemeClr val="accent1"/>
              </a:buClr>
              <a:buSzPct val="80000"/>
              <a:buFont typeface="Wingdings 2" pitchFamily="18" charset="2"/>
              <a:buChar char=""/>
              <a:defRPr/>
            </a:pPr>
            <a:endParaRPr lang="en-US" sz="3000" dirty="0">
              <a:latin typeface="+mn-lt"/>
              <a:cs typeface="+mn-cs"/>
            </a:endParaRPr>
          </a:p>
          <a:p>
            <a:pPr marL="365125" indent="-282575">
              <a:spcBef>
                <a:spcPts val="600"/>
              </a:spcBef>
              <a:buClr>
                <a:schemeClr val="accent1"/>
              </a:buClr>
              <a:buSzPct val="80000"/>
              <a:buFont typeface="Wingdings 2" pitchFamily="18" charset="2"/>
              <a:buChar char=""/>
              <a:defRPr/>
            </a:pPr>
            <a:endParaRPr lang="en-US" sz="3000" dirty="0">
              <a:latin typeface="+mn-lt"/>
              <a:cs typeface="+mn-cs"/>
            </a:endParaRPr>
          </a:p>
          <a:p>
            <a:pPr marL="365125" indent="-282575">
              <a:spcBef>
                <a:spcPts val="600"/>
              </a:spcBef>
              <a:buClr>
                <a:schemeClr val="accent1"/>
              </a:buClr>
              <a:buSzPct val="80000"/>
              <a:defRPr/>
            </a:pPr>
            <a:endParaRPr lang="en-US" sz="800" dirty="0">
              <a:latin typeface="+mn-lt"/>
              <a:cs typeface="+mn-cs"/>
            </a:endParaRPr>
          </a:p>
          <a:p>
            <a:pPr marL="365125" indent="-282575">
              <a:spcBef>
                <a:spcPts val="600"/>
              </a:spcBef>
              <a:buClr>
                <a:schemeClr val="accent1"/>
              </a:buClr>
              <a:buSzPct val="80000"/>
              <a:defRPr/>
            </a:pPr>
            <a:r>
              <a:rPr lang="en-US" sz="3000" b="1" dirty="0">
                <a:latin typeface="+mn-lt"/>
                <a:cs typeface="+mn-cs"/>
              </a:rPr>
              <a:t>Hexadecimal encoding </a:t>
            </a:r>
            <a:r>
              <a:rPr lang="en-US" sz="3000" dirty="0">
                <a:latin typeface="+mn-lt"/>
                <a:cs typeface="+mn-cs"/>
              </a:rPr>
              <a:t>is uses string made up of Hexadecimal numbers (0 – 9, A – F)</a:t>
            </a:r>
          </a:p>
          <a:p>
            <a:pPr marL="365125" indent="-282575">
              <a:spcBef>
                <a:spcPts val="600"/>
              </a:spcBef>
              <a:buClr>
                <a:schemeClr val="accent1"/>
              </a:buClr>
              <a:buSzPct val="80000"/>
              <a:buFont typeface="Wingdings 2" pitchFamily="18" charset="2"/>
              <a:buChar char=""/>
              <a:defRPr/>
            </a:pPr>
            <a:endParaRPr lang="en-US" sz="3000" dirty="0">
              <a:latin typeface="+mn-lt"/>
              <a:cs typeface="+mn-cs"/>
            </a:endParaRPr>
          </a:p>
          <a:p>
            <a:pPr marL="365125" indent="-282575">
              <a:spcBef>
                <a:spcPts val="600"/>
              </a:spcBef>
              <a:buClr>
                <a:schemeClr val="accent1"/>
              </a:buClr>
              <a:buSzPct val="80000"/>
              <a:buFont typeface="Wingdings 2" pitchFamily="18" charset="2"/>
              <a:buChar char=""/>
              <a:defRPr/>
            </a:pPr>
            <a:endParaRPr lang="en-US" sz="3200" dirty="0">
              <a:latin typeface="+mn-lt"/>
              <a:cs typeface="+mn-cs"/>
            </a:endParaRPr>
          </a:p>
          <a:p>
            <a:pPr marL="365125" indent="-282575">
              <a:spcBef>
                <a:spcPts val="600"/>
              </a:spcBef>
              <a:buClr>
                <a:schemeClr val="accent1"/>
              </a:buClr>
              <a:buSzPct val="80000"/>
              <a:buFont typeface="Wingdings 2" pitchFamily="18" charset="2"/>
              <a:buChar char=""/>
              <a:defRPr/>
            </a:pPr>
            <a:endParaRPr lang="en-US" sz="3200" dirty="0">
              <a:latin typeface="+mn-lt"/>
              <a:cs typeface="+mn-cs"/>
            </a:endParaRPr>
          </a:p>
        </p:txBody>
      </p:sp>
      <p:grpSp>
        <p:nvGrpSpPr>
          <p:cNvPr id="3" name="Group 4"/>
          <p:cNvGrpSpPr>
            <a:grpSpLocks/>
          </p:cNvGrpSpPr>
          <p:nvPr/>
        </p:nvGrpSpPr>
        <p:grpSpPr bwMode="auto">
          <a:xfrm>
            <a:off x="1828800" y="2590800"/>
            <a:ext cx="5486400" cy="828675"/>
            <a:chOff x="1344" y="3213"/>
            <a:chExt cx="3216" cy="522"/>
          </a:xfrm>
        </p:grpSpPr>
        <p:sp>
          <p:nvSpPr>
            <p:cNvPr id="51217" name="Rectangle 5"/>
            <p:cNvSpPr>
              <a:spLocks noChangeArrowheads="1"/>
            </p:cNvSpPr>
            <p:nvPr/>
          </p:nvSpPr>
          <p:spPr bwMode="auto">
            <a:xfrm>
              <a:off x="2640" y="3465"/>
              <a:ext cx="1920" cy="249"/>
            </a:xfrm>
            <a:prstGeom prst="rect">
              <a:avLst/>
            </a:prstGeom>
            <a:noFill/>
            <a:ln w="9525">
              <a:noFill/>
              <a:miter lim="800000"/>
              <a:headEnd/>
              <a:tailEnd/>
            </a:ln>
          </p:spPr>
          <p:txBody>
            <a:bodyPr/>
            <a:lstStyle/>
            <a:p>
              <a:r>
                <a:rPr lang="en-US" sz="2200"/>
                <a:t>  1  5  6  7  0  3  1  6  5</a:t>
              </a:r>
            </a:p>
          </p:txBody>
        </p:sp>
        <p:sp>
          <p:nvSpPr>
            <p:cNvPr id="51218" name="Rectangle 6"/>
            <p:cNvSpPr>
              <a:spLocks noChangeArrowheads="1"/>
            </p:cNvSpPr>
            <p:nvPr/>
          </p:nvSpPr>
          <p:spPr bwMode="auto">
            <a:xfrm>
              <a:off x="1344" y="3465"/>
              <a:ext cx="1296" cy="249"/>
            </a:xfrm>
            <a:prstGeom prst="rect">
              <a:avLst/>
            </a:prstGeom>
            <a:noFill/>
            <a:ln w="9525">
              <a:noFill/>
              <a:miter lim="800000"/>
              <a:headEnd/>
              <a:tailEnd/>
            </a:ln>
          </p:spPr>
          <p:txBody>
            <a:bodyPr/>
            <a:lstStyle/>
            <a:p>
              <a:r>
                <a:rPr lang="en-US" sz="2200"/>
                <a:t> Chromosome B</a:t>
              </a:r>
              <a:endParaRPr lang="en-US" sz="1600"/>
            </a:p>
          </p:txBody>
        </p:sp>
        <p:sp>
          <p:nvSpPr>
            <p:cNvPr id="51219" name="Rectangle 7"/>
            <p:cNvSpPr>
              <a:spLocks noChangeArrowheads="1"/>
            </p:cNvSpPr>
            <p:nvPr/>
          </p:nvSpPr>
          <p:spPr bwMode="auto">
            <a:xfrm>
              <a:off x="2640" y="3216"/>
              <a:ext cx="1920" cy="249"/>
            </a:xfrm>
            <a:prstGeom prst="rect">
              <a:avLst/>
            </a:prstGeom>
            <a:noFill/>
            <a:ln w="9525">
              <a:noFill/>
              <a:miter lim="800000"/>
              <a:headEnd/>
              <a:tailEnd/>
            </a:ln>
          </p:spPr>
          <p:txBody>
            <a:bodyPr/>
            <a:lstStyle/>
            <a:p>
              <a:r>
                <a:rPr lang="en-US" sz="2200"/>
                <a:t>  0  5  6  2  6  4  7  1  4</a:t>
              </a:r>
            </a:p>
          </p:txBody>
        </p:sp>
        <p:sp>
          <p:nvSpPr>
            <p:cNvPr id="51220" name="Rectangle 8"/>
            <p:cNvSpPr>
              <a:spLocks noChangeArrowheads="1"/>
            </p:cNvSpPr>
            <p:nvPr/>
          </p:nvSpPr>
          <p:spPr bwMode="auto">
            <a:xfrm>
              <a:off x="1344" y="3216"/>
              <a:ext cx="1296" cy="249"/>
            </a:xfrm>
            <a:prstGeom prst="rect">
              <a:avLst/>
            </a:prstGeom>
            <a:noFill/>
            <a:ln w="9525">
              <a:noFill/>
              <a:miter lim="800000"/>
              <a:headEnd/>
              <a:tailEnd/>
            </a:ln>
          </p:spPr>
          <p:txBody>
            <a:bodyPr/>
            <a:lstStyle/>
            <a:p>
              <a:r>
                <a:rPr lang="en-US" sz="2200"/>
                <a:t> Chromosome A</a:t>
              </a:r>
            </a:p>
          </p:txBody>
        </p:sp>
        <p:sp>
          <p:nvSpPr>
            <p:cNvPr id="51221" name="Line 9"/>
            <p:cNvSpPr>
              <a:spLocks noChangeShapeType="1"/>
            </p:cNvSpPr>
            <p:nvPr/>
          </p:nvSpPr>
          <p:spPr bwMode="auto">
            <a:xfrm>
              <a:off x="1344" y="3213"/>
              <a:ext cx="1296" cy="0"/>
            </a:xfrm>
            <a:prstGeom prst="line">
              <a:avLst/>
            </a:prstGeom>
            <a:noFill/>
            <a:ln w="28575">
              <a:solidFill>
                <a:schemeClr val="tx1"/>
              </a:solidFill>
              <a:miter lim="800000"/>
              <a:headEnd/>
              <a:tailEnd/>
            </a:ln>
          </p:spPr>
          <p:txBody>
            <a:bodyPr wrap="none"/>
            <a:lstStyle/>
            <a:p>
              <a:endParaRPr lang="en-US"/>
            </a:p>
          </p:txBody>
        </p:sp>
        <p:sp>
          <p:nvSpPr>
            <p:cNvPr id="51222" name="Line 10"/>
            <p:cNvSpPr>
              <a:spLocks noChangeShapeType="1"/>
            </p:cNvSpPr>
            <p:nvPr/>
          </p:nvSpPr>
          <p:spPr bwMode="auto">
            <a:xfrm>
              <a:off x="1344" y="3465"/>
              <a:ext cx="3216" cy="0"/>
            </a:xfrm>
            <a:prstGeom prst="line">
              <a:avLst/>
            </a:prstGeom>
            <a:noFill/>
            <a:ln w="12700">
              <a:solidFill>
                <a:schemeClr val="tx1"/>
              </a:solidFill>
              <a:miter lim="800000"/>
              <a:headEnd/>
              <a:tailEnd/>
            </a:ln>
          </p:spPr>
          <p:txBody>
            <a:bodyPr wrap="none"/>
            <a:lstStyle/>
            <a:p>
              <a:endParaRPr lang="en-US"/>
            </a:p>
          </p:txBody>
        </p:sp>
        <p:sp>
          <p:nvSpPr>
            <p:cNvPr id="51223" name="Line 11"/>
            <p:cNvSpPr>
              <a:spLocks noChangeShapeType="1"/>
            </p:cNvSpPr>
            <p:nvPr/>
          </p:nvSpPr>
          <p:spPr bwMode="auto">
            <a:xfrm>
              <a:off x="1344" y="3735"/>
              <a:ext cx="3216" cy="0"/>
            </a:xfrm>
            <a:prstGeom prst="line">
              <a:avLst/>
            </a:prstGeom>
            <a:noFill/>
            <a:ln w="28575" cap="sq">
              <a:solidFill>
                <a:schemeClr val="tx1"/>
              </a:solidFill>
              <a:miter lim="800000"/>
              <a:headEnd/>
              <a:tailEnd/>
            </a:ln>
          </p:spPr>
          <p:txBody>
            <a:bodyPr wrap="none"/>
            <a:lstStyle/>
            <a:p>
              <a:endParaRPr lang="en-US"/>
            </a:p>
          </p:txBody>
        </p:sp>
        <p:sp>
          <p:nvSpPr>
            <p:cNvPr id="51224" name="Line 12"/>
            <p:cNvSpPr>
              <a:spLocks noChangeShapeType="1"/>
            </p:cNvSpPr>
            <p:nvPr/>
          </p:nvSpPr>
          <p:spPr bwMode="auto">
            <a:xfrm>
              <a:off x="1344" y="3216"/>
              <a:ext cx="0" cy="498"/>
            </a:xfrm>
            <a:prstGeom prst="line">
              <a:avLst/>
            </a:prstGeom>
            <a:noFill/>
            <a:ln w="28575" cap="sq">
              <a:solidFill>
                <a:schemeClr val="tx1"/>
              </a:solidFill>
              <a:miter lim="800000"/>
              <a:headEnd/>
              <a:tailEnd/>
            </a:ln>
          </p:spPr>
          <p:txBody>
            <a:bodyPr wrap="none"/>
            <a:lstStyle/>
            <a:p>
              <a:endParaRPr lang="en-US"/>
            </a:p>
          </p:txBody>
        </p:sp>
        <p:sp>
          <p:nvSpPr>
            <p:cNvPr id="51225" name="Line 13"/>
            <p:cNvSpPr>
              <a:spLocks noChangeShapeType="1"/>
            </p:cNvSpPr>
            <p:nvPr/>
          </p:nvSpPr>
          <p:spPr bwMode="auto">
            <a:xfrm>
              <a:off x="2640" y="3216"/>
              <a:ext cx="0" cy="498"/>
            </a:xfrm>
            <a:prstGeom prst="line">
              <a:avLst/>
            </a:prstGeom>
            <a:noFill/>
            <a:ln w="12700">
              <a:solidFill>
                <a:schemeClr val="tx1"/>
              </a:solidFill>
              <a:miter lim="800000"/>
              <a:headEnd/>
              <a:tailEnd/>
            </a:ln>
          </p:spPr>
          <p:txBody>
            <a:bodyPr wrap="none"/>
            <a:lstStyle/>
            <a:p>
              <a:endParaRPr lang="en-US"/>
            </a:p>
          </p:txBody>
        </p:sp>
        <p:sp>
          <p:nvSpPr>
            <p:cNvPr id="51226" name="Line 14"/>
            <p:cNvSpPr>
              <a:spLocks noChangeShapeType="1"/>
            </p:cNvSpPr>
            <p:nvPr/>
          </p:nvSpPr>
          <p:spPr bwMode="auto">
            <a:xfrm>
              <a:off x="4560" y="3216"/>
              <a:ext cx="0" cy="498"/>
            </a:xfrm>
            <a:prstGeom prst="line">
              <a:avLst/>
            </a:prstGeom>
            <a:noFill/>
            <a:ln w="28575" cap="sq">
              <a:solidFill>
                <a:schemeClr val="tx1"/>
              </a:solidFill>
              <a:miter lim="800000"/>
              <a:headEnd/>
              <a:tailEnd/>
            </a:ln>
          </p:spPr>
          <p:txBody>
            <a:bodyPr wrap="none"/>
            <a:lstStyle/>
            <a:p>
              <a:endParaRPr lang="en-US"/>
            </a:p>
          </p:txBody>
        </p:sp>
        <p:sp>
          <p:nvSpPr>
            <p:cNvPr id="51227" name="Line 15"/>
            <p:cNvSpPr>
              <a:spLocks noChangeShapeType="1"/>
            </p:cNvSpPr>
            <p:nvPr/>
          </p:nvSpPr>
          <p:spPr bwMode="auto">
            <a:xfrm>
              <a:off x="2640" y="3216"/>
              <a:ext cx="1920" cy="0"/>
            </a:xfrm>
            <a:prstGeom prst="line">
              <a:avLst/>
            </a:prstGeom>
            <a:noFill/>
            <a:ln w="28575" cap="sq">
              <a:solidFill>
                <a:schemeClr val="tx1"/>
              </a:solidFill>
              <a:miter lim="800000"/>
              <a:headEnd/>
              <a:tailEnd/>
            </a:ln>
          </p:spPr>
          <p:txBody>
            <a:bodyPr wrap="none"/>
            <a:lstStyle/>
            <a:p>
              <a:endParaRPr lang="en-US"/>
            </a:p>
          </p:txBody>
        </p:sp>
      </p:grpSp>
      <p:grpSp>
        <p:nvGrpSpPr>
          <p:cNvPr id="4" name="Group 16"/>
          <p:cNvGrpSpPr>
            <a:grpSpLocks/>
          </p:cNvGrpSpPr>
          <p:nvPr/>
        </p:nvGrpSpPr>
        <p:grpSpPr bwMode="auto">
          <a:xfrm>
            <a:off x="1524000" y="5029200"/>
            <a:ext cx="5562600" cy="828675"/>
            <a:chOff x="1344" y="3213"/>
            <a:chExt cx="3216" cy="522"/>
          </a:xfrm>
        </p:grpSpPr>
        <p:sp>
          <p:nvSpPr>
            <p:cNvPr id="51206" name="Rectangle 17"/>
            <p:cNvSpPr>
              <a:spLocks noChangeArrowheads="1"/>
            </p:cNvSpPr>
            <p:nvPr/>
          </p:nvSpPr>
          <p:spPr bwMode="auto">
            <a:xfrm>
              <a:off x="2640" y="3465"/>
              <a:ext cx="1920" cy="249"/>
            </a:xfrm>
            <a:prstGeom prst="rect">
              <a:avLst/>
            </a:prstGeom>
            <a:noFill/>
            <a:ln w="9525">
              <a:noFill/>
              <a:miter lim="800000"/>
              <a:headEnd/>
              <a:tailEnd/>
            </a:ln>
          </p:spPr>
          <p:txBody>
            <a:bodyPr/>
            <a:lstStyle/>
            <a:p>
              <a:r>
                <a:rPr lang="en-US" sz="2200"/>
                <a:t> A  0  6  D  2  B  1  </a:t>
              </a:r>
            </a:p>
          </p:txBody>
        </p:sp>
        <p:sp>
          <p:nvSpPr>
            <p:cNvPr id="51207" name="Rectangle 18"/>
            <p:cNvSpPr>
              <a:spLocks noChangeArrowheads="1"/>
            </p:cNvSpPr>
            <p:nvPr/>
          </p:nvSpPr>
          <p:spPr bwMode="auto">
            <a:xfrm>
              <a:off x="1344" y="3465"/>
              <a:ext cx="1296" cy="249"/>
            </a:xfrm>
            <a:prstGeom prst="rect">
              <a:avLst/>
            </a:prstGeom>
            <a:noFill/>
            <a:ln w="9525">
              <a:noFill/>
              <a:miter lim="800000"/>
              <a:headEnd/>
              <a:tailEnd/>
            </a:ln>
          </p:spPr>
          <p:txBody>
            <a:bodyPr/>
            <a:lstStyle/>
            <a:p>
              <a:r>
                <a:rPr lang="en-US" sz="2200"/>
                <a:t> Chromosome B</a:t>
              </a:r>
              <a:endParaRPr lang="en-US" sz="1600"/>
            </a:p>
          </p:txBody>
        </p:sp>
        <p:sp>
          <p:nvSpPr>
            <p:cNvPr id="51208" name="Rectangle 19"/>
            <p:cNvSpPr>
              <a:spLocks noChangeArrowheads="1"/>
            </p:cNvSpPr>
            <p:nvPr/>
          </p:nvSpPr>
          <p:spPr bwMode="auto">
            <a:xfrm>
              <a:off x="2640" y="3216"/>
              <a:ext cx="1920" cy="249"/>
            </a:xfrm>
            <a:prstGeom prst="rect">
              <a:avLst/>
            </a:prstGeom>
            <a:noFill/>
            <a:ln w="9525">
              <a:noFill/>
              <a:miter lim="800000"/>
              <a:headEnd/>
              <a:tailEnd/>
            </a:ln>
          </p:spPr>
          <p:txBody>
            <a:bodyPr/>
            <a:lstStyle/>
            <a:p>
              <a:r>
                <a:rPr lang="en-US" sz="2200"/>
                <a:t> 9  5  C  2  A  4  F  </a:t>
              </a:r>
            </a:p>
          </p:txBody>
        </p:sp>
        <p:sp>
          <p:nvSpPr>
            <p:cNvPr id="51209" name="Rectangle 20"/>
            <p:cNvSpPr>
              <a:spLocks noChangeArrowheads="1"/>
            </p:cNvSpPr>
            <p:nvPr/>
          </p:nvSpPr>
          <p:spPr bwMode="auto">
            <a:xfrm>
              <a:off x="1344" y="3216"/>
              <a:ext cx="1296" cy="249"/>
            </a:xfrm>
            <a:prstGeom prst="rect">
              <a:avLst/>
            </a:prstGeom>
            <a:noFill/>
            <a:ln w="9525">
              <a:noFill/>
              <a:miter lim="800000"/>
              <a:headEnd/>
              <a:tailEnd/>
            </a:ln>
          </p:spPr>
          <p:txBody>
            <a:bodyPr/>
            <a:lstStyle/>
            <a:p>
              <a:r>
                <a:rPr lang="en-US" sz="2200"/>
                <a:t> Chromosome A</a:t>
              </a:r>
            </a:p>
          </p:txBody>
        </p:sp>
        <p:sp>
          <p:nvSpPr>
            <p:cNvPr id="51210" name="Line 21"/>
            <p:cNvSpPr>
              <a:spLocks noChangeShapeType="1"/>
            </p:cNvSpPr>
            <p:nvPr/>
          </p:nvSpPr>
          <p:spPr bwMode="auto">
            <a:xfrm>
              <a:off x="1344" y="3213"/>
              <a:ext cx="1296" cy="0"/>
            </a:xfrm>
            <a:prstGeom prst="line">
              <a:avLst/>
            </a:prstGeom>
            <a:noFill/>
            <a:ln w="28575">
              <a:solidFill>
                <a:schemeClr val="tx1"/>
              </a:solidFill>
              <a:miter lim="800000"/>
              <a:headEnd/>
              <a:tailEnd/>
            </a:ln>
          </p:spPr>
          <p:txBody>
            <a:bodyPr wrap="none"/>
            <a:lstStyle/>
            <a:p>
              <a:endParaRPr lang="en-US"/>
            </a:p>
          </p:txBody>
        </p:sp>
        <p:sp>
          <p:nvSpPr>
            <p:cNvPr id="51211" name="Line 22"/>
            <p:cNvSpPr>
              <a:spLocks noChangeShapeType="1"/>
            </p:cNvSpPr>
            <p:nvPr/>
          </p:nvSpPr>
          <p:spPr bwMode="auto">
            <a:xfrm>
              <a:off x="1344" y="3465"/>
              <a:ext cx="3216" cy="0"/>
            </a:xfrm>
            <a:prstGeom prst="line">
              <a:avLst/>
            </a:prstGeom>
            <a:noFill/>
            <a:ln w="12700">
              <a:solidFill>
                <a:schemeClr val="tx1"/>
              </a:solidFill>
              <a:miter lim="800000"/>
              <a:headEnd/>
              <a:tailEnd/>
            </a:ln>
          </p:spPr>
          <p:txBody>
            <a:bodyPr wrap="none"/>
            <a:lstStyle/>
            <a:p>
              <a:endParaRPr lang="en-US"/>
            </a:p>
          </p:txBody>
        </p:sp>
        <p:sp>
          <p:nvSpPr>
            <p:cNvPr id="51212" name="Line 23"/>
            <p:cNvSpPr>
              <a:spLocks noChangeShapeType="1"/>
            </p:cNvSpPr>
            <p:nvPr/>
          </p:nvSpPr>
          <p:spPr bwMode="auto">
            <a:xfrm>
              <a:off x="1344" y="3735"/>
              <a:ext cx="3216" cy="0"/>
            </a:xfrm>
            <a:prstGeom prst="line">
              <a:avLst/>
            </a:prstGeom>
            <a:noFill/>
            <a:ln w="28575" cap="sq">
              <a:solidFill>
                <a:schemeClr val="tx1"/>
              </a:solidFill>
              <a:miter lim="800000"/>
              <a:headEnd/>
              <a:tailEnd/>
            </a:ln>
          </p:spPr>
          <p:txBody>
            <a:bodyPr wrap="none"/>
            <a:lstStyle/>
            <a:p>
              <a:endParaRPr lang="en-US"/>
            </a:p>
          </p:txBody>
        </p:sp>
        <p:sp>
          <p:nvSpPr>
            <p:cNvPr id="51213" name="Line 24"/>
            <p:cNvSpPr>
              <a:spLocks noChangeShapeType="1"/>
            </p:cNvSpPr>
            <p:nvPr/>
          </p:nvSpPr>
          <p:spPr bwMode="auto">
            <a:xfrm>
              <a:off x="1344" y="3216"/>
              <a:ext cx="0" cy="498"/>
            </a:xfrm>
            <a:prstGeom prst="line">
              <a:avLst/>
            </a:prstGeom>
            <a:noFill/>
            <a:ln w="28575" cap="sq">
              <a:solidFill>
                <a:schemeClr val="tx1"/>
              </a:solidFill>
              <a:miter lim="800000"/>
              <a:headEnd/>
              <a:tailEnd/>
            </a:ln>
          </p:spPr>
          <p:txBody>
            <a:bodyPr wrap="none"/>
            <a:lstStyle/>
            <a:p>
              <a:endParaRPr lang="en-US"/>
            </a:p>
          </p:txBody>
        </p:sp>
        <p:sp>
          <p:nvSpPr>
            <p:cNvPr id="51214" name="Line 25"/>
            <p:cNvSpPr>
              <a:spLocks noChangeShapeType="1"/>
            </p:cNvSpPr>
            <p:nvPr/>
          </p:nvSpPr>
          <p:spPr bwMode="auto">
            <a:xfrm>
              <a:off x="2640" y="3216"/>
              <a:ext cx="0" cy="498"/>
            </a:xfrm>
            <a:prstGeom prst="line">
              <a:avLst/>
            </a:prstGeom>
            <a:noFill/>
            <a:ln w="12700">
              <a:solidFill>
                <a:schemeClr val="tx1"/>
              </a:solidFill>
              <a:miter lim="800000"/>
              <a:headEnd/>
              <a:tailEnd/>
            </a:ln>
          </p:spPr>
          <p:txBody>
            <a:bodyPr wrap="none"/>
            <a:lstStyle/>
            <a:p>
              <a:endParaRPr lang="en-US"/>
            </a:p>
          </p:txBody>
        </p:sp>
        <p:sp>
          <p:nvSpPr>
            <p:cNvPr id="51215" name="Line 26"/>
            <p:cNvSpPr>
              <a:spLocks noChangeShapeType="1"/>
            </p:cNvSpPr>
            <p:nvPr/>
          </p:nvSpPr>
          <p:spPr bwMode="auto">
            <a:xfrm>
              <a:off x="4560" y="3216"/>
              <a:ext cx="0" cy="498"/>
            </a:xfrm>
            <a:prstGeom prst="line">
              <a:avLst/>
            </a:prstGeom>
            <a:noFill/>
            <a:ln w="28575" cap="sq">
              <a:solidFill>
                <a:schemeClr val="tx1"/>
              </a:solidFill>
              <a:miter lim="800000"/>
              <a:headEnd/>
              <a:tailEnd/>
            </a:ln>
          </p:spPr>
          <p:txBody>
            <a:bodyPr wrap="none"/>
            <a:lstStyle/>
            <a:p>
              <a:endParaRPr lang="en-US"/>
            </a:p>
          </p:txBody>
        </p:sp>
        <p:sp>
          <p:nvSpPr>
            <p:cNvPr id="51216" name="Line 27"/>
            <p:cNvSpPr>
              <a:spLocks noChangeShapeType="1"/>
            </p:cNvSpPr>
            <p:nvPr/>
          </p:nvSpPr>
          <p:spPr bwMode="auto">
            <a:xfrm>
              <a:off x="2640" y="3216"/>
              <a:ext cx="1920" cy="0"/>
            </a:xfrm>
            <a:prstGeom prst="line">
              <a:avLst/>
            </a:prstGeom>
            <a:noFill/>
            <a:ln w="28575" cap="sq">
              <a:solidFill>
                <a:schemeClr val="tx1"/>
              </a:solidFill>
              <a:miter lim="800000"/>
              <a:headEnd/>
              <a:tailEnd/>
            </a:ln>
          </p:spPr>
          <p:txBody>
            <a:bodyPr wrap="none"/>
            <a:lstStyle/>
            <a:p>
              <a:endParaRPr 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WordArt 3"/>
          <p:cNvSpPr>
            <a:spLocks noChangeArrowheads="1" noChangeShapeType="1" noTextEdit="1"/>
          </p:cNvSpPr>
          <p:nvPr/>
        </p:nvSpPr>
        <p:spPr bwMode="auto">
          <a:xfrm>
            <a:off x="2571750" y="2133600"/>
            <a:ext cx="3187700" cy="369888"/>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chemeClr val="tx2"/>
                </a:solidFill>
                <a:effectLst>
                  <a:outerShdw dist="45791" dir="2021404" algn="ctr" rotWithShape="0">
                    <a:srgbClr val="B2B2B2">
                      <a:alpha val="79999"/>
                    </a:srgbClr>
                  </a:outerShdw>
                </a:effectLst>
                <a:latin typeface="Times New Roman"/>
                <a:cs typeface="Times New Roman"/>
              </a:rPr>
              <a:t>- Initialization</a:t>
            </a:r>
          </a:p>
        </p:txBody>
      </p:sp>
      <p:sp>
        <p:nvSpPr>
          <p:cNvPr id="53251" name="WordArt 4"/>
          <p:cNvSpPr>
            <a:spLocks noChangeArrowheads="1" noChangeShapeType="1" noTextEdit="1"/>
          </p:cNvSpPr>
          <p:nvPr/>
        </p:nvSpPr>
        <p:spPr bwMode="auto">
          <a:xfrm>
            <a:off x="3209925" y="2873375"/>
            <a:ext cx="2344738" cy="369888"/>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chemeClr val="tx2"/>
                </a:solidFill>
                <a:effectLst>
                  <a:outerShdw dist="45791" dir="2021404" algn="ctr" rotWithShape="0">
                    <a:srgbClr val="B2B2B2">
                      <a:alpha val="79999"/>
                    </a:srgbClr>
                  </a:outerShdw>
                </a:effectLst>
                <a:latin typeface="Times New Roman"/>
                <a:cs typeface="Times New Roman"/>
              </a:rPr>
              <a:t>- Selection</a:t>
            </a:r>
          </a:p>
        </p:txBody>
      </p:sp>
      <p:sp>
        <p:nvSpPr>
          <p:cNvPr id="53252" name="WordArt 5"/>
          <p:cNvSpPr>
            <a:spLocks noChangeArrowheads="1" noChangeShapeType="1" noTextEdit="1"/>
          </p:cNvSpPr>
          <p:nvPr/>
        </p:nvSpPr>
        <p:spPr bwMode="auto">
          <a:xfrm>
            <a:off x="3897313" y="3614738"/>
            <a:ext cx="2984500" cy="461962"/>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chemeClr val="tx2"/>
                </a:solidFill>
                <a:effectLst>
                  <a:outerShdw dist="45791" dir="2021404" algn="ctr" rotWithShape="0">
                    <a:srgbClr val="B2B2B2">
                      <a:alpha val="79999"/>
                    </a:srgbClr>
                  </a:outerShdw>
                </a:effectLst>
                <a:latin typeface="Times New Roman"/>
                <a:cs typeface="Times New Roman"/>
              </a:rPr>
              <a:t>- Reproduction</a:t>
            </a:r>
          </a:p>
        </p:txBody>
      </p:sp>
      <p:sp>
        <p:nvSpPr>
          <p:cNvPr id="53253" name="WordArt 6"/>
          <p:cNvSpPr>
            <a:spLocks noChangeArrowheads="1" noChangeShapeType="1" noTextEdit="1"/>
          </p:cNvSpPr>
          <p:nvPr/>
        </p:nvSpPr>
        <p:spPr bwMode="auto">
          <a:xfrm>
            <a:off x="4713288" y="4354513"/>
            <a:ext cx="2678112" cy="369887"/>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chemeClr val="tx2"/>
                </a:solidFill>
                <a:effectLst>
                  <a:outerShdw dist="45791" dir="2021404" algn="ctr" rotWithShape="0">
                    <a:srgbClr val="B2B2B2">
                      <a:alpha val="79999"/>
                    </a:srgbClr>
                  </a:outerShdw>
                </a:effectLst>
                <a:latin typeface="Times New Roman"/>
                <a:cs typeface="Times New Roman"/>
              </a:rPr>
              <a:t>- Termination</a:t>
            </a:r>
          </a:p>
        </p:txBody>
      </p:sp>
      <p:sp>
        <p:nvSpPr>
          <p:cNvPr id="7" name="Title 6"/>
          <p:cNvSpPr>
            <a:spLocks noGrp="1"/>
          </p:cNvSpPr>
          <p:nvPr>
            <p:ph type="title"/>
          </p:nvPr>
        </p:nvSpPr>
        <p:spPr>
          <a:xfrm>
            <a:off x="990600" y="274638"/>
            <a:ext cx="7499350" cy="1143000"/>
          </a:xfrm>
        </p:spPr>
        <p:txBody>
          <a:bodyPr/>
          <a:lstStyle/>
          <a:p>
            <a:pPr>
              <a:defRPr/>
            </a:pPr>
            <a:r>
              <a:rPr lang="en-US" dirty="0" smtClean="0">
                <a:solidFill>
                  <a:schemeClr val="accent1">
                    <a:satMod val="150000"/>
                  </a:schemeClr>
                </a:solidFill>
              </a:rPr>
              <a:t>GA Operators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499350" cy="1143000"/>
          </a:xfrm>
        </p:spPr>
        <p:txBody>
          <a:bodyPr>
            <a:normAutofit/>
          </a:bodyPr>
          <a:lstStyle/>
          <a:p>
            <a:pPr eaLnBrk="1" fontAlgn="auto" hangingPunct="1">
              <a:spcAft>
                <a:spcPts val="0"/>
              </a:spcAft>
              <a:defRPr/>
            </a:pPr>
            <a:r>
              <a:rPr lang="en-US" sz="4000" dirty="0" smtClean="0">
                <a:solidFill>
                  <a:schemeClr val="accent1">
                    <a:satMod val="150000"/>
                  </a:schemeClr>
                </a:solidFill>
              </a:rPr>
              <a:t>Initialization</a:t>
            </a:r>
            <a:endParaRPr lang="en-US" sz="4000" dirty="0">
              <a:solidFill>
                <a:schemeClr val="accent1">
                  <a:satMod val="150000"/>
                </a:schemeClr>
              </a:solidFill>
            </a:endParaRPr>
          </a:p>
        </p:txBody>
      </p:sp>
      <p:sp>
        <p:nvSpPr>
          <p:cNvPr id="3" name="Content Placeholder 2"/>
          <p:cNvSpPr>
            <a:spLocks noGrp="1"/>
          </p:cNvSpPr>
          <p:nvPr>
            <p:ph idx="1"/>
          </p:nvPr>
        </p:nvSpPr>
        <p:spPr>
          <a:xfrm>
            <a:off x="609600" y="1752600"/>
            <a:ext cx="8153400" cy="4800600"/>
          </a:xfrm>
        </p:spPr>
        <p:txBody>
          <a:bodyPr>
            <a:normAutofit/>
          </a:bodyPr>
          <a:lstStyle/>
          <a:p>
            <a:pPr algn="just">
              <a:defRPr/>
            </a:pPr>
            <a:r>
              <a:rPr lang="en-US" sz="2400" kern="10" dirty="0" smtClean="0">
                <a:ln w="9525">
                  <a:noFill/>
                  <a:round/>
                  <a:headEnd/>
                  <a:tailEnd/>
                </a:ln>
                <a:effectLst>
                  <a:outerShdw dist="45791" dir="2021404" algn="ctr" rotWithShape="0">
                    <a:srgbClr val="B2B2B2">
                      <a:alpha val="80000"/>
                    </a:srgbClr>
                  </a:outerShdw>
                </a:effectLst>
                <a:latin typeface="Times New Roman" pitchFamily="18" charset="0"/>
                <a:cs typeface="Times New Roman" pitchFamily="18" charset="0"/>
              </a:rPr>
              <a:t>Initially many individual solutions are randomly generated to form an initial population. </a:t>
            </a:r>
          </a:p>
          <a:p>
            <a:pPr algn="just">
              <a:defRPr/>
            </a:pPr>
            <a:r>
              <a:rPr lang="en-US" sz="2400" kern="10" dirty="0" smtClean="0">
                <a:ln w="9525">
                  <a:noFill/>
                  <a:round/>
                  <a:headEnd/>
                  <a:tailEnd/>
                </a:ln>
                <a:effectLst>
                  <a:outerShdw dist="45791" dir="2021404" algn="ctr" rotWithShape="0">
                    <a:srgbClr val="B2B2B2">
                      <a:alpha val="80000"/>
                    </a:srgbClr>
                  </a:outerShdw>
                </a:effectLst>
                <a:latin typeface="Times New Roman" pitchFamily="18" charset="0"/>
                <a:cs typeface="Times New Roman" pitchFamily="18" charset="0"/>
              </a:rPr>
              <a:t>The population size depends on the nature of the problem, but typically contains several hundreds or thousands of possible solutions </a:t>
            </a:r>
          </a:p>
          <a:p>
            <a:pPr algn="just">
              <a:defRPr/>
            </a:pPr>
            <a:r>
              <a:rPr lang="en-US" sz="2400" kern="10" dirty="0" smtClean="0">
                <a:ln w="9525">
                  <a:noFill/>
                  <a:round/>
                  <a:headEnd/>
                  <a:tailEnd/>
                </a:ln>
                <a:effectLst>
                  <a:outerShdw dist="45791" dir="2021404" algn="ctr" rotWithShape="0">
                    <a:srgbClr val="B2B2B2">
                      <a:alpha val="80000"/>
                    </a:srgbClr>
                  </a:outerShdw>
                </a:effectLst>
                <a:latin typeface="Times New Roman" pitchFamily="18" charset="0"/>
                <a:cs typeface="Times New Roman" pitchFamily="18" charset="0"/>
              </a:rPr>
              <a:t>Traditionally, the population is generated randomly, covering the entire range of possible solutions (the search space). </a:t>
            </a:r>
          </a:p>
          <a:p>
            <a:pPr algn="just">
              <a:buFont typeface="Wingdings 2" pitchFamily="18" charset="2"/>
              <a:buNone/>
              <a:defRPr/>
            </a:pPr>
            <a:endParaRPr lang="en-US"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499350" cy="1143000"/>
          </a:xfrm>
        </p:spPr>
        <p:txBody>
          <a:bodyPr/>
          <a:lstStyle/>
          <a:p>
            <a:pPr eaLnBrk="1" fontAlgn="auto" hangingPunct="1">
              <a:spcAft>
                <a:spcPts val="0"/>
              </a:spcAft>
              <a:defRPr/>
            </a:pPr>
            <a:r>
              <a:rPr lang="en-US" dirty="0" smtClean="0">
                <a:solidFill>
                  <a:schemeClr val="accent1">
                    <a:satMod val="150000"/>
                  </a:schemeClr>
                </a:solidFill>
              </a:rPr>
              <a:t>Selection Methods</a:t>
            </a:r>
            <a:endParaRPr lang="en-US" dirty="0">
              <a:solidFill>
                <a:schemeClr val="accent1">
                  <a:satMod val="150000"/>
                </a:schemeClr>
              </a:solidFill>
            </a:endParaRPr>
          </a:p>
        </p:txBody>
      </p:sp>
      <p:sp>
        <p:nvSpPr>
          <p:cNvPr id="55299" name="WordArt 4"/>
          <p:cNvSpPr>
            <a:spLocks noChangeArrowheads="1" noChangeShapeType="1" noTextEdit="1"/>
          </p:cNvSpPr>
          <p:nvPr/>
        </p:nvSpPr>
        <p:spPr bwMode="auto">
          <a:xfrm>
            <a:off x="990600" y="1447800"/>
            <a:ext cx="8153400" cy="990600"/>
          </a:xfrm>
          <a:prstGeom prst="rect">
            <a:avLst/>
          </a:prstGeom>
        </p:spPr>
        <p:txBody>
          <a:bodyPr wrap="none" fromWordArt="1">
            <a:prstTxWarp prst="textPlain">
              <a:avLst>
                <a:gd name="adj" fmla="val 50000"/>
              </a:avLst>
            </a:prstTxWarp>
          </a:bodyPr>
          <a:lstStyle/>
          <a:p>
            <a:r>
              <a:rPr lang="en-US" sz="3600" kern="10">
                <a:ln w="9525">
                  <a:noFill/>
                  <a:round/>
                  <a:headEnd/>
                  <a:tailEnd/>
                </a:ln>
                <a:latin typeface="+mn-lt"/>
                <a:ea typeface="+mn-lt"/>
                <a:cs typeface="+mn-lt"/>
              </a:rPr>
              <a:t>There are many different techniques which a genetic algorithm can use </a:t>
            </a:r>
          </a:p>
          <a:p>
            <a:r>
              <a:rPr lang="en-US" sz="3600" kern="10">
                <a:ln w="9525">
                  <a:noFill/>
                  <a:round/>
                  <a:headEnd/>
                  <a:tailEnd/>
                </a:ln>
                <a:latin typeface="+mn-lt"/>
                <a:ea typeface="+mn-lt"/>
                <a:cs typeface="+mn-lt"/>
              </a:rPr>
              <a:t>to select the individuals to be copied over into the next generation (epoch).</a:t>
            </a:r>
          </a:p>
          <a:p>
            <a:r>
              <a:rPr lang="en-US" sz="3600" kern="10">
                <a:ln w="9525">
                  <a:noFill/>
                  <a:round/>
                  <a:headEnd/>
                  <a:tailEnd/>
                </a:ln>
                <a:latin typeface="+mn-lt"/>
                <a:ea typeface="+mn-lt"/>
                <a:cs typeface="+mn-lt"/>
              </a:rPr>
              <a:t>Listed are some of the most commonly used: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086600" cy="762000"/>
          </a:xfrm>
        </p:spPr>
        <p:txBody>
          <a:bodyPr>
            <a:normAutofit/>
          </a:bodyPr>
          <a:lstStyle/>
          <a:p>
            <a:pPr eaLnBrk="1" fontAlgn="auto" hangingPunct="1">
              <a:spcAft>
                <a:spcPts val="0"/>
              </a:spcAft>
              <a:defRPr/>
            </a:pPr>
            <a:r>
              <a:rPr lang="en-US" sz="3600" dirty="0" smtClean="0">
                <a:solidFill>
                  <a:schemeClr val="accent1">
                    <a:satMod val="150000"/>
                  </a:schemeClr>
                </a:solidFill>
              </a:rPr>
              <a:t>Roulette-Wheel Selection</a:t>
            </a:r>
            <a:endParaRPr lang="en-US" sz="3600" dirty="0">
              <a:solidFill>
                <a:schemeClr val="accent1">
                  <a:satMod val="150000"/>
                </a:schemeClr>
              </a:solidFill>
            </a:endParaRPr>
          </a:p>
        </p:txBody>
      </p:sp>
      <p:sp>
        <p:nvSpPr>
          <p:cNvPr id="3" name="Rectangle 3"/>
          <p:cNvSpPr txBox="1">
            <a:spLocks noChangeArrowheads="1"/>
          </p:cNvSpPr>
          <p:nvPr/>
        </p:nvSpPr>
        <p:spPr bwMode="auto">
          <a:xfrm>
            <a:off x="838200" y="990600"/>
            <a:ext cx="8077200" cy="3352800"/>
          </a:xfrm>
          <a:prstGeom prst="rect">
            <a:avLst/>
          </a:prstGeom>
          <a:noFill/>
          <a:ln w="9525">
            <a:noFill/>
            <a:miter lim="800000"/>
            <a:headEnd/>
            <a:tailEnd/>
          </a:ln>
        </p:spPr>
        <p:txBody>
          <a:bodyPr/>
          <a:lstStyle/>
          <a:p>
            <a:pPr marL="365125" indent="-282575">
              <a:spcBef>
                <a:spcPts val="600"/>
              </a:spcBef>
              <a:buClr>
                <a:schemeClr val="accent1"/>
              </a:buClr>
              <a:buSzPct val="80000"/>
              <a:buFont typeface="Wingdings 2" pitchFamily="18" charset="2"/>
              <a:buChar char=""/>
              <a:defRPr/>
            </a:pPr>
            <a:r>
              <a:rPr lang="en-US" sz="2400" dirty="0">
                <a:latin typeface="+mn-lt"/>
                <a:cs typeface="+mn-cs"/>
              </a:rPr>
              <a:t>Each current string in the population has a slot assigned to it which is in </a:t>
            </a:r>
            <a:r>
              <a:rPr lang="en-US" sz="2400" dirty="0">
                <a:solidFill>
                  <a:srgbClr val="CC3300"/>
                </a:solidFill>
                <a:latin typeface="+mn-lt"/>
                <a:cs typeface="+mn-cs"/>
              </a:rPr>
              <a:t>proportion to it’s fitness</a:t>
            </a:r>
            <a:r>
              <a:rPr lang="en-US" sz="2400" dirty="0">
                <a:latin typeface="+mn-lt"/>
                <a:cs typeface="+mn-cs"/>
              </a:rPr>
              <a:t>.</a:t>
            </a:r>
          </a:p>
          <a:p>
            <a:pPr marL="365125" indent="-282575">
              <a:spcBef>
                <a:spcPts val="600"/>
              </a:spcBef>
              <a:buClr>
                <a:schemeClr val="accent1"/>
              </a:buClr>
              <a:buSzPct val="80000"/>
              <a:buFont typeface="Wingdings 2" pitchFamily="18" charset="2"/>
              <a:buChar char=""/>
              <a:defRPr/>
            </a:pPr>
            <a:r>
              <a:rPr lang="en-US" sz="2400" dirty="0">
                <a:latin typeface="+mn-lt"/>
                <a:cs typeface="+mn-cs"/>
              </a:rPr>
              <a:t>We spin the weighted </a:t>
            </a:r>
            <a:r>
              <a:rPr lang="en-US" sz="2400" i="1" dirty="0">
                <a:latin typeface="+mn-lt"/>
                <a:cs typeface="+mn-cs"/>
              </a:rPr>
              <a:t>roulette wheel N </a:t>
            </a:r>
            <a:r>
              <a:rPr lang="en-US" sz="2400" dirty="0">
                <a:latin typeface="+mn-lt"/>
                <a:cs typeface="+mn-cs"/>
              </a:rPr>
              <a:t>times (where </a:t>
            </a:r>
            <a:r>
              <a:rPr lang="en-US" sz="2400" i="1" dirty="0">
                <a:latin typeface="+mn-lt"/>
                <a:cs typeface="+mn-cs"/>
              </a:rPr>
              <a:t>n (pop size) </a:t>
            </a:r>
            <a:r>
              <a:rPr lang="en-US" sz="2400" dirty="0">
                <a:latin typeface="+mn-lt"/>
                <a:cs typeface="+mn-cs"/>
              </a:rPr>
              <a:t>is the total number of solutions).</a:t>
            </a:r>
          </a:p>
          <a:p>
            <a:pPr marL="365125" indent="-282575">
              <a:spcBef>
                <a:spcPts val="600"/>
              </a:spcBef>
              <a:buClr>
                <a:schemeClr val="accent1"/>
              </a:buClr>
              <a:buSzPct val="80000"/>
              <a:buFont typeface="Wingdings 2" pitchFamily="18" charset="2"/>
              <a:buChar char=""/>
              <a:defRPr/>
            </a:pPr>
            <a:r>
              <a:rPr lang="en-US" sz="2400" dirty="0">
                <a:latin typeface="+mn-lt"/>
                <a:cs typeface="+mn-cs"/>
              </a:rPr>
              <a:t>Each time Roulette Wheel stops, the string corresponding to that slot is created.</a:t>
            </a:r>
          </a:p>
          <a:p>
            <a:pPr marL="365125" indent="-282575">
              <a:spcBef>
                <a:spcPts val="600"/>
              </a:spcBef>
              <a:buClr>
                <a:schemeClr val="accent1"/>
              </a:buClr>
              <a:buSzPct val="80000"/>
              <a:buFont typeface="Wingdings 2" pitchFamily="18" charset="2"/>
              <a:buChar char=""/>
              <a:defRPr/>
            </a:pPr>
            <a:r>
              <a:rPr lang="en-US" sz="2400" dirty="0">
                <a:solidFill>
                  <a:srgbClr val="CC3300"/>
                </a:solidFill>
                <a:latin typeface="+mn-lt"/>
                <a:cs typeface="+mn-cs"/>
              </a:rPr>
              <a:t>Strings that are fitter are assigned a larger slot and hence have a better chance of appearing in the new population.</a:t>
            </a:r>
          </a:p>
          <a:p>
            <a:pPr marL="365125" indent="-282575">
              <a:spcBef>
                <a:spcPts val="600"/>
              </a:spcBef>
              <a:buClr>
                <a:schemeClr val="accent1"/>
              </a:buClr>
              <a:buSzPct val="80000"/>
              <a:defRPr/>
            </a:pPr>
            <a:endParaRPr lang="en-US" sz="2400" dirty="0">
              <a:latin typeface="+mn-lt"/>
              <a:cs typeface="+mn-cs"/>
            </a:endParaRPr>
          </a:p>
        </p:txBody>
      </p:sp>
      <p:graphicFrame>
        <p:nvGraphicFramePr>
          <p:cNvPr id="4098" name="Chart 3"/>
          <p:cNvGraphicFramePr>
            <a:graphicFrameLocks/>
          </p:cNvGraphicFramePr>
          <p:nvPr/>
        </p:nvGraphicFramePr>
        <p:xfrm>
          <a:off x="3810000" y="4343400"/>
          <a:ext cx="3429000" cy="2286000"/>
        </p:xfrm>
        <a:graphic>
          <a:graphicData uri="http://schemas.openxmlformats.org/presentationml/2006/ole">
            <p:oleObj spid="_x0000_s4098" r:id="rId3" imgW="5931922" imgH="4005419" progId="Excel.Sheet.8">
              <p:embed/>
            </p:oleObj>
          </a:graphicData>
        </a:graphic>
      </p:graphicFrame>
      <p:graphicFrame>
        <p:nvGraphicFramePr>
          <p:cNvPr id="5" name="Table 4"/>
          <p:cNvGraphicFramePr>
            <a:graphicFrameLocks noGrp="1"/>
          </p:cNvGraphicFramePr>
          <p:nvPr/>
        </p:nvGraphicFramePr>
        <p:xfrm>
          <a:off x="1981200" y="4800600"/>
          <a:ext cx="1214437" cy="1590358"/>
        </p:xfrm>
        <a:graphic>
          <a:graphicData uri="http://schemas.openxmlformats.org/drawingml/2006/table">
            <a:tbl>
              <a:tblPr/>
              <a:tblGrid>
                <a:gridCol w="344487"/>
                <a:gridCol w="86995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2000" b="1" i="0" u="none" strike="noStrike" cap="none" normalizeH="0" baseline="0" dirty="0" smtClean="0">
                          <a:ln>
                            <a:noFill/>
                          </a:ln>
                          <a:solidFill>
                            <a:schemeClr val="tx1"/>
                          </a:solidFill>
                          <a:effectLst/>
                          <a:latin typeface="Georgia" pitchFamily="18" charset="0"/>
                          <a:ea typeface="宋体" pitchFamily="2" charset="-122"/>
                        </a:rPr>
                        <a:t>1</a:t>
                      </a:r>
                      <a:endParaRPr kumimoji="0" lang="en-US" altLang="zh-CN" sz="2000" b="1" i="0" u="none" strike="noStrike" cap="none" normalizeH="0" baseline="0" dirty="0" smtClean="0">
                        <a:ln>
                          <a:noFill/>
                        </a:ln>
                        <a:solidFill>
                          <a:schemeClr val="tx1"/>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宋体" pitchFamily="2" charset="-122"/>
                        </a:rPr>
                        <a:t>8.2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2000" b="1" i="0" u="none" strike="noStrike" cap="none" normalizeH="0" baseline="0" smtClean="0">
                          <a:ln>
                            <a:noFill/>
                          </a:ln>
                          <a:solidFill>
                            <a:schemeClr val="tx1"/>
                          </a:solidFill>
                          <a:effectLst/>
                          <a:latin typeface="Georgia" pitchFamily="18" charset="0"/>
                          <a:ea typeface="宋体" pitchFamily="2" charset="-122"/>
                        </a:rPr>
                        <a:t>2</a:t>
                      </a:r>
                      <a:endParaRPr kumimoji="0" lang="en-US" altLang="zh-CN" sz="2000" b="1" i="0" u="none" strike="noStrike" cap="none" normalizeH="0" baseline="0" smtClean="0">
                        <a:ln>
                          <a:noFill/>
                        </a:ln>
                        <a:solidFill>
                          <a:schemeClr val="tx1"/>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Arial" charset="0"/>
                          <a:ea typeface="宋体" pitchFamily="2" charset="-122"/>
                        </a:rPr>
                        <a: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401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2000" b="1" i="0" u="none" strike="noStrike" cap="none" normalizeH="0" baseline="0" smtClean="0">
                          <a:ln>
                            <a:noFill/>
                          </a:ln>
                          <a:solidFill>
                            <a:schemeClr val="tx1"/>
                          </a:solidFill>
                          <a:effectLst/>
                          <a:latin typeface="Georgia" pitchFamily="18" charset="0"/>
                          <a:ea typeface="宋体" pitchFamily="2" charset="-122"/>
                        </a:rPr>
                        <a:t>3</a:t>
                      </a:r>
                      <a:endParaRPr kumimoji="0" lang="en-US" altLang="zh-CN" sz="2000" b="1" i="0" u="none" strike="noStrike" cap="none" normalizeH="0" baseline="0" smtClean="0">
                        <a:ln>
                          <a:noFill/>
                        </a:ln>
                        <a:solidFill>
                          <a:schemeClr val="tx1"/>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Arial" charset="0"/>
                          <a:ea typeface="宋体" pitchFamily="2" charset="-122"/>
                        </a:rPr>
                        <a:t>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2000" b="1" i="0" u="none" strike="noStrike" cap="none" normalizeH="0" baseline="0" smtClean="0">
                          <a:ln>
                            <a:noFill/>
                          </a:ln>
                          <a:solidFill>
                            <a:schemeClr val="tx1"/>
                          </a:solidFill>
                          <a:effectLst/>
                          <a:latin typeface="Georgia" pitchFamily="18" charset="0"/>
                          <a:ea typeface="宋体" pitchFamily="2" charset="-122"/>
                        </a:rPr>
                        <a:t>4</a:t>
                      </a:r>
                      <a:endParaRPr kumimoji="0" lang="en-US" altLang="zh-CN" sz="2000" b="1" i="0" u="none" strike="noStrike" cap="none" normalizeH="0" baseline="0" smtClean="0">
                        <a:ln>
                          <a:noFill/>
                        </a:ln>
                        <a:solidFill>
                          <a:schemeClr val="tx1"/>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Arial" charset="0"/>
                          <a:ea typeface="宋体" pitchFamily="2" charset="-122"/>
                        </a:rPr>
                        <a:t>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bl>
          </a:graphicData>
        </a:graphic>
      </p:graphicFrame>
      <p:sp>
        <p:nvSpPr>
          <p:cNvPr id="4118" name="TextBox 7"/>
          <p:cNvSpPr txBox="1">
            <a:spLocks noChangeArrowheads="1"/>
          </p:cNvSpPr>
          <p:nvPr/>
        </p:nvSpPr>
        <p:spPr bwMode="auto">
          <a:xfrm>
            <a:off x="2133600" y="4419600"/>
            <a:ext cx="915988" cy="369888"/>
          </a:xfrm>
          <a:prstGeom prst="rect">
            <a:avLst/>
          </a:prstGeom>
          <a:noFill/>
          <a:ln w="9525">
            <a:noFill/>
            <a:miter lim="800000"/>
            <a:headEnd/>
            <a:tailEnd/>
          </a:ln>
        </p:spPr>
        <p:txBody>
          <a:bodyPr wrap="none">
            <a:spAutoFit/>
          </a:bodyPr>
          <a:lstStyle/>
          <a:p>
            <a:pPr defTabSz="912813"/>
            <a:r>
              <a:rPr lang="en-AU" altLang="zh-CN" b="1">
                <a:cs typeface="华文中宋"/>
              </a:rPr>
              <a:t>Values</a:t>
            </a:r>
            <a:endParaRPr lang="en-US" altLang="zh-CN" b="1">
              <a:cs typeface="华文中宋"/>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9350" cy="1143000"/>
          </a:xfrm>
        </p:spPr>
        <p:txBody>
          <a:bodyPr/>
          <a:lstStyle/>
          <a:p>
            <a:pPr eaLnBrk="1" fontAlgn="auto" hangingPunct="1">
              <a:spcAft>
                <a:spcPts val="0"/>
              </a:spcAft>
              <a:defRPr/>
            </a:pPr>
            <a:r>
              <a:rPr lang="en-US" dirty="0" smtClean="0">
                <a:solidFill>
                  <a:schemeClr val="accent1">
                    <a:satMod val="150000"/>
                  </a:schemeClr>
                </a:solidFill>
              </a:rPr>
              <a:t>Ranking Selection</a:t>
            </a:r>
            <a:endParaRPr lang="en-US" dirty="0">
              <a:solidFill>
                <a:schemeClr val="accent1">
                  <a:satMod val="150000"/>
                </a:schemeClr>
              </a:solidFill>
            </a:endParaRPr>
          </a:p>
        </p:txBody>
      </p:sp>
      <p:sp>
        <p:nvSpPr>
          <p:cNvPr id="3" name="Rectangle 3"/>
          <p:cNvSpPr txBox="1">
            <a:spLocks noChangeArrowheads="1"/>
          </p:cNvSpPr>
          <p:nvPr/>
        </p:nvSpPr>
        <p:spPr bwMode="auto">
          <a:xfrm>
            <a:off x="457200" y="1371600"/>
            <a:ext cx="8229600" cy="2286000"/>
          </a:xfrm>
          <a:prstGeom prst="rect">
            <a:avLst/>
          </a:prstGeom>
          <a:noFill/>
          <a:ln w="9525">
            <a:noFill/>
            <a:miter lim="800000"/>
            <a:headEnd/>
            <a:tailEnd/>
          </a:ln>
        </p:spPr>
        <p:txBody>
          <a:bodyPr/>
          <a:lstStyle/>
          <a:p>
            <a:pPr marL="365125" indent="-282575">
              <a:spcBef>
                <a:spcPts val="600"/>
              </a:spcBef>
              <a:buClr>
                <a:schemeClr val="accent1"/>
              </a:buClr>
              <a:buSzPct val="80000"/>
              <a:buFont typeface="Wingdings 2" pitchFamily="18" charset="2"/>
              <a:buChar char=""/>
              <a:defRPr/>
            </a:pPr>
            <a:r>
              <a:rPr lang="en-US" sz="2400" dirty="0">
                <a:latin typeface="+mn-lt"/>
                <a:cs typeface="+mn-cs"/>
              </a:rPr>
              <a:t>Ranks the population and every chromosome receives fitness from the ranking</a:t>
            </a:r>
          </a:p>
          <a:p>
            <a:pPr marL="365125" indent="-282575">
              <a:spcBef>
                <a:spcPts val="600"/>
              </a:spcBef>
              <a:buClr>
                <a:schemeClr val="accent1"/>
              </a:buClr>
              <a:buSzPct val="80000"/>
              <a:buFont typeface="Wingdings 2" pitchFamily="18" charset="2"/>
              <a:buChar char=""/>
              <a:defRPr/>
            </a:pPr>
            <a:r>
              <a:rPr lang="en-US" sz="2400" dirty="0">
                <a:latin typeface="+mn-lt"/>
                <a:cs typeface="+mn-cs"/>
              </a:rPr>
              <a:t>The worst has fitness 1 and the best has fitness N</a:t>
            </a:r>
          </a:p>
          <a:p>
            <a:pPr marL="365125" indent="-282575">
              <a:spcBef>
                <a:spcPts val="600"/>
              </a:spcBef>
              <a:buClr>
                <a:schemeClr val="accent1"/>
              </a:buClr>
              <a:buSzPct val="80000"/>
              <a:buFont typeface="Wingdings 2" pitchFamily="18" charset="2"/>
              <a:buChar char=""/>
              <a:defRPr/>
            </a:pPr>
            <a:r>
              <a:rPr lang="en-US" sz="2400" dirty="0">
                <a:latin typeface="+mn-lt"/>
                <a:cs typeface="+mn-cs"/>
              </a:rPr>
              <a:t> Rank based proportioned selection scheme is expected to perform better than fitness proportioned scheme</a:t>
            </a:r>
          </a:p>
        </p:txBody>
      </p:sp>
      <p:graphicFrame>
        <p:nvGraphicFramePr>
          <p:cNvPr id="4" name="Table 3"/>
          <p:cNvGraphicFramePr>
            <a:graphicFrameLocks noGrp="1"/>
          </p:cNvGraphicFramePr>
          <p:nvPr/>
        </p:nvGraphicFramePr>
        <p:xfrm>
          <a:off x="1371600" y="4495800"/>
          <a:ext cx="2143125" cy="1622743"/>
        </p:xfrm>
        <a:graphic>
          <a:graphicData uri="http://schemas.openxmlformats.org/drawingml/2006/table">
            <a:tbl>
              <a:tblPr/>
              <a:tblGrid>
                <a:gridCol w="587375"/>
                <a:gridCol w="741362"/>
                <a:gridCol w="814388"/>
              </a:tblGrid>
              <a:tr h="428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2000" b="1" i="0" u="none" strike="noStrike" cap="none" normalizeH="0" baseline="0" dirty="0" smtClean="0">
                          <a:ln>
                            <a:noFill/>
                          </a:ln>
                          <a:solidFill>
                            <a:schemeClr val="tx1"/>
                          </a:solidFill>
                          <a:effectLst/>
                          <a:latin typeface="Georgia" pitchFamily="18" charset="0"/>
                          <a:ea typeface="宋体" pitchFamily="2" charset="-122"/>
                        </a:rPr>
                        <a:t>1</a:t>
                      </a:r>
                      <a:endParaRPr kumimoji="0" lang="en-US" altLang="zh-CN" sz="2000" b="1" i="0" u="none" strike="noStrike" cap="none" normalizeH="0" baseline="0" dirty="0" smtClean="0">
                        <a:ln>
                          <a:noFill/>
                        </a:ln>
                        <a:solidFill>
                          <a:schemeClr val="tx1"/>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Arial" charset="0"/>
                          <a:ea typeface="宋体" pitchFamily="2" charset="-122"/>
                        </a:rPr>
                        <a:t>8.2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zh-CN" sz="2000" b="1" i="0" u="none" strike="noStrike" cap="none" normalizeH="0" baseline="0" dirty="0" smtClean="0">
                          <a:ln>
                            <a:noFill/>
                          </a:ln>
                          <a:solidFill>
                            <a:srgbClr val="FF0000"/>
                          </a:solidFill>
                          <a:effectLst/>
                          <a:latin typeface="Arial" charset="0"/>
                          <a:ea typeface="宋体" pitchFamily="2" charset="-122"/>
                        </a:rPr>
                        <a:t>4</a:t>
                      </a:r>
                      <a:endParaRPr kumimoji="0" lang="en-US" altLang="zh-CN" sz="2000" b="1" i="0" u="none" strike="noStrike" cap="none" normalizeH="0" baseline="0" dirty="0" smtClean="0">
                        <a:ln>
                          <a:noFill/>
                        </a:ln>
                        <a:solidFill>
                          <a:srgbClr val="FF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2000" b="1" i="0" u="none" strike="noStrike" cap="none" normalizeH="0" baseline="0" smtClean="0">
                          <a:ln>
                            <a:noFill/>
                          </a:ln>
                          <a:solidFill>
                            <a:schemeClr val="tx1"/>
                          </a:solidFill>
                          <a:effectLst/>
                          <a:latin typeface="Georgia" pitchFamily="18" charset="0"/>
                          <a:ea typeface="宋体" pitchFamily="2" charset="-122"/>
                        </a:rPr>
                        <a:t>2</a:t>
                      </a:r>
                      <a:endParaRPr kumimoji="0" lang="en-US" altLang="zh-CN" sz="2000" b="1" i="0" u="none" strike="noStrike" cap="none" normalizeH="0" baseline="0" smtClean="0">
                        <a:ln>
                          <a:noFill/>
                        </a:ln>
                        <a:solidFill>
                          <a:schemeClr val="tx1"/>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宋体" pitchFamily="2" charset="-122"/>
                        </a:rPr>
                        <a: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zh-CN" sz="2000" b="1" i="0" u="none" strike="noStrike" cap="none" normalizeH="0" baseline="0" dirty="0" smtClean="0">
                          <a:ln>
                            <a:noFill/>
                          </a:ln>
                          <a:solidFill>
                            <a:srgbClr val="FF0000"/>
                          </a:solidFill>
                          <a:effectLst/>
                          <a:latin typeface="Arial" charset="0"/>
                          <a:ea typeface="宋体" pitchFamily="2" charset="-122"/>
                        </a:rPr>
                        <a:t>1</a:t>
                      </a:r>
                      <a:endParaRPr kumimoji="0" lang="en-US" altLang="zh-CN" sz="2000" b="1" i="0" u="none" strike="noStrike" cap="none" normalizeH="0" baseline="0" dirty="0" smtClean="0">
                        <a:ln>
                          <a:noFill/>
                        </a:ln>
                        <a:solidFill>
                          <a:srgbClr val="FF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401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2000" b="1" i="0" u="none" strike="noStrike" cap="none" normalizeH="0" baseline="0" smtClean="0">
                          <a:ln>
                            <a:noFill/>
                          </a:ln>
                          <a:solidFill>
                            <a:schemeClr val="tx1"/>
                          </a:solidFill>
                          <a:effectLst/>
                          <a:latin typeface="Georgia" pitchFamily="18" charset="0"/>
                          <a:ea typeface="宋体" pitchFamily="2" charset="-122"/>
                        </a:rPr>
                        <a:t>3</a:t>
                      </a:r>
                      <a:endParaRPr kumimoji="0" lang="en-US" altLang="zh-CN" sz="2000" b="1" i="0" u="none" strike="noStrike" cap="none" normalizeH="0" baseline="0" smtClean="0">
                        <a:ln>
                          <a:noFill/>
                        </a:ln>
                        <a:solidFill>
                          <a:schemeClr val="tx1"/>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宋体" pitchFamily="2" charset="-122"/>
                        </a:rPr>
                        <a:t>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zh-CN" sz="2000" b="1" i="0" u="none" strike="noStrike" cap="none" normalizeH="0" baseline="0" smtClean="0">
                          <a:ln>
                            <a:noFill/>
                          </a:ln>
                          <a:solidFill>
                            <a:srgbClr val="FF0000"/>
                          </a:solidFill>
                          <a:effectLst/>
                          <a:latin typeface="Arial" charset="0"/>
                          <a:ea typeface="宋体" pitchFamily="2" charset="-122"/>
                        </a:rPr>
                        <a:t>2</a:t>
                      </a:r>
                      <a:endParaRPr kumimoji="0" lang="en-US" altLang="zh-CN" sz="2000" b="1"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2000" b="1" i="0" u="none" strike="noStrike" cap="none" normalizeH="0" baseline="0" smtClean="0">
                          <a:ln>
                            <a:noFill/>
                          </a:ln>
                          <a:solidFill>
                            <a:schemeClr val="tx1"/>
                          </a:solidFill>
                          <a:effectLst/>
                          <a:latin typeface="Georgia" pitchFamily="18" charset="0"/>
                          <a:ea typeface="宋体" pitchFamily="2" charset="-122"/>
                        </a:rPr>
                        <a:t>4</a:t>
                      </a:r>
                      <a:endParaRPr kumimoji="0" lang="en-US" altLang="zh-CN" sz="2000" b="1" i="0" u="none" strike="noStrike" cap="none" normalizeH="0" baseline="0" smtClean="0">
                        <a:ln>
                          <a:noFill/>
                        </a:ln>
                        <a:solidFill>
                          <a:schemeClr val="tx1"/>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宋体" pitchFamily="2" charset="-122"/>
                        </a:rPr>
                        <a:t>-1.2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zh-CN" sz="2000" b="1" i="0" u="none" strike="noStrike" cap="none" normalizeH="0" baseline="0" dirty="0" smtClean="0">
                          <a:ln>
                            <a:noFill/>
                          </a:ln>
                          <a:solidFill>
                            <a:srgbClr val="FF0000"/>
                          </a:solidFill>
                          <a:effectLst/>
                          <a:latin typeface="Arial" charset="0"/>
                          <a:ea typeface="宋体" pitchFamily="2" charset="-122"/>
                        </a:rPr>
                        <a:t>3</a:t>
                      </a:r>
                      <a:endParaRPr kumimoji="0" lang="en-US" altLang="zh-CN" sz="2000" b="1" i="0" u="none" strike="noStrike" cap="none" normalizeH="0" baseline="0" dirty="0" smtClean="0">
                        <a:ln>
                          <a:noFill/>
                        </a:ln>
                        <a:solidFill>
                          <a:srgbClr val="FF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bl>
          </a:graphicData>
        </a:graphic>
      </p:graphicFrame>
      <p:grpSp>
        <p:nvGrpSpPr>
          <p:cNvPr id="5" name="Group 4"/>
          <p:cNvGrpSpPr>
            <a:grpSpLocks/>
          </p:cNvGrpSpPr>
          <p:nvPr/>
        </p:nvGrpSpPr>
        <p:grpSpPr bwMode="auto">
          <a:xfrm>
            <a:off x="1903413" y="4114800"/>
            <a:ext cx="1677987" cy="369888"/>
            <a:chOff x="714375" y="2786063"/>
            <a:chExt cx="1677988" cy="369887"/>
          </a:xfrm>
        </p:grpSpPr>
        <p:sp>
          <p:nvSpPr>
            <p:cNvPr id="5148" name="TextBox 4"/>
            <p:cNvSpPr txBox="1">
              <a:spLocks noChangeArrowheads="1"/>
            </p:cNvSpPr>
            <p:nvPr/>
          </p:nvSpPr>
          <p:spPr bwMode="auto">
            <a:xfrm>
              <a:off x="1643063" y="2786063"/>
              <a:ext cx="749300" cy="369887"/>
            </a:xfrm>
            <a:prstGeom prst="rect">
              <a:avLst/>
            </a:prstGeom>
            <a:noFill/>
            <a:ln w="9525">
              <a:noFill/>
              <a:miter lim="800000"/>
              <a:headEnd/>
              <a:tailEnd/>
            </a:ln>
          </p:spPr>
          <p:txBody>
            <a:bodyPr wrap="none">
              <a:spAutoFit/>
            </a:bodyPr>
            <a:lstStyle/>
            <a:p>
              <a:pPr defTabSz="912813"/>
              <a:r>
                <a:rPr lang="en-AU" altLang="zh-CN" b="1">
                  <a:cs typeface="华文中宋"/>
                </a:rPr>
                <a:t>Rank</a:t>
              </a:r>
              <a:endParaRPr lang="en-US" altLang="zh-CN" b="1">
                <a:cs typeface="华文中宋"/>
              </a:endParaRPr>
            </a:p>
          </p:txBody>
        </p:sp>
        <p:sp>
          <p:nvSpPr>
            <p:cNvPr id="5149" name="TextBox 5"/>
            <p:cNvSpPr txBox="1">
              <a:spLocks noChangeArrowheads="1"/>
            </p:cNvSpPr>
            <p:nvPr/>
          </p:nvSpPr>
          <p:spPr bwMode="auto">
            <a:xfrm>
              <a:off x="714375" y="2786063"/>
              <a:ext cx="915988" cy="369887"/>
            </a:xfrm>
            <a:prstGeom prst="rect">
              <a:avLst/>
            </a:prstGeom>
            <a:noFill/>
            <a:ln w="9525">
              <a:noFill/>
              <a:miter lim="800000"/>
              <a:headEnd/>
              <a:tailEnd/>
            </a:ln>
          </p:spPr>
          <p:txBody>
            <a:bodyPr wrap="none">
              <a:spAutoFit/>
            </a:bodyPr>
            <a:lstStyle/>
            <a:p>
              <a:pPr defTabSz="912813"/>
              <a:r>
                <a:rPr lang="en-AU" altLang="zh-CN" b="1">
                  <a:cs typeface="华文中宋"/>
                </a:rPr>
                <a:t>Values</a:t>
              </a:r>
              <a:endParaRPr lang="en-US" altLang="zh-CN" b="1">
                <a:cs typeface="华文中宋"/>
              </a:endParaRPr>
            </a:p>
          </p:txBody>
        </p:sp>
      </p:grpSp>
      <p:graphicFrame>
        <p:nvGraphicFramePr>
          <p:cNvPr id="5122" name="Chart 6"/>
          <p:cNvGraphicFramePr>
            <a:graphicFrameLocks/>
          </p:cNvGraphicFramePr>
          <p:nvPr/>
        </p:nvGraphicFramePr>
        <p:xfrm>
          <a:off x="4038600" y="3657600"/>
          <a:ext cx="4572000" cy="2981325"/>
        </p:xfrm>
        <a:graphic>
          <a:graphicData uri="http://schemas.openxmlformats.org/presentationml/2006/ole">
            <p:oleObj spid="_x0000_s5122" r:id="rId3" imgW="6096528" imgH="4066384" progId="Excel.Sheet.8">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9350" cy="762000"/>
          </a:xfrm>
        </p:spPr>
        <p:txBody>
          <a:bodyPr/>
          <a:lstStyle/>
          <a:p>
            <a:pPr eaLnBrk="1" fontAlgn="auto" hangingPunct="1">
              <a:spcAft>
                <a:spcPts val="0"/>
              </a:spcAft>
              <a:defRPr/>
            </a:pPr>
            <a:r>
              <a:rPr lang="en-US" dirty="0" smtClean="0">
                <a:solidFill>
                  <a:schemeClr val="accent1">
                    <a:satMod val="150000"/>
                  </a:schemeClr>
                </a:solidFill>
              </a:rPr>
              <a:t>Crossover</a:t>
            </a:r>
            <a:endParaRPr lang="en-US" dirty="0">
              <a:solidFill>
                <a:schemeClr val="accent1">
                  <a:satMod val="150000"/>
                </a:schemeClr>
              </a:solidFill>
            </a:endParaRPr>
          </a:p>
        </p:txBody>
      </p:sp>
      <p:sp>
        <p:nvSpPr>
          <p:cNvPr id="4" name="Rectangle 3"/>
          <p:cNvSpPr txBox="1">
            <a:spLocks noChangeArrowheads="1"/>
          </p:cNvSpPr>
          <p:nvPr/>
        </p:nvSpPr>
        <p:spPr bwMode="auto">
          <a:xfrm>
            <a:off x="838200" y="990600"/>
            <a:ext cx="8305800" cy="5638800"/>
          </a:xfrm>
          <a:prstGeom prst="rect">
            <a:avLst/>
          </a:prstGeom>
          <a:noFill/>
          <a:ln w="9525">
            <a:noFill/>
            <a:miter lim="800000"/>
            <a:headEnd/>
            <a:tailEnd/>
          </a:ln>
        </p:spPr>
        <p:txBody>
          <a:bodyPr/>
          <a:lstStyle/>
          <a:p>
            <a:pPr marL="365125" indent="-282575">
              <a:spcBef>
                <a:spcPts val="600"/>
              </a:spcBef>
              <a:buClr>
                <a:schemeClr val="accent1"/>
              </a:buClr>
              <a:buSzPct val="80000"/>
              <a:buFont typeface="Wingdings 2" pitchFamily="18" charset="2"/>
              <a:buChar char=""/>
              <a:defRPr/>
            </a:pPr>
            <a:r>
              <a:rPr lang="en-US" sz="2200" dirty="0" smtClean="0">
                <a:solidFill>
                  <a:schemeClr val="tx2"/>
                </a:solidFill>
                <a:latin typeface="+mn-lt"/>
              </a:rPr>
              <a:t>Crossover </a:t>
            </a:r>
            <a:r>
              <a:rPr lang="en-US" sz="2200" dirty="0">
                <a:solidFill>
                  <a:schemeClr val="tx2"/>
                </a:solidFill>
                <a:latin typeface="+mn-lt"/>
              </a:rPr>
              <a:t>is the process in which two chromosomes (strings) combine their genetic material (bits) to produce a  new offspring which possesses both their characteristics.</a:t>
            </a:r>
          </a:p>
          <a:p>
            <a:pPr marL="365125" indent="-282575">
              <a:spcBef>
                <a:spcPts val="600"/>
              </a:spcBef>
              <a:buClr>
                <a:schemeClr val="accent1"/>
              </a:buClr>
              <a:buSzPct val="80000"/>
              <a:buFont typeface="Wingdings 2" pitchFamily="18" charset="2"/>
              <a:buChar char=""/>
              <a:defRPr/>
            </a:pPr>
            <a:r>
              <a:rPr lang="en-US" sz="2200" dirty="0">
                <a:latin typeface="+mn-lt"/>
              </a:rPr>
              <a:t>Two strings are picked from the </a:t>
            </a:r>
            <a:r>
              <a:rPr lang="en-US" sz="2200" dirty="0" smtClean="0">
                <a:latin typeface="+mn-lt"/>
              </a:rPr>
              <a:t>pool </a:t>
            </a:r>
            <a:r>
              <a:rPr lang="en-US" sz="2200" dirty="0">
                <a:latin typeface="+mn-lt"/>
              </a:rPr>
              <a:t>at </a:t>
            </a:r>
            <a:r>
              <a:rPr lang="en-US" sz="2200" dirty="0" smtClean="0">
                <a:latin typeface="+mn-lt"/>
              </a:rPr>
              <a:t>random, </a:t>
            </a:r>
            <a:r>
              <a:rPr lang="en-US" sz="2200" dirty="0">
                <a:latin typeface="+mn-lt"/>
              </a:rPr>
              <a:t>called parents.</a:t>
            </a:r>
          </a:p>
          <a:p>
            <a:pPr marL="365125" indent="-282575">
              <a:spcBef>
                <a:spcPts val="600"/>
              </a:spcBef>
              <a:buClr>
                <a:schemeClr val="accent1"/>
              </a:buClr>
              <a:buSzPct val="80000"/>
              <a:buFont typeface="Wingdings 2" pitchFamily="18" charset="2"/>
              <a:buChar char=""/>
              <a:defRPr/>
            </a:pPr>
            <a:r>
              <a:rPr lang="en-US" sz="2200" dirty="0">
                <a:latin typeface="+mn-lt"/>
              </a:rPr>
              <a:t>The parents will participate in crossover </a:t>
            </a:r>
            <a:r>
              <a:rPr lang="en-US" sz="2200" dirty="0" smtClean="0">
                <a:latin typeface="+mn-lt"/>
              </a:rPr>
              <a:t>with </a:t>
            </a:r>
            <a:r>
              <a:rPr lang="en-US" sz="2200" dirty="0">
                <a:latin typeface="+mn-lt"/>
              </a:rPr>
              <a:t>crossover probability p</a:t>
            </a:r>
            <a:r>
              <a:rPr lang="en-US" sz="2200" baseline="-25000" dirty="0">
                <a:latin typeface="+mn-lt"/>
              </a:rPr>
              <a:t>c</a:t>
            </a:r>
            <a:r>
              <a:rPr lang="en-US" sz="2200" dirty="0">
                <a:latin typeface="+mn-lt"/>
              </a:rPr>
              <a:t> </a:t>
            </a:r>
            <a:r>
              <a:rPr lang="en-US" sz="2200" dirty="0" smtClean="0">
                <a:latin typeface="+mn-lt"/>
              </a:rPr>
              <a:t>, </a:t>
            </a:r>
            <a:r>
              <a:rPr lang="en-US" sz="2200" dirty="0">
                <a:latin typeface="+mn-lt"/>
              </a:rPr>
              <a:t>generally near to 1 so that almost all parents can participate in crossover</a:t>
            </a:r>
          </a:p>
          <a:p>
            <a:pPr marL="365125" indent="-282575">
              <a:spcBef>
                <a:spcPts val="600"/>
              </a:spcBef>
              <a:buClr>
                <a:schemeClr val="accent1"/>
              </a:buClr>
              <a:buSzPct val="80000"/>
              <a:buFont typeface="Wingdings 2" pitchFamily="18" charset="2"/>
              <a:buChar char=""/>
              <a:defRPr/>
            </a:pPr>
            <a:r>
              <a:rPr lang="en-US" sz="2200" dirty="0">
                <a:latin typeface="+mn-lt"/>
              </a:rPr>
              <a:t>The process may also be done by random number generation between 0.0 and 1.0</a:t>
            </a:r>
          </a:p>
          <a:p>
            <a:pPr marL="365125" indent="-282575">
              <a:spcBef>
                <a:spcPts val="600"/>
              </a:spcBef>
              <a:buClr>
                <a:schemeClr val="accent1"/>
              </a:buClr>
              <a:buSzPct val="80000"/>
              <a:buFont typeface="Wingdings 2" pitchFamily="18" charset="2"/>
              <a:buChar char=""/>
              <a:defRPr/>
            </a:pPr>
            <a:r>
              <a:rPr lang="en-US" sz="2200" dirty="0">
                <a:latin typeface="+mn-lt"/>
              </a:rPr>
              <a:t>If the random number is less or equal to p</a:t>
            </a:r>
            <a:r>
              <a:rPr lang="en-US" sz="2200" baseline="-25000" dirty="0">
                <a:latin typeface="+mn-lt"/>
              </a:rPr>
              <a:t>c</a:t>
            </a:r>
            <a:r>
              <a:rPr lang="en-US" sz="2200" dirty="0">
                <a:latin typeface="+mn-lt"/>
              </a:rPr>
              <a:t> the parent will participate in crossover</a:t>
            </a:r>
          </a:p>
          <a:p>
            <a:pPr marL="365125" indent="-282575">
              <a:spcBef>
                <a:spcPts val="600"/>
              </a:spcBef>
              <a:buClr>
                <a:schemeClr val="accent1"/>
              </a:buClr>
              <a:buSzPct val="80000"/>
              <a:buFont typeface="Wingdings 2" pitchFamily="18" charset="2"/>
              <a:buChar char=""/>
              <a:defRPr/>
            </a:pPr>
            <a:r>
              <a:rPr lang="en-US" sz="2200" dirty="0">
                <a:latin typeface="+mn-lt"/>
              </a:rPr>
              <a:t>The method chosen depends on the Encoding Method.</a:t>
            </a:r>
          </a:p>
          <a:p>
            <a:pPr marL="365125" indent="-282575">
              <a:spcBef>
                <a:spcPts val="600"/>
              </a:spcBef>
              <a:buClr>
                <a:schemeClr val="accent1"/>
              </a:buClr>
              <a:buSzPct val="80000"/>
              <a:buFont typeface="Wingdings 2" pitchFamily="18" charset="2"/>
              <a:buChar char=""/>
              <a:defRPr/>
            </a:pPr>
            <a:endParaRPr lang="en-US" sz="2200" dirty="0">
              <a:latin typeface="+mn-lt"/>
            </a:endParaRPr>
          </a:p>
          <a:p>
            <a:pPr marL="365125" indent="-282575">
              <a:spcBef>
                <a:spcPts val="600"/>
              </a:spcBef>
              <a:buClr>
                <a:schemeClr val="accent1"/>
              </a:buClr>
              <a:buSzPct val="80000"/>
              <a:buFont typeface="Wingdings 2" pitchFamily="18" charset="2"/>
              <a:buChar char=""/>
              <a:defRPr/>
            </a:pPr>
            <a:endParaRPr lang="en-US" sz="2200" dirty="0">
              <a:solidFill>
                <a:srgbClr val="CC3300"/>
              </a:solidFill>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9350" cy="1143000"/>
          </a:xfrm>
        </p:spPr>
        <p:txBody>
          <a:bodyPr>
            <a:normAutofit/>
          </a:bodyPr>
          <a:lstStyle/>
          <a:p>
            <a:pPr algn="ctr" eaLnBrk="1" fontAlgn="auto" hangingPunct="1">
              <a:spcAft>
                <a:spcPts val="0"/>
              </a:spcAft>
              <a:defRPr/>
            </a:pPr>
            <a:r>
              <a:rPr lang="en-US" sz="4000" dirty="0" smtClean="0">
                <a:solidFill>
                  <a:schemeClr val="accent1">
                    <a:satMod val="150000"/>
                  </a:schemeClr>
                </a:solidFill>
                <a:latin typeface="Times New Roman" pitchFamily="18" charset="0"/>
                <a:cs typeface="Times New Roman" pitchFamily="18" charset="0"/>
              </a:rPr>
              <a:t>Calculus</a:t>
            </a:r>
            <a:endParaRPr lang="en-US" sz="4000" dirty="0">
              <a:solidFill>
                <a:schemeClr val="accent1">
                  <a:satMod val="150000"/>
                </a:schemeClr>
              </a:solidFill>
              <a:latin typeface="Times New Roman" pitchFamily="18" charset="0"/>
              <a:cs typeface="Times New Roman" pitchFamily="18" charset="0"/>
            </a:endParaRPr>
          </a:p>
        </p:txBody>
      </p:sp>
      <p:pic>
        <p:nvPicPr>
          <p:cNvPr id="17411" name="Picture 11"/>
          <p:cNvPicPr>
            <a:picLocks noChangeAspect="1" noChangeArrowheads="1"/>
          </p:cNvPicPr>
          <p:nvPr/>
        </p:nvPicPr>
        <p:blipFill>
          <a:blip r:embed="rId2"/>
          <a:srcRect/>
          <a:stretch>
            <a:fillRect/>
          </a:stretch>
        </p:blipFill>
        <p:spPr bwMode="auto">
          <a:xfrm>
            <a:off x="2587625" y="2057400"/>
            <a:ext cx="4651375" cy="1800225"/>
          </a:xfrm>
          <a:prstGeom prst="rect">
            <a:avLst/>
          </a:prstGeom>
          <a:noFill/>
          <a:ln w="9525">
            <a:noFill/>
            <a:miter lim="800000"/>
            <a:headEnd/>
            <a:tailEnd/>
          </a:ln>
        </p:spPr>
      </p:pic>
      <p:sp>
        <p:nvSpPr>
          <p:cNvPr id="4" name="Text Box 12"/>
          <p:cNvSpPr txBox="1">
            <a:spLocks noChangeArrowheads="1"/>
          </p:cNvSpPr>
          <p:nvPr/>
        </p:nvSpPr>
        <p:spPr bwMode="auto">
          <a:xfrm>
            <a:off x="533400" y="4267200"/>
            <a:ext cx="7924800" cy="830997"/>
          </a:xfrm>
          <a:prstGeom prst="rect">
            <a:avLst/>
          </a:prstGeom>
          <a:noFill/>
          <a:ln w="9525">
            <a:noFill/>
            <a:miter lim="800000"/>
            <a:headEnd/>
            <a:tailEnd/>
          </a:ln>
        </p:spPr>
        <p:txBody>
          <a:bodyPr>
            <a:spAutoFit/>
          </a:bodyPr>
          <a:lstStyle/>
          <a:p>
            <a:pPr algn="just">
              <a:spcBef>
                <a:spcPct val="50000"/>
              </a:spcBef>
              <a:defRPr/>
            </a:pPr>
            <a:r>
              <a:rPr lang="en-US" sz="2400" dirty="0">
                <a:latin typeface="Times New Roman" pitchFamily="18" charset="0"/>
                <a:cs typeface="Times New Roman" pitchFamily="18" charset="0"/>
              </a:rPr>
              <a:t>Maximum and minimum of a smooth function is reached at a stationary point where its gradient vanishes.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228600"/>
            <a:ext cx="7499350" cy="762000"/>
          </a:xfrm>
        </p:spPr>
        <p:txBody>
          <a:bodyPr/>
          <a:lstStyle/>
          <a:p>
            <a:pPr defTabSz="912813">
              <a:defRPr/>
            </a:pPr>
            <a:r>
              <a:rPr lang="en-US" dirty="0" smtClean="0">
                <a:solidFill>
                  <a:schemeClr val="accent1">
                    <a:satMod val="150000"/>
                  </a:schemeClr>
                </a:solidFill>
              </a:rPr>
              <a:t>Single Point Crossover</a:t>
            </a:r>
            <a:endParaRPr lang="en-US" altLang="zh-CN" dirty="0" smtClean="0">
              <a:ea typeface="宋体" pitchFamily="2" charset="-122"/>
            </a:endParaRPr>
          </a:p>
        </p:txBody>
      </p:sp>
      <p:graphicFrame>
        <p:nvGraphicFramePr>
          <p:cNvPr id="4" name="Table 3"/>
          <p:cNvGraphicFramePr>
            <a:graphicFrameLocks noGrp="1"/>
          </p:cNvGraphicFramePr>
          <p:nvPr/>
        </p:nvGraphicFramePr>
        <p:xfrm>
          <a:off x="1833563" y="2830513"/>
          <a:ext cx="6096000" cy="742950"/>
        </p:xfrm>
        <a:graphic>
          <a:graphicData uri="http://schemas.openxmlformats.org/drawingml/2006/table">
            <a:tbl>
              <a:tblPr/>
              <a:tblGrid>
                <a:gridCol w="677862"/>
                <a:gridCol w="676275"/>
                <a:gridCol w="677863"/>
                <a:gridCol w="677862"/>
                <a:gridCol w="676275"/>
                <a:gridCol w="677863"/>
                <a:gridCol w="677862"/>
                <a:gridCol w="676275"/>
                <a:gridCol w="677863"/>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r>
            </a:tbl>
          </a:graphicData>
        </a:graphic>
      </p:graphicFrame>
      <p:graphicFrame>
        <p:nvGraphicFramePr>
          <p:cNvPr id="5" name="Table 4"/>
          <p:cNvGraphicFramePr>
            <a:graphicFrameLocks noGrp="1"/>
          </p:cNvGraphicFramePr>
          <p:nvPr/>
        </p:nvGraphicFramePr>
        <p:xfrm>
          <a:off x="1833563" y="4616450"/>
          <a:ext cx="6096000" cy="742950"/>
        </p:xfrm>
        <a:graphic>
          <a:graphicData uri="http://schemas.openxmlformats.org/drawingml/2006/table">
            <a:tbl>
              <a:tblPr/>
              <a:tblGrid>
                <a:gridCol w="677862"/>
                <a:gridCol w="676275"/>
                <a:gridCol w="677863"/>
                <a:gridCol w="677862"/>
                <a:gridCol w="676275"/>
                <a:gridCol w="677863"/>
                <a:gridCol w="677862"/>
                <a:gridCol w="676275"/>
                <a:gridCol w="677863"/>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r>
            </a:tbl>
          </a:graphicData>
        </a:graphic>
      </p:graphicFrame>
      <p:sp>
        <p:nvSpPr>
          <p:cNvPr id="60483" name="TextBox 5"/>
          <p:cNvSpPr txBox="1">
            <a:spLocks noChangeArrowheads="1"/>
          </p:cNvSpPr>
          <p:nvPr/>
        </p:nvSpPr>
        <p:spPr bwMode="auto">
          <a:xfrm>
            <a:off x="500063" y="2844800"/>
            <a:ext cx="1285875" cy="369888"/>
          </a:xfrm>
          <a:prstGeom prst="rect">
            <a:avLst/>
          </a:prstGeom>
          <a:noFill/>
          <a:ln w="9525">
            <a:noFill/>
            <a:miter lim="800000"/>
            <a:headEnd/>
            <a:tailEnd/>
          </a:ln>
        </p:spPr>
        <p:txBody>
          <a:bodyPr>
            <a:spAutoFit/>
          </a:bodyPr>
          <a:lstStyle/>
          <a:p>
            <a:pPr defTabSz="912813"/>
            <a:r>
              <a:rPr lang="en-AU" altLang="zh-CN">
                <a:cs typeface="华文中宋"/>
              </a:rPr>
              <a:t>Parent 1</a:t>
            </a:r>
            <a:endParaRPr lang="en-US" altLang="zh-CN">
              <a:cs typeface="华文中宋"/>
            </a:endParaRPr>
          </a:p>
        </p:txBody>
      </p:sp>
      <p:sp>
        <p:nvSpPr>
          <p:cNvPr id="60484" name="TextBox 6"/>
          <p:cNvSpPr txBox="1">
            <a:spLocks noChangeArrowheads="1"/>
          </p:cNvSpPr>
          <p:nvPr/>
        </p:nvSpPr>
        <p:spPr bwMode="auto">
          <a:xfrm>
            <a:off x="500063" y="3214688"/>
            <a:ext cx="1057275" cy="369887"/>
          </a:xfrm>
          <a:prstGeom prst="rect">
            <a:avLst/>
          </a:prstGeom>
          <a:noFill/>
          <a:ln w="9525">
            <a:noFill/>
            <a:miter lim="800000"/>
            <a:headEnd/>
            <a:tailEnd/>
          </a:ln>
        </p:spPr>
        <p:txBody>
          <a:bodyPr wrap="none">
            <a:spAutoFit/>
          </a:bodyPr>
          <a:lstStyle/>
          <a:p>
            <a:pPr defTabSz="912813"/>
            <a:r>
              <a:rPr lang="en-AU" altLang="zh-CN">
                <a:cs typeface="华文中宋"/>
              </a:rPr>
              <a:t>Parent 2</a:t>
            </a:r>
            <a:endParaRPr lang="en-US" altLang="zh-CN">
              <a:cs typeface="华文中宋"/>
            </a:endParaRPr>
          </a:p>
        </p:txBody>
      </p:sp>
      <p:sp>
        <p:nvSpPr>
          <p:cNvPr id="60485" name="TextBox 7"/>
          <p:cNvSpPr txBox="1">
            <a:spLocks noChangeArrowheads="1"/>
          </p:cNvSpPr>
          <p:nvPr/>
        </p:nvSpPr>
        <p:spPr bwMode="auto">
          <a:xfrm>
            <a:off x="428625" y="4630738"/>
            <a:ext cx="1309688" cy="369887"/>
          </a:xfrm>
          <a:prstGeom prst="rect">
            <a:avLst/>
          </a:prstGeom>
          <a:noFill/>
          <a:ln w="9525">
            <a:noFill/>
            <a:miter lim="800000"/>
            <a:headEnd/>
            <a:tailEnd/>
          </a:ln>
        </p:spPr>
        <p:txBody>
          <a:bodyPr wrap="none">
            <a:spAutoFit/>
          </a:bodyPr>
          <a:lstStyle/>
          <a:p>
            <a:pPr defTabSz="912813"/>
            <a:r>
              <a:rPr lang="en-AU" altLang="zh-CN">
                <a:cs typeface="华文中宋"/>
              </a:rPr>
              <a:t>Offspring 1</a:t>
            </a:r>
            <a:endParaRPr lang="en-US" altLang="zh-CN">
              <a:cs typeface="华文中宋"/>
            </a:endParaRPr>
          </a:p>
        </p:txBody>
      </p:sp>
      <p:sp>
        <p:nvSpPr>
          <p:cNvPr id="60486" name="TextBox 8"/>
          <p:cNvSpPr txBox="1">
            <a:spLocks noChangeArrowheads="1"/>
          </p:cNvSpPr>
          <p:nvPr/>
        </p:nvSpPr>
        <p:spPr bwMode="auto">
          <a:xfrm>
            <a:off x="428625" y="5000625"/>
            <a:ext cx="1309688" cy="369888"/>
          </a:xfrm>
          <a:prstGeom prst="rect">
            <a:avLst/>
          </a:prstGeom>
          <a:noFill/>
          <a:ln w="9525">
            <a:noFill/>
            <a:miter lim="800000"/>
            <a:headEnd/>
            <a:tailEnd/>
          </a:ln>
        </p:spPr>
        <p:txBody>
          <a:bodyPr wrap="none">
            <a:spAutoFit/>
          </a:bodyPr>
          <a:lstStyle/>
          <a:p>
            <a:pPr defTabSz="912813"/>
            <a:r>
              <a:rPr lang="en-AU" altLang="zh-CN">
                <a:cs typeface="华文中宋"/>
              </a:rPr>
              <a:t>Offspring 2</a:t>
            </a:r>
            <a:endParaRPr lang="en-US" altLang="zh-CN">
              <a:cs typeface="华文中宋"/>
            </a:endParaRPr>
          </a:p>
        </p:txBody>
      </p:sp>
      <p:sp>
        <p:nvSpPr>
          <p:cNvPr id="10" name="Down Arrow 9"/>
          <p:cNvSpPr/>
          <p:nvPr/>
        </p:nvSpPr>
        <p:spPr>
          <a:xfrm>
            <a:off x="4786313" y="2071688"/>
            <a:ext cx="71437" cy="7143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1" name="Down Arrow 10"/>
          <p:cNvSpPr/>
          <p:nvPr/>
        </p:nvSpPr>
        <p:spPr>
          <a:xfrm>
            <a:off x="4786313" y="3786188"/>
            <a:ext cx="71437" cy="7143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Left Brace 13"/>
          <p:cNvSpPr/>
          <p:nvPr/>
        </p:nvSpPr>
        <p:spPr>
          <a:xfrm rot="5400000">
            <a:off x="6072188" y="1143000"/>
            <a:ext cx="571500" cy="2714625"/>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60490" name="TextBox 14"/>
          <p:cNvSpPr txBox="1">
            <a:spLocks noChangeArrowheads="1"/>
          </p:cNvSpPr>
          <p:nvPr/>
        </p:nvSpPr>
        <p:spPr bwMode="auto">
          <a:xfrm>
            <a:off x="3357563" y="6000750"/>
            <a:ext cx="2479675" cy="369888"/>
          </a:xfrm>
          <a:prstGeom prst="rect">
            <a:avLst/>
          </a:prstGeom>
          <a:noFill/>
          <a:ln w="9525">
            <a:noFill/>
            <a:miter lim="800000"/>
            <a:headEnd/>
            <a:tailEnd/>
          </a:ln>
        </p:spPr>
        <p:txBody>
          <a:bodyPr wrap="none">
            <a:spAutoFit/>
          </a:bodyPr>
          <a:lstStyle/>
          <a:p>
            <a:pPr defTabSz="912813"/>
            <a:r>
              <a:rPr lang="en-AU" altLang="zh-CN" b="1">
                <a:cs typeface="华文中宋"/>
              </a:rPr>
              <a:t>One Point Crossover</a:t>
            </a:r>
            <a:endParaRPr lang="en-US" altLang="zh-CN" b="1">
              <a:cs typeface="华文中宋"/>
            </a:endParaRPr>
          </a:p>
        </p:txBody>
      </p:sp>
      <p:sp>
        <p:nvSpPr>
          <p:cNvPr id="16" name="Left Brace 15"/>
          <p:cNvSpPr/>
          <p:nvPr/>
        </p:nvSpPr>
        <p:spPr>
          <a:xfrm rot="5400000">
            <a:off x="6072188" y="2928937"/>
            <a:ext cx="571500" cy="2714625"/>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6940" name="Slide Number Placeholder 18"/>
          <p:cNvSpPr>
            <a:spLocks noGrp="1"/>
          </p:cNvSpPr>
          <p:nvPr>
            <p:ph type="sldNum" sz="quarter" idx="12"/>
          </p:nvPr>
        </p:nvSpPr>
        <p:spPr bwMode="auto">
          <a:ln>
            <a:miter lim="800000"/>
            <a:headEnd/>
            <a:tailEnd/>
          </a:ln>
        </p:spPr>
        <p:txBody>
          <a:bodyPr/>
          <a:lstStyle/>
          <a:p>
            <a:pPr>
              <a:defRPr/>
            </a:pPr>
            <a:fld id="{B47D86DB-19E6-4D0B-B181-D6FA389C814B}" type="slidenum">
              <a:rPr lang="zh-CN" altLang="en-US"/>
              <a:pPr>
                <a:defRPr/>
              </a:pPr>
              <a:t>40</a:t>
            </a:fld>
            <a:endParaRPr lang="en-US" altLang="zh-CN"/>
          </a:p>
        </p:txBody>
      </p:sp>
      <p:sp>
        <p:nvSpPr>
          <p:cNvPr id="15" name="Rectangle 6"/>
          <p:cNvSpPr txBox="1">
            <a:spLocks noChangeArrowheads="1"/>
          </p:cNvSpPr>
          <p:nvPr/>
        </p:nvSpPr>
        <p:spPr bwMode="auto">
          <a:xfrm>
            <a:off x="990600" y="1143000"/>
            <a:ext cx="8153400" cy="914400"/>
          </a:xfrm>
          <a:prstGeom prst="rect">
            <a:avLst/>
          </a:prstGeom>
          <a:noFill/>
          <a:ln w="9525">
            <a:noFill/>
            <a:miter lim="800000"/>
            <a:headEnd/>
            <a:tailEnd/>
          </a:ln>
        </p:spPr>
        <p:txBody>
          <a:bodyPr/>
          <a:lstStyle/>
          <a:p>
            <a:pPr marL="365125" indent="-282575">
              <a:spcBef>
                <a:spcPts val="600"/>
              </a:spcBef>
              <a:buClr>
                <a:schemeClr val="accent1"/>
              </a:buClr>
              <a:buSzPct val="80000"/>
              <a:defRPr/>
            </a:pPr>
            <a:r>
              <a:rPr lang="en-US" sz="2400" dirty="0">
                <a:latin typeface="+mn-lt"/>
                <a:cs typeface="+mn-cs"/>
              </a:rPr>
              <a:t>A random point is chosen on the individual chromosomes (strings) and the genetic material is exchanged at this point.</a:t>
            </a:r>
          </a:p>
          <a:p>
            <a:pPr marL="365125" indent="-282575">
              <a:spcBef>
                <a:spcPts val="600"/>
              </a:spcBef>
              <a:buClr>
                <a:schemeClr val="accent1"/>
              </a:buClr>
              <a:buSzPct val="80000"/>
              <a:buFont typeface="Wingdings 2" pitchFamily="18" charset="2"/>
              <a:buChar char=""/>
              <a:defRPr/>
            </a:pPr>
            <a:endParaRPr lang="en-US" sz="2400" dirty="0">
              <a:latin typeface="+mn-lt"/>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990600" y="0"/>
            <a:ext cx="7499350" cy="1143000"/>
          </a:xfrm>
        </p:spPr>
        <p:txBody>
          <a:bodyPr/>
          <a:lstStyle/>
          <a:p>
            <a:pPr defTabSz="912813">
              <a:defRPr/>
            </a:pPr>
            <a:r>
              <a:rPr lang="en-US" dirty="0" smtClean="0">
                <a:solidFill>
                  <a:schemeClr val="accent1">
                    <a:satMod val="150000"/>
                  </a:schemeClr>
                </a:solidFill>
              </a:rPr>
              <a:t>Two Point Crossover</a:t>
            </a:r>
            <a:endParaRPr lang="en-US" altLang="zh-CN" dirty="0" smtClean="0">
              <a:ea typeface="宋体" pitchFamily="2" charset="-122"/>
            </a:endParaRPr>
          </a:p>
        </p:txBody>
      </p:sp>
      <p:graphicFrame>
        <p:nvGraphicFramePr>
          <p:cNvPr id="4" name="Table 3"/>
          <p:cNvGraphicFramePr>
            <a:graphicFrameLocks noGrp="1"/>
          </p:cNvGraphicFramePr>
          <p:nvPr/>
        </p:nvGraphicFramePr>
        <p:xfrm>
          <a:off x="2819400" y="2830513"/>
          <a:ext cx="6096000" cy="742950"/>
        </p:xfrm>
        <a:graphic>
          <a:graphicData uri="http://schemas.openxmlformats.org/drawingml/2006/table">
            <a:tbl>
              <a:tblPr/>
              <a:tblGrid>
                <a:gridCol w="677862"/>
                <a:gridCol w="676275"/>
                <a:gridCol w="677863"/>
                <a:gridCol w="677862"/>
                <a:gridCol w="676275"/>
                <a:gridCol w="677863"/>
                <a:gridCol w="677862"/>
                <a:gridCol w="676275"/>
                <a:gridCol w="677863"/>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r>
            </a:tbl>
          </a:graphicData>
        </a:graphic>
      </p:graphicFrame>
      <p:sp>
        <p:nvSpPr>
          <p:cNvPr id="61475" name="TextBox 4"/>
          <p:cNvSpPr txBox="1">
            <a:spLocks noChangeArrowheads="1"/>
          </p:cNvSpPr>
          <p:nvPr/>
        </p:nvSpPr>
        <p:spPr bwMode="auto">
          <a:xfrm>
            <a:off x="1000125" y="2844800"/>
            <a:ext cx="1285875" cy="369888"/>
          </a:xfrm>
          <a:prstGeom prst="rect">
            <a:avLst/>
          </a:prstGeom>
          <a:noFill/>
          <a:ln w="9525">
            <a:noFill/>
            <a:miter lim="800000"/>
            <a:headEnd/>
            <a:tailEnd/>
          </a:ln>
        </p:spPr>
        <p:txBody>
          <a:bodyPr>
            <a:spAutoFit/>
          </a:bodyPr>
          <a:lstStyle/>
          <a:p>
            <a:pPr defTabSz="912813"/>
            <a:r>
              <a:rPr lang="en-AU" altLang="zh-CN">
                <a:cs typeface="华文中宋"/>
              </a:rPr>
              <a:t>Parent 1</a:t>
            </a:r>
            <a:endParaRPr lang="en-US" altLang="zh-CN">
              <a:cs typeface="华文中宋"/>
            </a:endParaRPr>
          </a:p>
        </p:txBody>
      </p:sp>
      <p:sp>
        <p:nvSpPr>
          <p:cNvPr id="61476" name="TextBox 5"/>
          <p:cNvSpPr txBox="1">
            <a:spLocks noChangeArrowheads="1"/>
          </p:cNvSpPr>
          <p:nvPr/>
        </p:nvSpPr>
        <p:spPr bwMode="auto">
          <a:xfrm>
            <a:off x="1000125" y="3214688"/>
            <a:ext cx="1057275" cy="369887"/>
          </a:xfrm>
          <a:prstGeom prst="rect">
            <a:avLst/>
          </a:prstGeom>
          <a:noFill/>
          <a:ln w="9525">
            <a:noFill/>
            <a:miter lim="800000"/>
            <a:headEnd/>
            <a:tailEnd/>
          </a:ln>
        </p:spPr>
        <p:txBody>
          <a:bodyPr wrap="none">
            <a:spAutoFit/>
          </a:bodyPr>
          <a:lstStyle/>
          <a:p>
            <a:pPr defTabSz="912813"/>
            <a:r>
              <a:rPr lang="en-AU" altLang="zh-CN">
                <a:cs typeface="华文中宋"/>
              </a:rPr>
              <a:t>Parent 2</a:t>
            </a:r>
            <a:endParaRPr lang="en-US" altLang="zh-CN">
              <a:cs typeface="华文中宋"/>
            </a:endParaRPr>
          </a:p>
        </p:txBody>
      </p:sp>
      <p:sp>
        <p:nvSpPr>
          <p:cNvPr id="7" name="Down Arrow 6"/>
          <p:cNvSpPr/>
          <p:nvPr/>
        </p:nvSpPr>
        <p:spPr>
          <a:xfrm>
            <a:off x="4424363" y="2071688"/>
            <a:ext cx="71437" cy="7143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 name="Down Arrow 7"/>
          <p:cNvSpPr/>
          <p:nvPr/>
        </p:nvSpPr>
        <p:spPr>
          <a:xfrm>
            <a:off x="7162800" y="2071688"/>
            <a:ext cx="71438" cy="7143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 name="Left Brace 8"/>
          <p:cNvSpPr/>
          <p:nvPr/>
        </p:nvSpPr>
        <p:spPr>
          <a:xfrm rot="5400000">
            <a:off x="5510213" y="1285875"/>
            <a:ext cx="571500" cy="2428875"/>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aphicFrame>
        <p:nvGraphicFramePr>
          <p:cNvPr id="10" name="Table 9"/>
          <p:cNvGraphicFramePr>
            <a:graphicFrameLocks noGrp="1"/>
          </p:cNvGraphicFramePr>
          <p:nvPr/>
        </p:nvGraphicFramePr>
        <p:xfrm>
          <a:off x="2819400" y="4616450"/>
          <a:ext cx="6096000" cy="742950"/>
        </p:xfrm>
        <a:graphic>
          <a:graphicData uri="http://schemas.openxmlformats.org/drawingml/2006/table">
            <a:tbl>
              <a:tblPr/>
              <a:tblGrid>
                <a:gridCol w="677862"/>
                <a:gridCol w="676275"/>
                <a:gridCol w="677863"/>
                <a:gridCol w="677862"/>
                <a:gridCol w="676275"/>
                <a:gridCol w="677863"/>
                <a:gridCol w="677862"/>
                <a:gridCol w="676275"/>
                <a:gridCol w="677863"/>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FF"/>
                    </a:solidFill>
                  </a:tcPr>
                </a:tc>
              </a:tr>
            </a:tbl>
          </a:graphicData>
        </a:graphic>
      </p:graphicFrame>
      <p:sp>
        <p:nvSpPr>
          <p:cNvPr id="61512" name="TextBox 10"/>
          <p:cNvSpPr txBox="1">
            <a:spLocks noChangeArrowheads="1"/>
          </p:cNvSpPr>
          <p:nvPr/>
        </p:nvSpPr>
        <p:spPr bwMode="auto">
          <a:xfrm>
            <a:off x="976313" y="4630738"/>
            <a:ext cx="1309687" cy="369887"/>
          </a:xfrm>
          <a:prstGeom prst="rect">
            <a:avLst/>
          </a:prstGeom>
          <a:noFill/>
          <a:ln w="9525">
            <a:noFill/>
            <a:miter lim="800000"/>
            <a:headEnd/>
            <a:tailEnd/>
          </a:ln>
        </p:spPr>
        <p:txBody>
          <a:bodyPr wrap="none">
            <a:spAutoFit/>
          </a:bodyPr>
          <a:lstStyle/>
          <a:p>
            <a:pPr defTabSz="912813"/>
            <a:r>
              <a:rPr lang="en-AU" altLang="zh-CN">
                <a:cs typeface="华文中宋"/>
              </a:rPr>
              <a:t>Offspring 1</a:t>
            </a:r>
            <a:endParaRPr lang="en-US" altLang="zh-CN">
              <a:cs typeface="华文中宋"/>
            </a:endParaRPr>
          </a:p>
        </p:txBody>
      </p:sp>
      <p:sp>
        <p:nvSpPr>
          <p:cNvPr id="61513" name="TextBox 11"/>
          <p:cNvSpPr txBox="1">
            <a:spLocks noChangeArrowheads="1"/>
          </p:cNvSpPr>
          <p:nvPr/>
        </p:nvSpPr>
        <p:spPr bwMode="auto">
          <a:xfrm>
            <a:off x="976313" y="5000625"/>
            <a:ext cx="1309687" cy="369888"/>
          </a:xfrm>
          <a:prstGeom prst="rect">
            <a:avLst/>
          </a:prstGeom>
          <a:noFill/>
          <a:ln w="9525">
            <a:noFill/>
            <a:miter lim="800000"/>
            <a:headEnd/>
            <a:tailEnd/>
          </a:ln>
        </p:spPr>
        <p:txBody>
          <a:bodyPr wrap="none">
            <a:spAutoFit/>
          </a:bodyPr>
          <a:lstStyle/>
          <a:p>
            <a:pPr defTabSz="912813"/>
            <a:r>
              <a:rPr lang="en-AU" altLang="zh-CN">
                <a:cs typeface="华文中宋"/>
              </a:rPr>
              <a:t>Offspring 2</a:t>
            </a:r>
            <a:endParaRPr lang="en-US" altLang="zh-CN">
              <a:cs typeface="华文中宋"/>
            </a:endParaRPr>
          </a:p>
        </p:txBody>
      </p:sp>
      <p:sp>
        <p:nvSpPr>
          <p:cNvPr id="13" name="Down Arrow 12"/>
          <p:cNvSpPr/>
          <p:nvPr/>
        </p:nvSpPr>
        <p:spPr>
          <a:xfrm>
            <a:off x="4424363" y="3857625"/>
            <a:ext cx="71437" cy="7143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Down Arrow 13"/>
          <p:cNvSpPr/>
          <p:nvPr/>
        </p:nvSpPr>
        <p:spPr>
          <a:xfrm>
            <a:off x="7167563" y="3857625"/>
            <a:ext cx="71437" cy="7143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Left Brace 14"/>
          <p:cNvSpPr/>
          <p:nvPr/>
        </p:nvSpPr>
        <p:spPr>
          <a:xfrm rot="5400000">
            <a:off x="5500688" y="3071812"/>
            <a:ext cx="571500" cy="2428875"/>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61517" name="TextBox 15"/>
          <p:cNvSpPr txBox="1">
            <a:spLocks noChangeArrowheads="1"/>
          </p:cNvSpPr>
          <p:nvPr/>
        </p:nvSpPr>
        <p:spPr bwMode="auto">
          <a:xfrm>
            <a:off x="4152900" y="6000750"/>
            <a:ext cx="2476500" cy="369888"/>
          </a:xfrm>
          <a:prstGeom prst="rect">
            <a:avLst/>
          </a:prstGeom>
          <a:noFill/>
          <a:ln w="9525">
            <a:noFill/>
            <a:miter lim="800000"/>
            <a:headEnd/>
            <a:tailEnd/>
          </a:ln>
        </p:spPr>
        <p:txBody>
          <a:bodyPr wrap="none">
            <a:spAutoFit/>
          </a:bodyPr>
          <a:lstStyle/>
          <a:p>
            <a:pPr defTabSz="912813"/>
            <a:r>
              <a:rPr lang="en-AU" altLang="zh-CN" b="1">
                <a:cs typeface="华文中宋"/>
              </a:rPr>
              <a:t>Two Point Crossover</a:t>
            </a:r>
            <a:endParaRPr lang="en-US" altLang="zh-CN" b="1">
              <a:cs typeface="华文中宋"/>
            </a:endParaRPr>
          </a:p>
        </p:txBody>
      </p:sp>
      <p:sp>
        <p:nvSpPr>
          <p:cNvPr id="37966" name="Slide Number Placeholder 18"/>
          <p:cNvSpPr>
            <a:spLocks noGrp="1"/>
          </p:cNvSpPr>
          <p:nvPr>
            <p:ph type="sldNum" sz="quarter" idx="12"/>
          </p:nvPr>
        </p:nvSpPr>
        <p:spPr bwMode="auto">
          <a:ln>
            <a:miter lim="800000"/>
            <a:headEnd/>
            <a:tailEnd/>
          </a:ln>
        </p:spPr>
        <p:txBody>
          <a:bodyPr/>
          <a:lstStyle/>
          <a:p>
            <a:pPr>
              <a:defRPr/>
            </a:pPr>
            <a:fld id="{14ACD9FF-AA40-4D86-9EB4-C3425510CB16}" type="slidenum">
              <a:rPr lang="zh-CN" altLang="en-US"/>
              <a:pPr>
                <a:defRPr/>
              </a:pPr>
              <a:t>41</a:t>
            </a:fld>
            <a:endParaRPr lang="en-US" altLang="zh-CN"/>
          </a:p>
        </p:txBody>
      </p:sp>
      <p:sp>
        <p:nvSpPr>
          <p:cNvPr id="17" name="Rectangle 3"/>
          <p:cNvSpPr txBox="1">
            <a:spLocks noChangeArrowheads="1"/>
          </p:cNvSpPr>
          <p:nvPr/>
        </p:nvSpPr>
        <p:spPr bwMode="auto">
          <a:xfrm>
            <a:off x="762000" y="1143000"/>
            <a:ext cx="8153400" cy="990600"/>
          </a:xfrm>
          <a:prstGeom prst="rect">
            <a:avLst/>
          </a:prstGeom>
          <a:noFill/>
          <a:ln w="9525">
            <a:noFill/>
            <a:miter lim="800000"/>
            <a:headEnd/>
            <a:tailEnd/>
          </a:ln>
        </p:spPr>
        <p:txBody>
          <a:bodyPr/>
          <a:lstStyle/>
          <a:p>
            <a:pPr marL="365125" indent="-282575" algn="just">
              <a:spcBef>
                <a:spcPts val="600"/>
              </a:spcBef>
              <a:buClr>
                <a:schemeClr val="accent1"/>
              </a:buClr>
              <a:buSzPct val="80000"/>
              <a:defRPr/>
            </a:pPr>
            <a:r>
              <a:rPr lang="en-US" sz="2200" dirty="0">
                <a:latin typeface="+mn-lt"/>
                <a:cs typeface="+mn-cs"/>
              </a:rPr>
              <a:t>Two or more random points are chosen on the individual chromosomes (strings) and the genetic material is exchanged at these points.</a:t>
            </a:r>
          </a:p>
          <a:p>
            <a:pPr marL="365125" indent="-282575">
              <a:spcBef>
                <a:spcPts val="600"/>
              </a:spcBef>
              <a:buClr>
                <a:schemeClr val="accent1"/>
              </a:buClr>
              <a:buSzPct val="80000"/>
              <a:buFont typeface="Wingdings 2" pitchFamily="18" charset="2"/>
              <a:buChar char=""/>
              <a:defRPr/>
            </a:pPr>
            <a:endParaRPr lang="en-US" sz="2400" dirty="0">
              <a:latin typeface="+mn-lt"/>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499350" cy="1143000"/>
          </a:xfrm>
        </p:spPr>
        <p:txBody>
          <a:bodyPr/>
          <a:lstStyle/>
          <a:p>
            <a:pPr eaLnBrk="1" fontAlgn="auto" hangingPunct="1">
              <a:spcAft>
                <a:spcPts val="0"/>
              </a:spcAft>
              <a:defRPr/>
            </a:pPr>
            <a:r>
              <a:rPr lang="en-US" dirty="0" smtClean="0">
                <a:solidFill>
                  <a:schemeClr val="accent1">
                    <a:satMod val="150000"/>
                  </a:schemeClr>
                </a:solidFill>
              </a:rPr>
              <a:t>Mutation</a:t>
            </a:r>
            <a:endParaRPr lang="en-US" dirty="0">
              <a:solidFill>
                <a:schemeClr val="accent1">
                  <a:satMod val="150000"/>
                </a:schemeClr>
              </a:solidFill>
            </a:endParaRPr>
          </a:p>
        </p:txBody>
      </p:sp>
      <p:sp>
        <p:nvSpPr>
          <p:cNvPr id="3" name="Rectangle 3"/>
          <p:cNvSpPr txBox="1">
            <a:spLocks noChangeArrowheads="1"/>
          </p:cNvSpPr>
          <p:nvPr/>
        </p:nvSpPr>
        <p:spPr bwMode="auto">
          <a:xfrm>
            <a:off x="990600" y="1447800"/>
            <a:ext cx="7924800" cy="46482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buFont typeface="Wingdings" pitchFamily="2" charset="2"/>
              <a:buNone/>
              <a:defRPr/>
            </a:pPr>
            <a:r>
              <a:rPr lang="en-US" sz="2400" b="1" dirty="0">
                <a:latin typeface="+mn-lt"/>
                <a:cs typeface="+mn-cs"/>
              </a:rPr>
              <a:t>Mutation-</a:t>
            </a:r>
            <a:r>
              <a:rPr lang="en-US" sz="2400" dirty="0">
                <a:latin typeface="+mn-lt"/>
                <a:cs typeface="+mn-cs"/>
              </a:rPr>
              <a:t> is a genetic operator used to maintain genetic diversity from one generation of a population of chromosomes to the next. It is analogous to biological mutation.</a:t>
            </a:r>
          </a:p>
          <a:p>
            <a:pPr marL="365125" indent="-282575" eaLnBrk="0" hangingPunct="0">
              <a:spcBef>
                <a:spcPts val="600"/>
              </a:spcBef>
              <a:buClr>
                <a:schemeClr val="accent1"/>
              </a:buClr>
              <a:buSzPct val="80000"/>
              <a:buFont typeface="Wingdings" pitchFamily="2" charset="2"/>
              <a:buNone/>
              <a:defRPr/>
            </a:pPr>
            <a:r>
              <a:rPr lang="en-US" sz="2400" b="1" dirty="0">
                <a:latin typeface="+mn-lt"/>
                <a:cs typeface="+mn-cs"/>
              </a:rPr>
              <a:t>Mutation Probability-</a:t>
            </a:r>
            <a:r>
              <a:rPr lang="en-US" sz="2400" dirty="0">
                <a:latin typeface="+mn-lt"/>
                <a:cs typeface="+mn-cs"/>
              </a:rPr>
              <a:t> determines how often the parts of a chromosome will be mutated. </a:t>
            </a:r>
          </a:p>
          <a:p>
            <a:pPr marL="365125" indent="-282575" eaLnBrk="0" hangingPunct="0">
              <a:spcBef>
                <a:spcPts val="600"/>
              </a:spcBef>
              <a:buClr>
                <a:schemeClr val="accent1"/>
              </a:buClr>
              <a:buSzPct val="80000"/>
              <a:buFont typeface="Wingdings" pitchFamily="2" charset="2"/>
              <a:buNone/>
              <a:defRPr/>
            </a:pPr>
            <a:r>
              <a:rPr lang="en-US" sz="2400" dirty="0">
                <a:latin typeface="+mn-lt"/>
                <a:cs typeface="+mn-cs"/>
              </a:rPr>
              <a:t>    </a:t>
            </a:r>
          </a:p>
          <a:p>
            <a:pPr marL="365125" indent="-282575" eaLnBrk="0" hangingPunct="0">
              <a:spcBef>
                <a:spcPts val="600"/>
              </a:spcBef>
              <a:buClr>
                <a:schemeClr val="accent1"/>
              </a:buClr>
              <a:buSzPct val="80000"/>
              <a:buFont typeface="Wingdings 2" pitchFamily="18" charset="2"/>
              <a:buChar char=""/>
              <a:defRPr/>
            </a:pPr>
            <a:r>
              <a:rPr lang="en-US" sz="2400" dirty="0">
                <a:latin typeface="+mn-lt"/>
                <a:cs typeface="+mn-cs"/>
              </a:rPr>
              <a:t>A common method of implementing the mutation operator involves generating a random variable for each bit in a sequence. This random variable tells whether or not a particular bit will be modified.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990600" y="228600"/>
            <a:ext cx="7499350" cy="609600"/>
          </a:xfrm>
        </p:spPr>
        <p:txBody>
          <a:bodyPr>
            <a:normAutofit fontScale="90000"/>
          </a:bodyPr>
          <a:lstStyle/>
          <a:p>
            <a:pPr defTabSz="912813">
              <a:defRPr/>
            </a:pPr>
            <a:r>
              <a:rPr lang="en-US" dirty="0" smtClean="0">
                <a:solidFill>
                  <a:schemeClr val="accent1">
                    <a:satMod val="150000"/>
                  </a:schemeClr>
                </a:solidFill>
              </a:rPr>
              <a:t>Mutation</a:t>
            </a:r>
            <a:endParaRPr lang="en-US" altLang="zh-CN" dirty="0" smtClean="0">
              <a:ea typeface="宋体" pitchFamily="2" charset="-122"/>
            </a:endParaRPr>
          </a:p>
        </p:txBody>
      </p:sp>
      <p:graphicFrame>
        <p:nvGraphicFramePr>
          <p:cNvPr id="4" name="Table 3"/>
          <p:cNvGraphicFramePr>
            <a:graphicFrameLocks noGrp="1"/>
          </p:cNvGraphicFramePr>
          <p:nvPr/>
        </p:nvGraphicFramePr>
        <p:xfrm>
          <a:off x="2514600" y="3743325"/>
          <a:ext cx="6096000" cy="371475"/>
        </p:xfrm>
        <a:graphic>
          <a:graphicData uri="http://schemas.openxmlformats.org/drawingml/2006/table">
            <a:tbl>
              <a:tblPr/>
              <a:tblGrid>
                <a:gridCol w="677862"/>
                <a:gridCol w="676275"/>
                <a:gridCol w="677863"/>
                <a:gridCol w="677862"/>
                <a:gridCol w="676275"/>
                <a:gridCol w="677863"/>
                <a:gridCol w="677862"/>
                <a:gridCol w="676275"/>
                <a:gridCol w="677863"/>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65561" name="TextBox 4"/>
          <p:cNvSpPr txBox="1">
            <a:spLocks noChangeArrowheads="1"/>
          </p:cNvSpPr>
          <p:nvPr/>
        </p:nvSpPr>
        <p:spPr bwMode="auto">
          <a:xfrm>
            <a:off x="1000125" y="3744913"/>
            <a:ext cx="1285875" cy="369887"/>
          </a:xfrm>
          <a:prstGeom prst="rect">
            <a:avLst/>
          </a:prstGeom>
          <a:noFill/>
          <a:ln w="9525">
            <a:noFill/>
            <a:miter lim="800000"/>
            <a:headEnd/>
            <a:tailEnd/>
          </a:ln>
        </p:spPr>
        <p:txBody>
          <a:bodyPr>
            <a:spAutoFit/>
          </a:bodyPr>
          <a:lstStyle/>
          <a:p>
            <a:pPr defTabSz="912813"/>
            <a:r>
              <a:rPr lang="en-AU" altLang="zh-CN">
                <a:cs typeface="华文中宋"/>
              </a:rPr>
              <a:t>Parent</a:t>
            </a:r>
            <a:endParaRPr lang="en-US" altLang="zh-CN">
              <a:cs typeface="华文中宋"/>
            </a:endParaRPr>
          </a:p>
        </p:txBody>
      </p:sp>
      <p:sp>
        <p:nvSpPr>
          <p:cNvPr id="6" name="Down Arrow 5"/>
          <p:cNvSpPr/>
          <p:nvPr/>
        </p:nvSpPr>
        <p:spPr>
          <a:xfrm>
            <a:off x="4119563" y="2867025"/>
            <a:ext cx="71437" cy="7143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7" name="Down Arrow 6"/>
          <p:cNvSpPr/>
          <p:nvPr/>
        </p:nvSpPr>
        <p:spPr>
          <a:xfrm>
            <a:off x="6786563" y="2943225"/>
            <a:ext cx="71437" cy="7143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aphicFrame>
        <p:nvGraphicFramePr>
          <p:cNvPr id="8" name="Table 7"/>
          <p:cNvGraphicFramePr>
            <a:graphicFrameLocks noGrp="1"/>
          </p:cNvGraphicFramePr>
          <p:nvPr/>
        </p:nvGraphicFramePr>
        <p:xfrm>
          <a:off x="2438400" y="5267325"/>
          <a:ext cx="6096000" cy="371475"/>
        </p:xfrm>
        <a:graphic>
          <a:graphicData uri="http://schemas.openxmlformats.org/drawingml/2006/table">
            <a:tbl>
              <a:tblPr/>
              <a:tblGrid>
                <a:gridCol w="677862"/>
                <a:gridCol w="676275"/>
                <a:gridCol w="677863"/>
                <a:gridCol w="677862"/>
                <a:gridCol w="676275"/>
                <a:gridCol w="677863"/>
                <a:gridCol w="677862"/>
                <a:gridCol w="676275"/>
                <a:gridCol w="677863"/>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8080FF"/>
                        </a:gs>
                        <a:gs pos="50000">
                          <a:srgbClr val="B3B3FF"/>
                        </a:gs>
                        <a:gs pos="100000">
                          <a:srgbClr val="DADAFF"/>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Georgia"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65586" name="TextBox 8"/>
          <p:cNvSpPr txBox="1">
            <a:spLocks noChangeArrowheads="1"/>
          </p:cNvSpPr>
          <p:nvPr/>
        </p:nvSpPr>
        <p:spPr bwMode="auto">
          <a:xfrm>
            <a:off x="952500" y="5268913"/>
            <a:ext cx="1181100" cy="369887"/>
          </a:xfrm>
          <a:prstGeom prst="rect">
            <a:avLst/>
          </a:prstGeom>
          <a:noFill/>
          <a:ln w="9525">
            <a:noFill/>
            <a:miter lim="800000"/>
            <a:headEnd/>
            <a:tailEnd/>
          </a:ln>
        </p:spPr>
        <p:txBody>
          <a:bodyPr wrap="none">
            <a:spAutoFit/>
          </a:bodyPr>
          <a:lstStyle/>
          <a:p>
            <a:pPr defTabSz="912813"/>
            <a:r>
              <a:rPr lang="en-AU" altLang="zh-CN">
                <a:cs typeface="华文中宋"/>
              </a:rPr>
              <a:t>Offspring </a:t>
            </a:r>
            <a:endParaRPr lang="en-US" altLang="zh-CN">
              <a:cs typeface="华文中宋"/>
            </a:endParaRPr>
          </a:p>
        </p:txBody>
      </p:sp>
      <p:sp>
        <p:nvSpPr>
          <p:cNvPr id="10" name="Down Arrow 9"/>
          <p:cNvSpPr/>
          <p:nvPr/>
        </p:nvSpPr>
        <p:spPr>
          <a:xfrm>
            <a:off x="4119563" y="4467225"/>
            <a:ext cx="71437" cy="7143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1" name="Down Arrow 10"/>
          <p:cNvSpPr/>
          <p:nvPr/>
        </p:nvSpPr>
        <p:spPr>
          <a:xfrm>
            <a:off x="6786563" y="4467225"/>
            <a:ext cx="71437" cy="7143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1013" name="TextBox 11"/>
          <p:cNvSpPr txBox="1">
            <a:spLocks noChangeArrowheads="1"/>
          </p:cNvSpPr>
          <p:nvPr/>
        </p:nvSpPr>
        <p:spPr bwMode="auto">
          <a:xfrm>
            <a:off x="1219200" y="1295400"/>
            <a:ext cx="7192963" cy="461963"/>
          </a:xfrm>
          <a:prstGeom prst="rect">
            <a:avLst/>
          </a:prstGeom>
          <a:noFill/>
          <a:ln w="9525">
            <a:noFill/>
            <a:miter lim="800000"/>
            <a:headEnd/>
            <a:tailEnd/>
          </a:ln>
        </p:spPr>
        <p:txBody>
          <a:bodyPr>
            <a:spAutoFit/>
          </a:bodyPr>
          <a:lstStyle/>
          <a:p>
            <a:pPr defTabSz="912813">
              <a:defRPr/>
            </a:pPr>
            <a:r>
              <a:rPr lang="en-AU" altLang="zh-CN" sz="2400" dirty="0">
                <a:latin typeface="+mn-lt"/>
              </a:rPr>
              <a:t>Mutation is mainly used to maintain the genetic diversity. </a:t>
            </a:r>
            <a:endParaRPr lang="en-US" altLang="zh-CN" sz="2400" dirty="0">
              <a:latin typeface="+mn-lt"/>
            </a:endParaRPr>
          </a:p>
        </p:txBody>
      </p:sp>
      <p:sp>
        <p:nvSpPr>
          <p:cNvPr id="41015" name="Slide Number Placeholder 15"/>
          <p:cNvSpPr>
            <a:spLocks noGrp="1"/>
          </p:cNvSpPr>
          <p:nvPr>
            <p:ph type="sldNum" sz="quarter" idx="12"/>
          </p:nvPr>
        </p:nvSpPr>
        <p:spPr bwMode="auto">
          <a:ln>
            <a:miter lim="800000"/>
            <a:headEnd/>
            <a:tailEnd/>
          </a:ln>
        </p:spPr>
        <p:txBody>
          <a:bodyPr/>
          <a:lstStyle/>
          <a:p>
            <a:pPr>
              <a:defRPr/>
            </a:pPr>
            <a:fld id="{6F833A0D-AF39-474A-B592-D9656B2DBE4C}" type="slidenum">
              <a:rPr lang="zh-CN" altLang="en-US"/>
              <a:pPr>
                <a:defRPr/>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he-IL"/>
              <a:t>Introduction to Genetic Algorithms</a:t>
            </a:r>
            <a:endParaRPr lang="en-US"/>
          </a:p>
        </p:txBody>
      </p:sp>
      <p:sp>
        <p:nvSpPr>
          <p:cNvPr id="5" name="Slide Number Placeholder 5"/>
          <p:cNvSpPr>
            <a:spLocks noGrp="1"/>
          </p:cNvSpPr>
          <p:nvPr>
            <p:ph type="sldNum" sz="quarter" idx="12"/>
          </p:nvPr>
        </p:nvSpPr>
        <p:spPr/>
        <p:txBody>
          <a:bodyPr/>
          <a:lstStyle/>
          <a:p>
            <a:fld id="{823CDD93-9E1E-428D-B261-56603A606C9F}" type="slidenum">
              <a:rPr lang="en-US"/>
              <a:pPr/>
              <a:t>44</a:t>
            </a:fld>
            <a:endParaRPr lang="en-US"/>
          </a:p>
        </p:txBody>
      </p:sp>
      <p:sp>
        <p:nvSpPr>
          <p:cNvPr id="53250" name="Rectangle 2"/>
          <p:cNvSpPr>
            <a:spLocks noGrp="1" noChangeArrowheads="1"/>
          </p:cNvSpPr>
          <p:nvPr>
            <p:ph type="title"/>
          </p:nvPr>
        </p:nvSpPr>
        <p:spPr>
          <a:xfrm>
            <a:off x="685800" y="860425"/>
            <a:ext cx="7270750" cy="641350"/>
          </a:xfrm>
        </p:spPr>
        <p:txBody>
          <a:bodyPr/>
          <a:lstStyle/>
          <a:p>
            <a:pPr rtl="0"/>
            <a:r>
              <a:rPr lang="en-US" sz="3600"/>
              <a:t>Termination condition</a:t>
            </a:r>
          </a:p>
        </p:txBody>
      </p:sp>
      <p:sp>
        <p:nvSpPr>
          <p:cNvPr id="53251" name="Rectangle 3"/>
          <p:cNvSpPr>
            <a:spLocks noGrp="1" noChangeArrowheads="1"/>
          </p:cNvSpPr>
          <p:nvPr>
            <p:ph type="body" idx="1"/>
          </p:nvPr>
        </p:nvSpPr>
        <p:spPr>
          <a:xfrm>
            <a:off x="323850" y="1916113"/>
            <a:ext cx="8458200" cy="3313112"/>
          </a:xfrm>
        </p:spPr>
        <p:txBody>
          <a:bodyPr/>
          <a:lstStyle/>
          <a:p>
            <a:pPr algn="ctr" rtl="0">
              <a:buFontTx/>
              <a:buNone/>
            </a:pPr>
            <a:endParaRPr lang="en-US" sz="1400" dirty="0"/>
          </a:p>
          <a:p>
            <a:pPr algn="l" rtl="0"/>
            <a:r>
              <a:rPr lang="en-US" sz="2800" dirty="0"/>
              <a:t>A pre-determined number of generations or time has elapsed</a:t>
            </a:r>
          </a:p>
          <a:p>
            <a:pPr algn="l" rtl="0"/>
            <a:r>
              <a:rPr lang="en-US" sz="2800" dirty="0"/>
              <a:t>A satisfactory solution has been achieved</a:t>
            </a:r>
          </a:p>
          <a:p>
            <a:pPr algn="l" rtl="0"/>
            <a:r>
              <a:rPr lang="en-US" sz="2800" dirty="0"/>
              <a:t>No improvement in solution quality has taken place for a pre-determined number of generations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he-IL"/>
              <a:t>Introduction to Genetic Algorithms</a:t>
            </a:r>
            <a:endParaRPr lang="en-US"/>
          </a:p>
        </p:txBody>
      </p:sp>
      <p:sp>
        <p:nvSpPr>
          <p:cNvPr id="7" name="Slide Number Placeholder 4"/>
          <p:cNvSpPr>
            <a:spLocks noGrp="1"/>
          </p:cNvSpPr>
          <p:nvPr>
            <p:ph type="sldNum" sz="quarter" idx="12"/>
          </p:nvPr>
        </p:nvSpPr>
        <p:spPr/>
        <p:txBody>
          <a:bodyPr/>
          <a:lstStyle/>
          <a:p>
            <a:fld id="{EBC51EBE-BA1B-40EE-B82E-35DF36A9B8BC}" type="slidenum">
              <a:rPr lang="en-US"/>
              <a:pPr/>
              <a:t>45</a:t>
            </a:fld>
            <a:endParaRPr lang="en-US"/>
          </a:p>
        </p:txBody>
      </p:sp>
      <p:sp>
        <p:nvSpPr>
          <p:cNvPr id="31746" name="Rectangle 1026"/>
          <p:cNvSpPr>
            <a:spLocks noGrp="1" noChangeArrowheads="1"/>
          </p:cNvSpPr>
          <p:nvPr>
            <p:ph type="title"/>
          </p:nvPr>
        </p:nvSpPr>
        <p:spPr>
          <a:xfrm>
            <a:off x="685800" y="404813"/>
            <a:ext cx="7772400" cy="1190625"/>
          </a:xfrm>
        </p:spPr>
        <p:txBody>
          <a:bodyPr/>
          <a:lstStyle/>
          <a:p>
            <a:pPr rtl="0"/>
            <a:r>
              <a:rPr lang="en-US" sz="3600" dirty="0"/>
              <a:t>Example:</a:t>
            </a:r>
            <a:br>
              <a:rPr lang="en-US" sz="3600" dirty="0"/>
            </a:br>
            <a:r>
              <a:rPr lang="en-US" sz="3600" dirty="0"/>
              <a:t>the MAXONE problem	</a:t>
            </a:r>
            <a:endParaRPr lang="en-US" sz="3600" b="1" i="1" dirty="0">
              <a:solidFill>
                <a:schemeClr val="accent1"/>
              </a:solidFill>
            </a:endParaRPr>
          </a:p>
        </p:txBody>
      </p:sp>
      <p:sp>
        <p:nvSpPr>
          <p:cNvPr id="31747" name="Text Box 1027"/>
          <p:cNvSpPr txBox="1">
            <a:spLocks noChangeArrowheads="1"/>
          </p:cNvSpPr>
          <p:nvPr/>
        </p:nvSpPr>
        <p:spPr bwMode="auto">
          <a:xfrm>
            <a:off x="762000" y="1981200"/>
            <a:ext cx="7391400" cy="830997"/>
          </a:xfrm>
          <a:prstGeom prst="rect">
            <a:avLst/>
          </a:prstGeom>
          <a:noFill/>
          <a:ln w="9525">
            <a:noFill/>
            <a:miter lim="800000"/>
            <a:headEnd/>
            <a:tailEnd/>
          </a:ln>
          <a:effectLst/>
        </p:spPr>
        <p:txBody>
          <a:bodyPr>
            <a:spAutoFit/>
          </a:bodyPr>
          <a:lstStyle/>
          <a:p>
            <a:pPr algn="l" rtl="0">
              <a:spcBef>
                <a:spcPct val="50000"/>
              </a:spcBef>
            </a:pPr>
            <a:r>
              <a:rPr lang="en-US" sz="2400" dirty="0">
                <a:latin typeface="+mj-lt"/>
                <a:cs typeface="Arial" pitchFamily="34" charset="0"/>
              </a:rPr>
              <a:t>Suppose we want to maximize the number of ones in a string of </a:t>
            </a:r>
            <a:r>
              <a:rPr lang="en-US" sz="2400" i="1" dirty="0">
                <a:latin typeface="+mj-lt"/>
                <a:cs typeface="Times New Roman" pitchFamily="18" charset="0"/>
              </a:rPr>
              <a:t>l</a:t>
            </a:r>
            <a:r>
              <a:rPr lang="en-US" sz="2400" dirty="0">
                <a:latin typeface="+mj-lt"/>
                <a:cs typeface="Arial" pitchFamily="34" charset="0"/>
              </a:rPr>
              <a:t> binary digits</a:t>
            </a:r>
          </a:p>
        </p:txBody>
      </p:sp>
      <p:sp>
        <p:nvSpPr>
          <p:cNvPr id="31750" name="Text Box 1030"/>
          <p:cNvSpPr txBox="1">
            <a:spLocks noChangeArrowheads="1"/>
          </p:cNvSpPr>
          <p:nvPr/>
        </p:nvSpPr>
        <p:spPr bwMode="auto">
          <a:xfrm>
            <a:off x="762000" y="2971800"/>
            <a:ext cx="7848600" cy="2708434"/>
          </a:xfrm>
          <a:prstGeom prst="rect">
            <a:avLst/>
          </a:prstGeom>
          <a:noFill/>
          <a:ln w="9525">
            <a:noFill/>
            <a:miter lim="800000"/>
            <a:headEnd/>
            <a:tailEnd/>
          </a:ln>
          <a:effectLst/>
        </p:spPr>
        <p:txBody>
          <a:bodyPr wrap="square">
            <a:spAutoFit/>
          </a:bodyPr>
          <a:lstStyle/>
          <a:p>
            <a:r>
              <a:rPr lang="en-US" sz="2400" dirty="0" smtClean="0"/>
              <a:t>An individual is encoded (naturally) as a string of </a:t>
            </a:r>
            <a:r>
              <a:rPr lang="en-US" sz="2400" i="1" dirty="0" smtClean="0">
                <a:latin typeface="Times New Roman" pitchFamily="18" charset="0"/>
                <a:cs typeface="Times New Roman" pitchFamily="18" charset="0"/>
              </a:rPr>
              <a:t>l</a:t>
            </a:r>
            <a:r>
              <a:rPr lang="en-US" sz="2400" dirty="0" smtClean="0"/>
              <a:t> binary digits</a:t>
            </a:r>
          </a:p>
          <a:p>
            <a:endParaRPr lang="en-US" sz="1200" dirty="0" smtClean="0"/>
          </a:p>
          <a:p>
            <a:r>
              <a:rPr lang="en-US" sz="2400" dirty="0" smtClean="0"/>
              <a:t>The fitness </a:t>
            </a:r>
            <a:r>
              <a:rPr lang="en-US" sz="2400" i="1" dirty="0" smtClean="0">
                <a:latin typeface="Times New Roman" pitchFamily="18" charset="0"/>
                <a:cs typeface="Times New Roman" pitchFamily="18" charset="0"/>
              </a:rPr>
              <a:t>f</a:t>
            </a:r>
            <a:r>
              <a:rPr lang="en-US" sz="2400" dirty="0" smtClean="0"/>
              <a:t> of a candidate solution to the MAXONE problem is the number of ones in its genetic code</a:t>
            </a:r>
          </a:p>
          <a:p>
            <a:endParaRPr lang="en-US" sz="1400" dirty="0" smtClean="0"/>
          </a:p>
          <a:p>
            <a:r>
              <a:rPr lang="en-US" sz="2400" dirty="0" smtClean="0"/>
              <a:t>We start with a population of </a:t>
            </a:r>
            <a:r>
              <a:rPr lang="en-US" sz="2400" i="1" dirty="0" smtClean="0"/>
              <a:t>n</a:t>
            </a:r>
            <a:r>
              <a:rPr lang="en-US" sz="2400" dirty="0" smtClean="0"/>
              <a:t> random strings. Suppose that </a:t>
            </a:r>
            <a:r>
              <a:rPr lang="en-US" sz="2400" i="1" dirty="0" smtClean="0">
                <a:latin typeface="Times New Roman" pitchFamily="18" charset="0"/>
                <a:cs typeface="Times New Roman" pitchFamily="18" charset="0"/>
              </a:rPr>
              <a:t>l</a:t>
            </a:r>
            <a:r>
              <a:rPr lang="en-US" sz="2400" dirty="0" smtClean="0"/>
              <a:t> = 10 and </a:t>
            </a:r>
            <a:r>
              <a:rPr lang="en-US" sz="2400" i="1" dirty="0" smtClean="0"/>
              <a:t>n</a:t>
            </a:r>
            <a:r>
              <a:rPr lang="en-US" sz="2400" dirty="0" smtClean="0"/>
              <a:t> = 6</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dissolve">
                                      <p:cBhvr>
                                        <p:cTn id="7" dur="500"/>
                                        <p:tgtEl>
                                          <p:spTgt spid="317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50"/>
                                        </p:tgtEl>
                                        <p:attrNameLst>
                                          <p:attrName>style.visibility</p:attrName>
                                        </p:attrNameLst>
                                      </p:cBhvr>
                                      <p:to>
                                        <p:strVal val="visible"/>
                                      </p:to>
                                    </p:set>
                                    <p:animEffect transition="in" filter="dissolve">
                                      <p:cBhvr>
                                        <p:cTn id="12"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utoUpdateAnimBg="0"/>
      <p:bldP spid="3175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he-IL"/>
              <a:t>Introduction to Genetic Algorithms</a:t>
            </a:r>
            <a:endParaRPr lang="en-US"/>
          </a:p>
        </p:txBody>
      </p:sp>
      <p:sp>
        <p:nvSpPr>
          <p:cNvPr id="5" name="Slide Number Placeholder 4"/>
          <p:cNvSpPr>
            <a:spLocks noGrp="1"/>
          </p:cNvSpPr>
          <p:nvPr>
            <p:ph type="sldNum" sz="quarter" idx="12"/>
          </p:nvPr>
        </p:nvSpPr>
        <p:spPr/>
        <p:txBody>
          <a:bodyPr/>
          <a:lstStyle/>
          <a:p>
            <a:fld id="{D98B9DB3-79B2-4613-9411-DDF8B0CA46D6}" type="slidenum">
              <a:rPr lang="en-US"/>
              <a:pPr/>
              <a:t>46</a:t>
            </a:fld>
            <a:endParaRPr lang="en-US"/>
          </a:p>
        </p:txBody>
      </p:sp>
      <p:sp>
        <p:nvSpPr>
          <p:cNvPr id="35842" name="Rectangle 2"/>
          <p:cNvSpPr>
            <a:spLocks noGrp="1" noChangeArrowheads="1"/>
          </p:cNvSpPr>
          <p:nvPr>
            <p:ph type="title"/>
          </p:nvPr>
        </p:nvSpPr>
        <p:spPr>
          <a:xfrm>
            <a:off x="685800" y="620713"/>
            <a:ext cx="7772400" cy="641350"/>
          </a:xfrm>
        </p:spPr>
        <p:txBody>
          <a:bodyPr/>
          <a:lstStyle/>
          <a:p>
            <a:pPr rtl="0"/>
            <a:r>
              <a:rPr lang="en-US" sz="3600"/>
              <a:t>Example (initialization)</a:t>
            </a:r>
          </a:p>
        </p:txBody>
      </p:sp>
      <p:sp>
        <p:nvSpPr>
          <p:cNvPr id="35843" name="Text Box 3"/>
          <p:cNvSpPr txBox="1">
            <a:spLocks noChangeArrowheads="1"/>
          </p:cNvSpPr>
          <p:nvPr/>
        </p:nvSpPr>
        <p:spPr bwMode="auto">
          <a:xfrm>
            <a:off x="762000" y="1557338"/>
            <a:ext cx="7772400" cy="3308598"/>
          </a:xfrm>
          <a:prstGeom prst="rect">
            <a:avLst/>
          </a:prstGeom>
          <a:noFill/>
          <a:ln w="9525">
            <a:noFill/>
            <a:miter lim="800000"/>
            <a:headEnd/>
            <a:tailEnd/>
          </a:ln>
          <a:effectLst/>
        </p:spPr>
        <p:txBody>
          <a:bodyPr>
            <a:spAutoFit/>
          </a:bodyPr>
          <a:lstStyle/>
          <a:p>
            <a:pPr algn="l" rtl="0">
              <a:spcBef>
                <a:spcPct val="50000"/>
              </a:spcBef>
            </a:pPr>
            <a:r>
              <a:rPr lang="en-US" sz="2000" dirty="0">
                <a:latin typeface="Times New Roman" pitchFamily="18" charset="0"/>
                <a:cs typeface="Times New Roman" pitchFamily="18" charset="0"/>
              </a:rPr>
              <a:t>We toss a fair coin 60 times and get the following initial population:</a:t>
            </a:r>
          </a:p>
          <a:p>
            <a:pPr algn="l" rtl="0">
              <a:spcBef>
                <a:spcPct val="50000"/>
              </a:spcBef>
            </a:pPr>
            <a:r>
              <a:rPr lang="en-US" dirty="0">
                <a:latin typeface="Arial" pitchFamily="34" charset="0"/>
                <a:cs typeface="Arial" pitchFamily="34" charset="0"/>
              </a:rPr>
              <a:t>		</a:t>
            </a:r>
            <a:r>
              <a:rPr lang="en-US" i="1" dirty="0">
                <a:cs typeface="Times New Roman" pitchFamily="18" charset="0"/>
              </a:rPr>
              <a:t>s</a:t>
            </a:r>
            <a:r>
              <a:rPr lang="en-US" baseline="-25000" dirty="0">
                <a:cs typeface="Times New Roman" pitchFamily="18" charset="0"/>
              </a:rPr>
              <a:t>1</a:t>
            </a:r>
            <a:r>
              <a:rPr lang="en-US" dirty="0">
                <a:cs typeface="Times New Roman" pitchFamily="18" charset="0"/>
              </a:rPr>
              <a:t> = 1111010101	</a:t>
            </a:r>
            <a:r>
              <a:rPr lang="en-US" i="1" dirty="0">
                <a:cs typeface="Times New Roman" pitchFamily="18" charset="0"/>
              </a:rPr>
              <a:t>f </a:t>
            </a:r>
            <a:r>
              <a:rPr lang="en-US" dirty="0">
                <a:cs typeface="Times New Roman" pitchFamily="18" charset="0"/>
              </a:rPr>
              <a:t>(</a:t>
            </a:r>
            <a:r>
              <a:rPr lang="en-US" i="1" dirty="0">
                <a:cs typeface="Times New Roman" pitchFamily="18" charset="0"/>
              </a:rPr>
              <a:t>s</a:t>
            </a:r>
            <a:r>
              <a:rPr lang="en-US" baseline="-25000" dirty="0">
                <a:cs typeface="Times New Roman" pitchFamily="18" charset="0"/>
              </a:rPr>
              <a:t>1</a:t>
            </a:r>
            <a:r>
              <a:rPr lang="en-US" dirty="0">
                <a:cs typeface="Times New Roman" pitchFamily="18" charset="0"/>
              </a:rPr>
              <a:t>) = 7</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2</a:t>
            </a:r>
            <a:r>
              <a:rPr lang="en-US" dirty="0">
                <a:cs typeface="Times New Roman" pitchFamily="18" charset="0"/>
              </a:rPr>
              <a:t> = 0111000101	</a:t>
            </a:r>
            <a:r>
              <a:rPr lang="en-US" i="1" dirty="0">
                <a:cs typeface="Times New Roman" pitchFamily="18" charset="0"/>
              </a:rPr>
              <a:t>f </a:t>
            </a:r>
            <a:r>
              <a:rPr lang="en-US" dirty="0">
                <a:cs typeface="Times New Roman" pitchFamily="18" charset="0"/>
              </a:rPr>
              <a:t>(</a:t>
            </a:r>
            <a:r>
              <a:rPr lang="en-US" i="1" dirty="0">
                <a:cs typeface="Times New Roman" pitchFamily="18" charset="0"/>
              </a:rPr>
              <a:t>s</a:t>
            </a:r>
            <a:r>
              <a:rPr lang="en-US" baseline="-25000" dirty="0">
                <a:cs typeface="Times New Roman" pitchFamily="18" charset="0"/>
              </a:rPr>
              <a:t>2</a:t>
            </a:r>
            <a:r>
              <a:rPr lang="en-US" dirty="0">
                <a:cs typeface="Times New Roman" pitchFamily="18" charset="0"/>
              </a:rPr>
              <a:t>) = 5</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3</a:t>
            </a:r>
            <a:r>
              <a:rPr lang="en-US" dirty="0">
                <a:cs typeface="Times New Roman" pitchFamily="18" charset="0"/>
              </a:rPr>
              <a:t> = 1110110101	</a:t>
            </a:r>
            <a:r>
              <a:rPr lang="en-US" i="1" dirty="0">
                <a:cs typeface="Times New Roman" pitchFamily="18" charset="0"/>
              </a:rPr>
              <a:t>f </a:t>
            </a:r>
            <a:r>
              <a:rPr lang="en-US" dirty="0">
                <a:cs typeface="Times New Roman" pitchFamily="18" charset="0"/>
              </a:rPr>
              <a:t>(</a:t>
            </a:r>
            <a:r>
              <a:rPr lang="en-US" i="1" dirty="0">
                <a:cs typeface="Times New Roman" pitchFamily="18" charset="0"/>
              </a:rPr>
              <a:t>s</a:t>
            </a:r>
            <a:r>
              <a:rPr lang="en-US" baseline="-25000" dirty="0">
                <a:cs typeface="Times New Roman" pitchFamily="18" charset="0"/>
              </a:rPr>
              <a:t>3</a:t>
            </a:r>
            <a:r>
              <a:rPr lang="en-US" dirty="0">
                <a:cs typeface="Times New Roman" pitchFamily="18" charset="0"/>
              </a:rPr>
              <a:t>) = 7</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4</a:t>
            </a:r>
            <a:r>
              <a:rPr lang="en-US" dirty="0">
                <a:cs typeface="Times New Roman" pitchFamily="18" charset="0"/>
              </a:rPr>
              <a:t> = 0100010011	</a:t>
            </a:r>
            <a:r>
              <a:rPr lang="en-US" i="1" dirty="0">
                <a:cs typeface="Times New Roman" pitchFamily="18" charset="0"/>
              </a:rPr>
              <a:t>f </a:t>
            </a:r>
            <a:r>
              <a:rPr lang="en-US" dirty="0">
                <a:cs typeface="Times New Roman" pitchFamily="18" charset="0"/>
              </a:rPr>
              <a:t>(</a:t>
            </a:r>
            <a:r>
              <a:rPr lang="en-US" i="1" dirty="0">
                <a:cs typeface="Times New Roman" pitchFamily="18" charset="0"/>
              </a:rPr>
              <a:t>s</a:t>
            </a:r>
            <a:r>
              <a:rPr lang="en-US" baseline="-25000" dirty="0">
                <a:cs typeface="Times New Roman" pitchFamily="18" charset="0"/>
              </a:rPr>
              <a:t>4</a:t>
            </a:r>
            <a:r>
              <a:rPr lang="en-US" dirty="0">
                <a:cs typeface="Times New Roman" pitchFamily="18" charset="0"/>
              </a:rPr>
              <a:t>) = 4</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5</a:t>
            </a:r>
            <a:r>
              <a:rPr lang="en-US" dirty="0">
                <a:cs typeface="Times New Roman" pitchFamily="18" charset="0"/>
              </a:rPr>
              <a:t> = 1110111101	</a:t>
            </a:r>
            <a:r>
              <a:rPr lang="en-US" i="1" dirty="0">
                <a:cs typeface="Times New Roman" pitchFamily="18" charset="0"/>
              </a:rPr>
              <a:t>f </a:t>
            </a:r>
            <a:r>
              <a:rPr lang="en-US" dirty="0">
                <a:cs typeface="Times New Roman" pitchFamily="18" charset="0"/>
              </a:rPr>
              <a:t>(</a:t>
            </a:r>
            <a:r>
              <a:rPr lang="en-US" i="1" dirty="0">
                <a:cs typeface="Times New Roman" pitchFamily="18" charset="0"/>
              </a:rPr>
              <a:t>s</a:t>
            </a:r>
            <a:r>
              <a:rPr lang="en-US" baseline="-25000" dirty="0">
                <a:cs typeface="Times New Roman" pitchFamily="18" charset="0"/>
              </a:rPr>
              <a:t>5</a:t>
            </a:r>
            <a:r>
              <a:rPr lang="en-US" dirty="0">
                <a:cs typeface="Times New Roman" pitchFamily="18" charset="0"/>
              </a:rPr>
              <a:t>) = 8</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6</a:t>
            </a:r>
            <a:r>
              <a:rPr lang="en-US" dirty="0">
                <a:cs typeface="Times New Roman" pitchFamily="18" charset="0"/>
              </a:rPr>
              <a:t> = 0100110000	</a:t>
            </a:r>
            <a:r>
              <a:rPr lang="en-US" i="1" dirty="0">
                <a:cs typeface="Times New Roman" pitchFamily="18" charset="0"/>
              </a:rPr>
              <a:t>f </a:t>
            </a:r>
            <a:r>
              <a:rPr lang="en-US" dirty="0">
                <a:cs typeface="Times New Roman" pitchFamily="18" charset="0"/>
              </a:rPr>
              <a:t>(</a:t>
            </a:r>
            <a:r>
              <a:rPr lang="en-US" i="1" dirty="0">
                <a:cs typeface="Times New Roman" pitchFamily="18" charset="0"/>
              </a:rPr>
              <a:t>s</a:t>
            </a:r>
            <a:r>
              <a:rPr lang="en-US" baseline="-25000" dirty="0">
                <a:cs typeface="Times New Roman" pitchFamily="18" charset="0"/>
              </a:rPr>
              <a:t>6</a:t>
            </a:r>
            <a:r>
              <a:rPr lang="en-US" dirty="0">
                <a:cs typeface="Times New Roman" pitchFamily="18" charset="0"/>
              </a:rPr>
              <a:t>) = 3</a:t>
            </a:r>
          </a:p>
          <a:p>
            <a:pPr algn="l" rtl="0">
              <a:spcBef>
                <a:spcPct val="50000"/>
              </a:spcBef>
            </a:pPr>
            <a:r>
              <a:rPr lang="en-US" dirty="0">
                <a:latin typeface="Arial Unicode MS" pitchFamily="34" charset="-128"/>
                <a:ea typeface="Arial Unicode MS" pitchFamily="34" charset="-128"/>
                <a:cs typeface="Arial Unicode MS" pitchFamily="34" charset="-128"/>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3"/>
          <p:cNvSpPr>
            <a:spLocks noGrp="1"/>
          </p:cNvSpPr>
          <p:nvPr>
            <p:ph type="ftr" sz="quarter" idx="11"/>
          </p:nvPr>
        </p:nvSpPr>
        <p:spPr/>
        <p:txBody>
          <a:bodyPr/>
          <a:lstStyle/>
          <a:p>
            <a:r>
              <a:rPr lang="he-IL"/>
              <a:t>Introduction to Genetic Algorithms</a:t>
            </a:r>
            <a:endParaRPr lang="en-US"/>
          </a:p>
        </p:txBody>
      </p:sp>
      <p:sp>
        <p:nvSpPr>
          <p:cNvPr id="28" name="Slide Number Placeholder 4"/>
          <p:cNvSpPr>
            <a:spLocks noGrp="1"/>
          </p:cNvSpPr>
          <p:nvPr>
            <p:ph type="sldNum" sz="quarter" idx="12"/>
          </p:nvPr>
        </p:nvSpPr>
        <p:spPr/>
        <p:txBody>
          <a:bodyPr/>
          <a:lstStyle/>
          <a:p>
            <a:fld id="{DF433D01-4120-42B9-911E-4BDBA29CFD2E}" type="slidenum">
              <a:rPr lang="en-US"/>
              <a:pPr/>
              <a:t>47</a:t>
            </a:fld>
            <a:endParaRPr lang="en-US"/>
          </a:p>
        </p:txBody>
      </p:sp>
      <p:sp>
        <p:nvSpPr>
          <p:cNvPr id="36866" name="Rectangle 2"/>
          <p:cNvSpPr>
            <a:spLocks noGrp="1" noChangeArrowheads="1"/>
          </p:cNvSpPr>
          <p:nvPr>
            <p:ph type="title"/>
          </p:nvPr>
        </p:nvSpPr>
        <p:spPr>
          <a:xfrm>
            <a:off x="685800" y="620713"/>
            <a:ext cx="7486650" cy="641350"/>
          </a:xfrm>
        </p:spPr>
        <p:txBody>
          <a:bodyPr/>
          <a:lstStyle/>
          <a:p>
            <a:pPr rtl="0"/>
            <a:r>
              <a:rPr lang="en-US" sz="3600"/>
              <a:t>Example (selection1)</a:t>
            </a:r>
          </a:p>
        </p:txBody>
      </p:sp>
      <p:sp>
        <p:nvSpPr>
          <p:cNvPr id="36867" name="Text Box 3"/>
          <p:cNvSpPr txBox="1">
            <a:spLocks noChangeArrowheads="1"/>
          </p:cNvSpPr>
          <p:nvPr/>
        </p:nvSpPr>
        <p:spPr bwMode="auto">
          <a:xfrm>
            <a:off x="609600" y="1752600"/>
            <a:ext cx="7924800" cy="457200"/>
          </a:xfrm>
          <a:prstGeom prst="rect">
            <a:avLst/>
          </a:prstGeom>
          <a:noFill/>
          <a:ln w="9525">
            <a:noFill/>
            <a:miter lim="800000"/>
            <a:headEnd/>
            <a:tailEnd/>
          </a:ln>
          <a:effectLst/>
        </p:spPr>
        <p:txBody>
          <a:bodyPr>
            <a:spAutoFit/>
          </a:bodyPr>
          <a:lstStyle/>
          <a:p>
            <a:pPr algn="l" rtl="0">
              <a:spcBef>
                <a:spcPct val="50000"/>
              </a:spcBef>
            </a:pPr>
            <a:endParaRPr lang="en-US"/>
          </a:p>
        </p:txBody>
      </p:sp>
      <p:sp>
        <p:nvSpPr>
          <p:cNvPr id="36868" name="Text Box 4"/>
          <p:cNvSpPr txBox="1">
            <a:spLocks noChangeArrowheads="1"/>
          </p:cNvSpPr>
          <p:nvPr/>
        </p:nvSpPr>
        <p:spPr bwMode="auto">
          <a:xfrm>
            <a:off x="762000" y="1905000"/>
            <a:ext cx="7848600" cy="519113"/>
          </a:xfrm>
          <a:prstGeom prst="rect">
            <a:avLst/>
          </a:prstGeom>
          <a:noFill/>
          <a:ln w="9525">
            <a:noFill/>
            <a:miter lim="800000"/>
            <a:headEnd/>
            <a:tailEnd/>
          </a:ln>
          <a:effectLst/>
        </p:spPr>
        <p:txBody>
          <a:bodyPr>
            <a:spAutoFit/>
          </a:bodyPr>
          <a:lstStyle/>
          <a:p>
            <a:pPr algn="l">
              <a:spcBef>
                <a:spcPct val="50000"/>
              </a:spcBef>
            </a:pPr>
            <a:endParaRPr lang="en-US" sz="2800">
              <a:latin typeface="Arial" pitchFamily="34" charset="0"/>
              <a:cs typeface="Arial" pitchFamily="34" charset="0"/>
            </a:endParaRPr>
          </a:p>
        </p:txBody>
      </p:sp>
      <p:sp>
        <p:nvSpPr>
          <p:cNvPr id="36869" name="Text Box 5"/>
          <p:cNvSpPr txBox="1">
            <a:spLocks noChangeArrowheads="1"/>
          </p:cNvSpPr>
          <p:nvPr/>
        </p:nvSpPr>
        <p:spPr bwMode="auto">
          <a:xfrm>
            <a:off x="304800" y="1752600"/>
            <a:ext cx="8686800" cy="830997"/>
          </a:xfrm>
          <a:prstGeom prst="rect">
            <a:avLst/>
          </a:prstGeom>
          <a:noFill/>
          <a:ln w="9525">
            <a:noFill/>
            <a:miter lim="800000"/>
            <a:headEnd/>
            <a:tailEnd/>
          </a:ln>
          <a:effectLst/>
        </p:spPr>
        <p:txBody>
          <a:bodyPr>
            <a:spAutoFit/>
          </a:bodyPr>
          <a:lstStyle/>
          <a:p>
            <a:pPr algn="l" rtl="0">
              <a:spcBef>
                <a:spcPct val="50000"/>
              </a:spcBef>
            </a:pPr>
            <a:r>
              <a:rPr lang="en-US" sz="2400" dirty="0">
                <a:latin typeface="Times New Roman" pitchFamily="18" charset="0"/>
                <a:cs typeface="Times New Roman" pitchFamily="18" charset="0"/>
              </a:rPr>
              <a:t>Next we apply fitness proportionate selection with the roulette wheel method:</a:t>
            </a:r>
          </a:p>
        </p:txBody>
      </p:sp>
      <p:sp>
        <p:nvSpPr>
          <p:cNvPr id="36871" name="Line 7"/>
          <p:cNvSpPr>
            <a:spLocks noChangeShapeType="1"/>
          </p:cNvSpPr>
          <p:nvPr/>
        </p:nvSpPr>
        <p:spPr bwMode="auto">
          <a:xfrm>
            <a:off x="5943600" y="3505200"/>
            <a:ext cx="0" cy="2438400"/>
          </a:xfrm>
          <a:prstGeom prst="line">
            <a:avLst/>
          </a:prstGeom>
          <a:noFill/>
          <a:ln w="9525">
            <a:solidFill>
              <a:schemeClr val="tx1"/>
            </a:solidFill>
            <a:round/>
            <a:headEnd/>
            <a:tailEnd/>
          </a:ln>
          <a:effectLst/>
        </p:spPr>
        <p:txBody>
          <a:bodyPr/>
          <a:lstStyle/>
          <a:p>
            <a:endParaRPr lang="en-US"/>
          </a:p>
        </p:txBody>
      </p:sp>
      <p:sp>
        <p:nvSpPr>
          <p:cNvPr id="36876" name="Text Box 12"/>
          <p:cNvSpPr txBox="1">
            <a:spLocks noChangeArrowheads="1"/>
          </p:cNvSpPr>
          <p:nvPr/>
        </p:nvSpPr>
        <p:spPr bwMode="auto">
          <a:xfrm>
            <a:off x="5562600" y="3657600"/>
            <a:ext cx="184150" cy="457200"/>
          </a:xfrm>
          <a:prstGeom prst="rect">
            <a:avLst/>
          </a:prstGeom>
          <a:noFill/>
          <a:ln w="9525">
            <a:noFill/>
            <a:miter lim="800000"/>
            <a:headEnd/>
            <a:tailEnd/>
          </a:ln>
          <a:effectLst/>
        </p:spPr>
        <p:txBody>
          <a:bodyPr wrap="none">
            <a:spAutoFit/>
          </a:bodyPr>
          <a:lstStyle/>
          <a:p>
            <a:pPr algn="l" rtl="0" eaLnBrk="0" hangingPunct="0"/>
            <a:endParaRPr kumimoji="1" lang="en-US"/>
          </a:p>
        </p:txBody>
      </p:sp>
      <p:sp>
        <p:nvSpPr>
          <p:cNvPr id="36870" name="Oval 6"/>
          <p:cNvSpPr>
            <a:spLocks noChangeArrowheads="1"/>
          </p:cNvSpPr>
          <p:nvPr/>
        </p:nvSpPr>
        <p:spPr bwMode="auto">
          <a:xfrm>
            <a:off x="4800600" y="3505200"/>
            <a:ext cx="2362200" cy="2438400"/>
          </a:xfrm>
          <a:prstGeom prst="ellipse">
            <a:avLst/>
          </a:prstGeom>
          <a:solidFill>
            <a:srgbClr val="FFFF00"/>
          </a:solidFill>
          <a:ln w="9525">
            <a:solidFill>
              <a:schemeClr val="tx1"/>
            </a:solidFill>
            <a:round/>
            <a:headEnd/>
            <a:tailEnd/>
          </a:ln>
          <a:effectLst/>
        </p:spPr>
        <p:txBody>
          <a:bodyPr wrap="none" anchor="ctr"/>
          <a:lstStyle/>
          <a:p>
            <a:pPr algn="l" rtl="0" eaLnBrk="0" hangingPunct="0"/>
            <a:endParaRPr kumimoji="1" lang="en-US" dirty="0">
              <a:solidFill>
                <a:schemeClr val="bg1"/>
              </a:solidFill>
            </a:endParaRPr>
          </a:p>
        </p:txBody>
      </p:sp>
      <p:sp>
        <p:nvSpPr>
          <p:cNvPr id="36872" name="Line 8"/>
          <p:cNvSpPr>
            <a:spLocks noChangeShapeType="1"/>
          </p:cNvSpPr>
          <p:nvPr/>
        </p:nvSpPr>
        <p:spPr bwMode="auto">
          <a:xfrm flipV="1">
            <a:off x="5943600" y="3581400"/>
            <a:ext cx="457200" cy="1066800"/>
          </a:xfrm>
          <a:prstGeom prst="line">
            <a:avLst/>
          </a:prstGeom>
          <a:noFill/>
          <a:ln w="9525">
            <a:solidFill>
              <a:schemeClr val="bg2"/>
            </a:solidFill>
            <a:round/>
            <a:headEnd/>
            <a:tailEnd/>
          </a:ln>
          <a:effectLst/>
        </p:spPr>
        <p:txBody>
          <a:bodyPr/>
          <a:lstStyle/>
          <a:p>
            <a:endParaRPr lang="en-US"/>
          </a:p>
        </p:txBody>
      </p:sp>
      <p:sp>
        <p:nvSpPr>
          <p:cNvPr id="36873" name="Line 9"/>
          <p:cNvSpPr>
            <a:spLocks noChangeShapeType="1"/>
          </p:cNvSpPr>
          <p:nvPr/>
        </p:nvSpPr>
        <p:spPr bwMode="auto">
          <a:xfrm flipV="1">
            <a:off x="5943600" y="3962400"/>
            <a:ext cx="990600" cy="685800"/>
          </a:xfrm>
          <a:prstGeom prst="line">
            <a:avLst/>
          </a:prstGeom>
          <a:noFill/>
          <a:ln w="9525">
            <a:solidFill>
              <a:schemeClr val="bg2"/>
            </a:solidFill>
            <a:round/>
            <a:headEnd/>
            <a:tailEnd/>
          </a:ln>
          <a:effectLst/>
        </p:spPr>
        <p:txBody>
          <a:bodyPr/>
          <a:lstStyle/>
          <a:p>
            <a:endParaRPr lang="en-US"/>
          </a:p>
        </p:txBody>
      </p:sp>
      <p:sp>
        <p:nvSpPr>
          <p:cNvPr id="36874" name="Line 10"/>
          <p:cNvSpPr>
            <a:spLocks noChangeShapeType="1"/>
          </p:cNvSpPr>
          <p:nvPr/>
        </p:nvSpPr>
        <p:spPr bwMode="auto">
          <a:xfrm>
            <a:off x="5943600" y="4648200"/>
            <a:ext cx="685800" cy="1066800"/>
          </a:xfrm>
          <a:prstGeom prst="line">
            <a:avLst/>
          </a:prstGeom>
          <a:noFill/>
          <a:ln w="9525">
            <a:solidFill>
              <a:schemeClr val="bg2"/>
            </a:solidFill>
            <a:round/>
            <a:headEnd/>
            <a:tailEnd/>
          </a:ln>
          <a:effectLst/>
        </p:spPr>
        <p:txBody>
          <a:bodyPr/>
          <a:lstStyle/>
          <a:p>
            <a:endParaRPr lang="en-US"/>
          </a:p>
        </p:txBody>
      </p:sp>
      <p:sp>
        <p:nvSpPr>
          <p:cNvPr id="36875" name="Line 11"/>
          <p:cNvSpPr>
            <a:spLocks noChangeShapeType="1"/>
          </p:cNvSpPr>
          <p:nvPr/>
        </p:nvSpPr>
        <p:spPr bwMode="auto">
          <a:xfrm flipH="1" flipV="1">
            <a:off x="5257800" y="3810000"/>
            <a:ext cx="685800" cy="838200"/>
          </a:xfrm>
          <a:prstGeom prst="line">
            <a:avLst/>
          </a:prstGeom>
          <a:noFill/>
          <a:ln w="9525">
            <a:solidFill>
              <a:schemeClr val="bg2"/>
            </a:solidFill>
            <a:round/>
            <a:headEnd/>
            <a:tailEnd/>
          </a:ln>
          <a:effectLst/>
        </p:spPr>
        <p:txBody>
          <a:bodyPr/>
          <a:lstStyle/>
          <a:p>
            <a:endParaRPr lang="en-US"/>
          </a:p>
        </p:txBody>
      </p:sp>
      <p:sp>
        <p:nvSpPr>
          <p:cNvPr id="36877" name="Text Box 13"/>
          <p:cNvSpPr txBox="1">
            <a:spLocks noChangeArrowheads="1"/>
          </p:cNvSpPr>
          <p:nvPr/>
        </p:nvSpPr>
        <p:spPr bwMode="auto">
          <a:xfrm>
            <a:off x="6324600" y="3733800"/>
            <a:ext cx="381000" cy="369332"/>
          </a:xfrm>
          <a:prstGeom prst="rect">
            <a:avLst/>
          </a:prstGeom>
          <a:noFill/>
          <a:ln w="9525">
            <a:noFill/>
            <a:miter lim="800000"/>
            <a:headEnd/>
            <a:tailEnd/>
          </a:ln>
          <a:effectLst/>
        </p:spPr>
        <p:txBody>
          <a:bodyPr>
            <a:spAutoFit/>
          </a:bodyPr>
          <a:lstStyle/>
          <a:p>
            <a:pPr algn="l" rtl="0" eaLnBrk="0" hangingPunct="0">
              <a:spcBef>
                <a:spcPct val="50000"/>
              </a:spcBef>
            </a:pPr>
            <a:r>
              <a:rPr kumimoji="1" lang="en-US" dirty="0"/>
              <a:t>2</a:t>
            </a:r>
          </a:p>
        </p:txBody>
      </p:sp>
      <p:sp>
        <p:nvSpPr>
          <p:cNvPr id="36878" name="Text Box 14"/>
          <p:cNvSpPr txBox="1">
            <a:spLocks noChangeArrowheads="1"/>
          </p:cNvSpPr>
          <p:nvPr/>
        </p:nvSpPr>
        <p:spPr bwMode="auto">
          <a:xfrm>
            <a:off x="5715000" y="3657600"/>
            <a:ext cx="381000" cy="369332"/>
          </a:xfrm>
          <a:prstGeom prst="rect">
            <a:avLst/>
          </a:prstGeom>
          <a:noFill/>
          <a:ln w="9525">
            <a:noFill/>
            <a:miter lim="800000"/>
            <a:headEnd/>
            <a:tailEnd/>
          </a:ln>
          <a:effectLst/>
        </p:spPr>
        <p:txBody>
          <a:bodyPr>
            <a:spAutoFit/>
          </a:bodyPr>
          <a:lstStyle/>
          <a:p>
            <a:pPr algn="l" rtl="0" eaLnBrk="0" hangingPunct="0">
              <a:spcBef>
                <a:spcPct val="50000"/>
              </a:spcBef>
            </a:pPr>
            <a:r>
              <a:rPr kumimoji="1" lang="en-US" dirty="0"/>
              <a:t>1</a:t>
            </a:r>
          </a:p>
        </p:txBody>
      </p:sp>
      <p:sp>
        <p:nvSpPr>
          <p:cNvPr id="36879" name="Text Box 15"/>
          <p:cNvSpPr txBox="1">
            <a:spLocks noChangeArrowheads="1"/>
          </p:cNvSpPr>
          <p:nvPr/>
        </p:nvSpPr>
        <p:spPr bwMode="auto">
          <a:xfrm>
            <a:off x="5257800" y="3962400"/>
            <a:ext cx="381000" cy="369332"/>
          </a:xfrm>
          <a:prstGeom prst="rect">
            <a:avLst/>
          </a:prstGeom>
          <a:noFill/>
          <a:ln w="9525">
            <a:noFill/>
            <a:miter lim="800000"/>
            <a:headEnd/>
            <a:tailEnd/>
          </a:ln>
          <a:effectLst/>
        </p:spPr>
        <p:txBody>
          <a:bodyPr>
            <a:spAutoFit/>
          </a:bodyPr>
          <a:lstStyle/>
          <a:p>
            <a:pPr algn="l" rtl="0" eaLnBrk="0" hangingPunct="0">
              <a:spcBef>
                <a:spcPct val="50000"/>
              </a:spcBef>
            </a:pPr>
            <a:r>
              <a:rPr kumimoji="1" lang="en-US"/>
              <a:t>n</a:t>
            </a:r>
          </a:p>
        </p:txBody>
      </p:sp>
      <p:sp>
        <p:nvSpPr>
          <p:cNvPr id="36880" name="Text Box 16"/>
          <p:cNvSpPr txBox="1">
            <a:spLocks noChangeArrowheads="1"/>
          </p:cNvSpPr>
          <p:nvPr/>
        </p:nvSpPr>
        <p:spPr bwMode="auto">
          <a:xfrm>
            <a:off x="6553200" y="4572000"/>
            <a:ext cx="381000" cy="369332"/>
          </a:xfrm>
          <a:prstGeom prst="rect">
            <a:avLst/>
          </a:prstGeom>
          <a:noFill/>
          <a:ln w="9525">
            <a:noFill/>
            <a:miter lim="800000"/>
            <a:headEnd/>
            <a:tailEnd/>
          </a:ln>
          <a:effectLst/>
        </p:spPr>
        <p:txBody>
          <a:bodyPr>
            <a:spAutoFit/>
          </a:bodyPr>
          <a:lstStyle/>
          <a:p>
            <a:pPr algn="l" rtl="0" eaLnBrk="0" hangingPunct="0">
              <a:spcBef>
                <a:spcPct val="50000"/>
              </a:spcBef>
            </a:pPr>
            <a:r>
              <a:rPr kumimoji="1" lang="en-US" dirty="0"/>
              <a:t>3</a:t>
            </a:r>
          </a:p>
        </p:txBody>
      </p:sp>
      <p:sp>
        <p:nvSpPr>
          <p:cNvPr id="36882" name="Line 18"/>
          <p:cNvSpPr>
            <a:spLocks noChangeShapeType="1"/>
          </p:cNvSpPr>
          <p:nvPr/>
        </p:nvSpPr>
        <p:spPr bwMode="auto">
          <a:xfrm flipH="1">
            <a:off x="6705600" y="3886200"/>
            <a:ext cx="838200" cy="533400"/>
          </a:xfrm>
          <a:prstGeom prst="line">
            <a:avLst/>
          </a:prstGeom>
          <a:noFill/>
          <a:ln w="38100">
            <a:solidFill>
              <a:schemeClr val="folHlink"/>
            </a:solidFill>
            <a:round/>
            <a:headEnd/>
            <a:tailEnd type="triangle" w="med" len="med"/>
          </a:ln>
          <a:effectLst/>
        </p:spPr>
        <p:txBody>
          <a:bodyPr/>
          <a:lstStyle/>
          <a:p>
            <a:endParaRPr lang="en-US"/>
          </a:p>
        </p:txBody>
      </p:sp>
      <p:sp>
        <p:nvSpPr>
          <p:cNvPr id="36883" name="Text Box 19"/>
          <p:cNvSpPr txBox="1">
            <a:spLocks noChangeArrowheads="1"/>
          </p:cNvSpPr>
          <p:nvPr/>
        </p:nvSpPr>
        <p:spPr bwMode="auto">
          <a:xfrm>
            <a:off x="7543800" y="3654425"/>
            <a:ext cx="1371600" cy="1069975"/>
          </a:xfrm>
          <a:prstGeom prst="rect">
            <a:avLst/>
          </a:prstGeom>
          <a:noFill/>
          <a:ln w="9525">
            <a:noFill/>
            <a:miter lim="800000"/>
            <a:headEnd/>
            <a:tailEnd/>
          </a:ln>
          <a:effectLst/>
        </p:spPr>
        <p:txBody>
          <a:bodyPr>
            <a:spAutoFit/>
          </a:bodyPr>
          <a:lstStyle/>
          <a:p>
            <a:pPr algn="l" rtl="0" eaLnBrk="0" hangingPunct="0">
              <a:spcBef>
                <a:spcPct val="50000"/>
              </a:spcBef>
            </a:pPr>
            <a:r>
              <a:rPr kumimoji="1" lang="en-US" sz="1600"/>
              <a:t>Area is Proportional to fitness value</a:t>
            </a:r>
          </a:p>
        </p:txBody>
      </p:sp>
      <p:grpSp>
        <p:nvGrpSpPr>
          <p:cNvPr id="2" name="Group 35"/>
          <p:cNvGrpSpPr>
            <a:grpSpLocks/>
          </p:cNvGrpSpPr>
          <p:nvPr/>
        </p:nvGrpSpPr>
        <p:grpSpPr bwMode="auto">
          <a:xfrm>
            <a:off x="4267200" y="2362199"/>
            <a:ext cx="3810000" cy="784225"/>
            <a:chOff x="144" y="1872"/>
            <a:chExt cx="2400" cy="494"/>
          </a:xfrm>
        </p:grpSpPr>
        <p:sp>
          <p:nvSpPr>
            <p:cNvPr id="36884" name="Text Box 20"/>
            <p:cNvSpPr txBox="1">
              <a:spLocks noChangeArrowheads="1"/>
            </p:cNvSpPr>
            <p:nvPr/>
          </p:nvSpPr>
          <p:spPr bwMode="auto">
            <a:xfrm>
              <a:off x="144" y="1872"/>
              <a:ext cx="2400" cy="494"/>
            </a:xfrm>
            <a:prstGeom prst="rect">
              <a:avLst/>
            </a:prstGeom>
            <a:solidFill>
              <a:srgbClr val="FFFF66"/>
            </a:solidFill>
            <a:ln w="9525">
              <a:noFill/>
              <a:miter lim="800000"/>
              <a:headEnd/>
              <a:tailEnd/>
            </a:ln>
            <a:effectLst/>
          </p:spPr>
          <p:txBody>
            <a:bodyPr>
              <a:spAutoFit/>
            </a:bodyPr>
            <a:lstStyle/>
            <a:p>
              <a:pPr algn="l" rtl="0">
                <a:spcBef>
                  <a:spcPct val="50000"/>
                </a:spcBef>
              </a:pPr>
              <a:r>
                <a:rPr lang="en-US">
                  <a:latin typeface="Arial" pitchFamily="34" charset="0"/>
                  <a:cs typeface="Arial" pitchFamily="34" charset="0"/>
                </a:rPr>
                <a:t>Individual </a:t>
              </a:r>
              <a:r>
                <a:rPr lang="en-US" i="1">
                  <a:cs typeface="Times New Roman" pitchFamily="18" charset="0"/>
                </a:rPr>
                <a:t>i</a:t>
              </a:r>
              <a:r>
                <a:rPr lang="en-US">
                  <a:latin typeface="Arial" pitchFamily="34" charset="0"/>
                  <a:cs typeface="Arial" pitchFamily="34" charset="0"/>
                </a:rPr>
                <a:t> will have a </a:t>
              </a:r>
            </a:p>
            <a:p>
              <a:pPr algn="l" rtl="0">
                <a:spcBef>
                  <a:spcPct val="50000"/>
                </a:spcBef>
              </a:pPr>
              <a:r>
                <a:rPr lang="en-US">
                  <a:latin typeface="Arial" pitchFamily="34" charset="0"/>
                  <a:cs typeface="Arial" pitchFamily="34" charset="0"/>
                </a:rPr>
                <a:t>probability to be chosen </a:t>
              </a:r>
            </a:p>
          </p:txBody>
        </p:sp>
        <p:graphicFrame>
          <p:nvGraphicFramePr>
            <p:cNvPr id="81920" name="Object 0"/>
            <p:cNvGraphicFramePr>
              <a:graphicFrameLocks noChangeAspect="1"/>
            </p:cNvGraphicFramePr>
            <p:nvPr/>
          </p:nvGraphicFramePr>
          <p:xfrm>
            <a:off x="2112" y="1872"/>
            <a:ext cx="320" cy="336"/>
          </p:xfrm>
          <a:graphic>
            <a:graphicData uri="http://schemas.openxmlformats.org/presentationml/2006/ole">
              <p:oleObj spid="_x0000_s3074" name="Equation" r:id="rId3" imgW="507960" imgH="533160" progId="Equation.3">
                <p:embed/>
              </p:oleObj>
            </a:graphicData>
          </a:graphic>
        </p:graphicFrame>
      </p:grpSp>
      <p:sp>
        <p:nvSpPr>
          <p:cNvPr id="36893" name="Line 29"/>
          <p:cNvSpPr>
            <a:spLocks noChangeShapeType="1"/>
          </p:cNvSpPr>
          <p:nvPr/>
        </p:nvSpPr>
        <p:spPr bwMode="auto">
          <a:xfrm flipH="1">
            <a:off x="5562600" y="4648200"/>
            <a:ext cx="381000" cy="1143000"/>
          </a:xfrm>
          <a:prstGeom prst="line">
            <a:avLst/>
          </a:prstGeom>
          <a:noFill/>
          <a:ln w="9525">
            <a:solidFill>
              <a:schemeClr val="bg2"/>
            </a:solidFill>
            <a:round/>
            <a:headEnd/>
            <a:tailEnd/>
          </a:ln>
          <a:effectLst/>
        </p:spPr>
        <p:txBody>
          <a:bodyPr wrap="none"/>
          <a:lstStyle/>
          <a:p>
            <a:endParaRPr lang="en-US"/>
          </a:p>
        </p:txBody>
      </p:sp>
      <p:sp>
        <p:nvSpPr>
          <p:cNvPr id="36896" name="Rectangle 32"/>
          <p:cNvSpPr>
            <a:spLocks noChangeArrowheads="1"/>
          </p:cNvSpPr>
          <p:nvPr/>
        </p:nvSpPr>
        <p:spPr bwMode="auto">
          <a:xfrm>
            <a:off x="5867400" y="5334000"/>
            <a:ext cx="304800" cy="228600"/>
          </a:xfrm>
          <a:prstGeom prst="rect">
            <a:avLst/>
          </a:prstGeom>
          <a:solidFill>
            <a:srgbClr val="FFFF66"/>
          </a:solidFill>
          <a:ln w="9525">
            <a:solidFill>
              <a:srgbClr val="FFFF66"/>
            </a:solidFill>
            <a:miter lim="800000"/>
            <a:headEnd/>
            <a:tailEnd/>
          </a:ln>
          <a:effectLst/>
        </p:spPr>
        <p:txBody>
          <a:bodyPr wrap="none" anchor="ctr"/>
          <a:lstStyle/>
          <a:p>
            <a:r>
              <a:rPr lang="en-US" dirty="0"/>
              <a:t>4</a:t>
            </a:r>
          </a:p>
        </p:txBody>
      </p:sp>
      <p:sp>
        <p:nvSpPr>
          <p:cNvPr id="36900" name="Text Box 36"/>
          <p:cNvSpPr txBox="1">
            <a:spLocks noChangeArrowheads="1"/>
          </p:cNvSpPr>
          <p:nvPr/>
        </p:nvSpPr>
        <p:spPr bwMode="auto">
          <a:xfrm>
            <a:off x="381000" y="3429000"/>
            <a:ext cx="41910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36901" name="Text Box 37"/>
          <p:cNvSpPr txBox="1">
            <a:spLocks noChangeArrowheads="1"/>
          </p:cNvSpPr>
          <p:nvPr/>
        </p:nvSpPr>
        <p:spPr bwMode="auto">
          <a:xfrm>
            <a:off x="395288" y="3429000"/>
            <a:ext cx="4495800" cy="1569660"/>
          </a:xfrm>
          <a:prstGeom prst="rect">
            <a:avLst/>
          </a:prstGeom>
          <a:noFill/>
          <a:ln w="9525">
            <a:noFill/>
            <a:miter lim="800000"/>
            <a:headEnd/>
            <a:tailEnd/>
          </a:ln>
          <a:effectLst/>
        </p:spPr>
        <p:txBody>
          <a:bodyPr>
            <a:spAutoFit/>
          </a:bodyPr>
          <a:lstStyle/>
          <a:p>
            <a:pPr algn="l" rtl="0">
              <a:spcBef>
                <a:spcPct val="50000"/>
              </a:spcBef>
            </a:pPr>
            <a:r>
              <a:rPr lang="en-US" sz="2400" dirty="0" smtClean="0">
                <a:latin typeface="Times New Roman" pitchFamily="18" charset="0"/>
                <a:cs typeface="Times New Roman" pitchFamily="18" charset="0"/>
              </a:rPr>
              <a:t>Repeat </a:t>
            </a:r>
            <a:r>
              <a:rPr lang="en-US" sz="2400" dirty="0">
                <a:latin typeface="Times New Roman" pitchFamily="18" charset="0"/>
                <a:cs typeface="Times New Roman" pitchFamily="18" charset="0"/>
              </a:rPr>
              <a:t>the extraction as many times as the number of individuals we need to have the same parent population size  </a:t>
            </a:r>
            <a:r>
              <a:rPr lang="en-US" sz="2400" dirty="0" smtClean="0">
                <a:latin typeface="Times New Roman" pitchFamily="18" charset="0"/>
                <a:cs typeface="Times New Roman" pitchFamily="18" charset="0"/>
              </a:rPr>
              <a:t>(Here 6)</a:t>
            </a:r>
            <a:endParaRPr lang="en-US" sz="2400" dirty="0">
              <a:latin typeface="Times New Roman" pitchFamily="18" charset="0"/>
              <a:cs typeface="Times New Roman" pitchFamily="18" charset="0"/>
            </a:endParaRPr>
          </a:p>
        </p:txBody>
      </p:sp>
      <p:cxnSp>
        <p:nvCxnSpPr>
          <p:cNvPr id="30" name="Straight Connector 29"/>
          <p:cNvCxnSpPr>
            <a:endCxn id="36893" idx="0"/>
          </p:cNvCxnSpPr>
          <p:nvPr/>
        </p:nvCxnSpPr>
        <p:spPr>
          <a:xfrm>
            <a:off x="4876800" y="4267200"/>
            <a:ext cx="1066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36874" idx="0"/>
          </p:cNvCxnSpPr>
          <p:nvPr/>
        </p:nvCxnSpPr>
        <p:spPr>
          <a:xfrm rot="16200000" flipH="1">
            <a:off x="5181600" y="3886200"/>
            <a:ext cx="838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6872" idx="1"/>
            <a:endCxn id="36875" idx="0"/>
          </p:cNvCxnSpPr>
          <p:nvPr/>
        </p:nvCxnSpPr>
        <p:spPr>
          <a:xfrm rot="5400000">
            <a:off x="5638800" y="3886200"/>
            <a:ext cx="1066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36893" idx="0"/>
          </p:cNvCxnSpPr>
          <p:nvPr/>
        </p:nvCxnSpPr>
        <p:spPr>
          <a:xfrm rot="5400000" flipH="1" flipV="1">
            <a:off x="5143500" y="5067300"/>
            <a:ext cx="1219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893" idx="0"/>
            <a:endCxn id="36873" idx="1"/>
          </p:cNvCxnSpPr>
          <p:nvPr/>
        </p:nvCxnSpPr>
        <p:spPr>
          <a:xfrm rot="5400000" flipH="1" flipV="1">
            <a:off x="6096000" y="3810000"/>
            <a:ext cx="6858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6875" idx="0"/>
          </p:cNvCxnSpPr>
          <p:nvPr/>
        </p:nvCxnSpPr>
        <p:spPr>
          <a:xfrm rot="16200000" flipH="1">
            <a:off x="5753100" y="4838700"/>
            <a:ext cx="1143000" cy="762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he-IL"/>
              <a:t>Introduction to Genetic Algorithms</a:t>
            </a:r>
            <a:endParaRPr lang="en-US"/>
          </a:p>
        </p:txBody>
      </p:sp>
      <p:sp>
        <p:nvSpPr>
          <p:cNvPr id="5" name="Slide Number Placeholder 4"/>
          <p:cNvSpPr>
            <a:spLocks noGrp="1"/>
          </p:cNvSpPr>
          <p:nvPr>
            <p:ph type="sldNum" sz="quarter" idx="12"/>
          </p:nvPr>
        </p:nvSpPr>
        <p:spPr/>
        <p:txBody>
          <a:bodyPr/>
          <a:lstStyle/>
          <a:p>
            <a:fld id="{4F3BCD5A-E79B-4515-AB4A-FE4139FE0CDA}" type="slidenum">
              <a:rPr lang="en-US"/>
              <a:pPr/>
              <a:t>48</a:t>
            </a:fld>
            <a:endParaRPr lang="en-US"/>
          </a:p>
        </p:txBody>
      </p:sp>
      <p:sp>
        <p:nvSpPr>
          <p:cNvPr id="37890" name="Rectangle 2"/>
          <p:cNvSpPr>
            <a:spLocks noGrp="1" noChangeArrowheads="1"/>
          </p:cNvSpPr>
          <p:nvPr>
            <p:ph type="title"/>
          </p:nvPr>
        </p:nvSpPr>
        <p:spPr>
          <a:xfrm>
            <a:off x="685800" y="549275"/>
            <a:ext cx="7772400" cy="641350"/>
          </a:xfrm>
        </p:spPr>
        <p:txBody>
          <a:bodyPr/>
          <a:lstStyle/>
          <a:p>
            <a:pPr rtl="0"/>
            <a:r>
              <a:rPr lang="en-US" sz="3600"/>
              <a:t>Example (selection2)</a:t>
            </a:r>
          </a:p>
        </p:txBody>
      </p:sp>
      <p:sp>
        <p:nvSpPr>
          <p:cNvPr id="37891" name="Text Box 3"/>
          <p:cNvSpPr txBox="1">
            <a:spLocks noChangeArrowheads="1"/>
          </p:cNvSpPr>
          <p:nvPr/>
        </p:nvSpPr>
        <p:spPr bwMode="auto">
          <a:xfrm>
            <a:off x="685800" y="1600200"/>
            <a:ext cx="7848600" cy="3600986"/>
          </a:xfrm>
          <a:prstGeom prst="rect">
            <a:avLst/>
          </a:prstGeom>
          <a:noFill/>
          <a:ln w="9525">
            <a:noFill/>
            <a:miter lim="800000"/>
            <a:headEnd/>
            <a:tailEnd/>
          </a:ln>
          <a:effectLst/>
        </p:spPr>
        <p:txBody>
          <a:bodyPr>
            <a:spAutoFit/>
          </a:bodyPr>
          <a:lstStyle/>
          <a:p>
            <a:pPr algn="l" rtl="0">
              <a:spcBef>
                <a:spcPct val="50000"/>
              </a:spcBef>
            </a:pPr>
            <a:r>
              <a:rPr lang="en-US" sz="2400" dirty="0" smtClean="0">
                <a:latin typeface="Arial" pitchFamily="34" charset="0"/>
                <a:cs typeface="Arial" pitchFamily="34" charset="0"/>
              </a:rPr>
              <a:t>After </a:t>
            </a:r>
            <a:r>
              <a:rPr lang="en-US" sz="2400" dirty="0">
                <a:latin typeface="Arial" pitchFamily="34" charset="0"/>
                <a:cs typeface="Arial" pitchFamily="34" charset="0"/>
              </a:rPr>
              <a:t>performing selection, </a:t>
            </a:r>
            <a:r>
              <a:rPr lang="en-US" sz="2400" dirty="0" smtClean="0">
                <a:latin typeface="Arial" pitchFamily="34" charset="0"/>
                <a:cs typeface="Arial" pitchFamily="34" charset="0"/>
              </a:rPr>
              <a:t>population is:</a:t>
            </a:r>
            <a:endParaRPr lang="en-US" sz="2400" dirty="0">
              <a:latin typeface="Arial" pitchFamily="34" charset="0"/>
              <a:cs typeface="Arial" pitchFamily="34" charset="0"/>
            </a:endParaRPr>
          </a:p>
          <a:p>
            <a:pPr algn="l" rtl="0">
              <a:spcBef>
                <a:spcPct val="50000"/>
              </a:spcBef>
            </a:pPr>
            <a:r>
              <a:rPr lang="en-US" dirty="0">
                <a:latin typeface="Arial" pitchFamily="34" charset="0"/>
                <a:cs typeface="Arial" pitchFamily="34" charset="0"/>
              </a:rPr>
              <a:t>		</a:t>
            </a:r>
            <a:r>
              <a:rPr lang="en-US" i="1" dirty="0">
                <a:cs typeface="Times New Roman" pitchFamily="18" charset="0"/>
              </a:rPr>
              <a:t>s</a:t>
            </a:r>
            <a:r>
              <a:rPr lang="en-US" baseline="-25000" dirty="0">
                <a:cs typeface="Times New Roman" pitchFamily="18" charset="0"/>
              </a:rPr>
              <a:t>1</a:t>
            </a:r>
            <a:r>
              <a:rPr lang="en-US" dirty="0">
                <a:cs typeface="Times New Roman" pitchFamily="18" charset="0"/>
              </a:rPr>
              <a:t>` = 1111010101	(</a:t>
            </a:r>
            <a:r>
              <a:rPr lang="en-US" i="1" dirty="0">
                <a:cs typeface="Times New Roman" pitchFamily="18" charset="0"/>
              </a:rPr>
              <a:t>s</a:t>
            </a:r>
            <a:r>
              <a:rPr lang="en-US" baseline="-25000" dirty="0">
                <a:cs typeface="Times New Roman" pitchFamily="18" charset="0"/>
              </a:rPr>
              <a:t>1</a:t>
            </a:r>
            <a:r>
              <a:rPr lang="en-US" dirty="0">
                <a:cs typeface="Times New Roman" pitchFamily="18" charset="0"/>
              </a:rPr>
              <a:t>)</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2</a:t>
            </a:r>
            <a:r>
              <a:rPr lang="en-US" dirty="0">
                <a:cs typeface="Times New Roman" pitchFamily="18" charset="0"/>
              </a:rPr>
              <a:t>` = 1110110101	(</a:t>
            </a:r>
            <a:r>
              <a:rPr lang="en-US" i="1" dirty="0">
                <a:cs typeface="Times New Roman" pitchFamily="18" charset="0"/>
              </a:rPr>
              <a:t>s</a:t>
            </a:r>
            <a:r>
              <a:rPr lang="en-US" baseline="-25000" dirty="0">
                <a:cs typeface="Times New Roman" pitchFamily="18" charset="0"/>
              </a:rPr>
              <a:t>3</a:t>
            </a:r>
            <a:r>
              <a:rPr lang="en-US" dirty="0">
                <a:cs typeface="Times New Roman" pitchFamily="18" charset="0"/>
              </a:rPr>
              <a:t>)</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3</a:t>
            </a:r>
            <a:r>
              <a:rPr lang="en-US" dirty="0">
                <a:cs typeface="Times New Roman" pitchFamily="18" charset="0"/>
              </a:rPr>
              <a:t>` = 1110111101	(</a:t>
            </a:r>
            <a:r>
              <a:rPr lang="en-US" i="1" dirty="0">
                <a:cs typeface="Times New Roman" pitchFamily="18" charset="0"/>
              </a:rPr>
              <a:t>s</a:t>
            </a:r>
            <a:r>
              <a:rPr lang="en-US" baseline="-25000" dirty="0">
                <a:cs typeface="Times New Roman" pitchFamily="18" charset="0"/>
              </a:rPr>
              <a:t>5</a:t>
            </a:r>
            <a:r>
              <a:rPr lang="en-US" dirty="0">
                <a:cs typeface="Times New Roman" pitchFamily="18" charset="0"/>
              </a:rPr>
              <a:t>)</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4</a:t>
            </a:r>
            <a:r>
              <a:rPr lang="en-US" dirty="0">
                <a:cs typeface="Times New Roman" pitchFamily="18" charset="0"/>
              </a:rPr>
              <a:t>` = 0111000101 	(</a:t>
            </a:r>
            <a:r>
              <a:rPr lang="en-US" i="1" dirty="0">
                <a:cs typeface="Times New Roman" pitchFamily="18" charset="0"/>
              </a:rPr>
              <a:t>s</a:t>
            </a:r>
            <a:r>
              <a:rPr lang="en-US" baseline="-25000" dirty="0">
                <a:cs typeface="Times New Roman" pitchFamily="18" charset="0"/>
              </a:rPr>
              <a:t>2</a:t>
            </a:r>
            <a:r>
              <a:rPr lang="en-US" dirty="0">
                <a:cs typeface="Times New Roman" pitchFamily="18" charset="0"/>
              </a:rPr>
              <a:t>)</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5</a:t>
            </a:r>
            <a:r>
              <a:rPr lang="en-US" dirty="0">
                <a:cs typeface="Times New Roman" pitchFamily="18" charset="0"/>
              </a:rPr>
              <a:t>` = 0100010011 	(</a:t>
            </a:r>
            <a:r>
              <a:rPr lang="en-US" i="1" dirty="0">
                <a:cs typeface="Times New Roman" pitchFamily="18" charset="0"/>
              </a:rPr>
              <a:t>s</a:t>
            </a:r>
            <a:r>
              <a:rPr lang="en-US" baseline="-25000" dirty="0">
                <a:cs typeface="Times New Roman" pitchFamily="18" charset="0"/>
              </a:rPr>
              <a:t>4</a:t>
            </a:r>
            <a:r>
              <a:rPr lang="en-US" dirty="0">
                <a:cs typeface="Times New Roman" pitchFamily="18" charset="0"/>
              </a:rPr>
              <a:t>)</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6</a:t>
            </a:r>
            <a:r>
              <a:rPr lang="en-US" dirty="0">
                <a:cs typeface="Times New Roman" pitchFamily="18" charset="0"/>
              </a:rPr>
              <a:t>` = 1110111101 	(</a:t>
            </a:r>
            <a:r>
              <a:rPr lang="en-US" i="1" dirty="0" smtClean="0">
                <a:cs typeface="Times New Roman" pitchFamily="18" charset="0"/>
              </a:rPr>
              <a:t>s</a:t>
            </a:r>
            <a:r>
              <a:rPr lang="en-US" baseline="-25000" dirty="0" smtClean="0">
                <a:cs typeface="Times New Roman" pitchFamily="18" charset="0"/>
              </a:rPr>
              <a:t>6</a:t>
            </a:r>
            <a:r>
              <a:rPr lang="en-US" dirty="0" smtClean="0">
                <a:cs typeface="Times New Roman" pitchFamily="18" charset="0"/>
              </a:rPr>
              <a:t>)</a:t>
            </a:r>
            <a:endParaRPr lang="en-US" dirty="0">
              <a:cs typeface="Times New Roman" pitchFamily="18" charset="0"/>
            </a:endParaRPr>
          </a:p>
          <a:p>
            <a:pPr algn="l" rtl="0">
              <a:spcBef>
                <a:spcPct val="50000"/>
              </a:spcBef>
            </a:pPr>
            <a:endParaRPr 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he-IL"/>
              <a:t>Introduction to Genetic Algorithms</a:t>
            </a:r>
            <a:endParaRPr lang="en-US"/>
          </a:p>
        </p:txBody>
      </p:sp>
      <p:sp>
        <p:nvSpPr>
          <p:cNvPr id="5" name="Slide Number Placeholder 4"/>
          <p:cNvSpPr>
            <a:spLocks noGrp="1"/>
          </p:cNvSpPr>
          <p:nvPr>
            <p:ph type="sldNum" sz="quarter" idx="12"/>
          </p:nvPr>
        </p:nvSpPr>
        <p:spPr/>
        <p:txBody>
          <a:bodyPr/>
          <a:lstStyle/>
          <a:p>
            <a:fld id="{A686E081-D58C-454C-A45A-127D2FBCF22D}" type="slidenum">
              <a:rPr lang="en-US"/>
              <a:pPr/>
              <a:t>49</a:t>
            </a:fld>
            <a:endParaRPr lang="en-US"/>
          </a:p>
        </p:txBody>
      </p:sp>
      <p:sp>
        <p:nvSpPr>
          <p:cNvPr id="38914" name="Rectangle 1026"/>
          <p:cNvSpPr>
            <a:spLocks noGrp="1" noChangeArrowheads="1"/>
          </p:cNvSpPr>
          <p:nvPr>
            <p:ph type="title"/>
          </p:nvPr>
        </p:nvSpPr>
        <p:spPr>
          <a:xfrm>
            <a:off x="611188" y="549275"/>
            <a:ext cx="7489825" cy="641350"/>
          </a:xfrm>
        </p:spPr>
        <p:txBody>
          <a:bodyPr/>
          <a:lstStyle/>
          <a:p>
            <a:pPr rtl="0"/>
            <a:r>
              <a:rPr lang="en-US" sz="3600"/>
              <a:t>Example (crossover1)</a:t>
            </a:r>
          </a:p>
        </p:txBody>
      </p:sp>
      <p:sp>
        <p:nvSpPr>
          <p:cNvPr id="38915" name="Text Box 1027"/>
          <p:cNvSpPr txBox="1">
            <a:spLocks noChangeArrowheads="1"/>
          </p:cNvSpPr>
          <p:nvPr/>
        </p:nvSpPr>
        <p:spPr bwMode="auto">
          <a:xfrm>
            <a:off x="685800" y="1609725"/>
            <a:ext cx="7848600" cy="2677656"/>
          </a:xfrm>
          <a:prstGeom prst="rect">
            <a:avLst/>
          </a:prstGeom>
          <a:noFill/>
          <a:ln w="9525">
            <a:noFill/>
            <a:miter lim="800000"/>
            <a:headEnd/>
            <a:tailEnd/>
          </a:ln>
          <a:effectLst/>
        </p:spPr>
        <p:txBody>
          <a:bodyPr>
            <a:spAutoFit/>
          </a:bodyPr>
          <a:lstStyle/>
          <a:p>
            <a:pPr>
              <a:spcBef>
                <a:spcPct val="50000"/>
              </a:spcBef>
            </a:pPr>
            <a:r>
              <a:rPr lang="en-US" sz="2400" dirty="0" smtClean="0">
                <a:latin typeface="Times New Roman" pitchFamily="18" charset="0"/>
                <a:cs typeface="Times New Roman" pitchFamily="18" charset="0"/>
              </a:rPr>
              <a:t>Crossover: </a:t>
            </a:r>
            <a:r>
              <a:rPr lang="en-US" sz="2400" dirty="0">
                <a:latin typeface="Times New Roman" pitchFamily="18" charset="0"/>
                <a:cs typeface="Times New Roman" pitchFamily="18" charset="0"/>
              </a:rPr>
              <a:t>For each couple </a:t>
            </a:r>
            <a:r>
              <a:rPr lang="en-US" sz="2400" dirty="0" smtClean="0">
                <a:latin typeface="Times New Roman" pitchFamily="18" charset="0"/>
                <a:cs typeface="Times New Roman" pitchFamily="18" charset="0"/>
              </a:rPr>
              <a:t>to perform crossover or not using probability 0.6.</a:t>
            </a:r>
          </a:p>
          <a:p>
            <a:pPr algn="l" rtl="0">
              <a:spcBef>
                <a:spcPct val="50000"/>
              </a:spcBef>
            </a:pPr>
            <a:r>
              <a:rPr lang="en-US" sz="2400" dirty="0" smtClean="0">
                <a:latin typeface="Times New Roman" pitchFamily="18" charset="0"/>
                <a:cs typeface="Times New Roman" pitchFamily="18" charset="0"/>
              </a:rPr>
              <a:t>Suppose </a:t>
            </a:r>
            <a:r>
              <a:rPr lang="en-US" sz="2400" dirty="0">
                <a:latin typeface="Times New Roman" pitchFamily="18" charset="0"/>
                <a:cs typeface="Times New Roman" pitchFamily="18" charset="0"/>
              </a:rPr>
              <a:t>that we decide to actually perform crossover only for couples (</a:t>
            </a:r>
            <a:r>
              <a:rPr lang="en-US" sz="2400" i="1" dirty="0">
                <a:latin typeface="Times New Roman" pitchFamily="18" charset="0"/>
                <a:cs typeface="Times New Roman" pitchFamily="18" charset="0"/>
              </a:rPr>
              <a:t>s</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s</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and (</a:t>
            </a:r>
            <a:r>
              <a:rPr lang="en-US" sz="2400" i="1" dirty="0">
                <a:latin typeface="Times New Roman" pitchFamily="18" charset="0"/>
                <a:cs typeface="Times New Roman" pitchFamily="18" charset="0"/>
              </a:rPr>
              <a:t>s</a:t>
            </a:r>
            <a:r>
              <a:rPr lang="en-US" sz="2400" baseline="-25000" dirty="0">
                <a:latin typeface="Times New Roman" pitchFamily="18" charset="0"/>
                <a:cs typeface="Times New Roman" pitchFamily="18" charset="0"/>
              </a:rPr>
              <a:t>5</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s</a:t>
            </a:r>
            <a:r>
              <a:rPr lang="en-US" sz="2400" baseline="-25000" dirty="0">
                <a:latin typeface="Times New Roman" pitchFamily="18" charset="0"/>
                <a:cs typeface="Times New Roman" pitchFamily="18" charset="0"/>
              </a:rPr>
              <a:t>6</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l" rtl="0">
              <a:spcBef>
                <a:spcPct val="50000"/>
              </a:spcBef>
            </a:pPr>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each couple, we randomly extract a crossover point, for instance 2 for the first and 5 for the second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499350" cy="1143000"/>
          </a:xfrm>
        </p:spPr>
        <p:txBody>
          <a:bodyPr>
            <a:normAutofit/>
          </a:bodyPr>
          <a:lstStyle/>
          <a:p>
            <a:pPr algn="ctr" eaLnBrk="1" fontAlgn="auto" hangingPunct="1">
              <a:spcAft>
                <a:spcPts val="0"/>
              </a:spcAft>
              <a:defRPr/>
            </a:pPr>
            <a:r>
              <a:rPr lang="en-US" sz="4000" dirty="0" smtClean="0">
                <a:solidFill>
                  <a:schemeClr val="accent1">
                    <a:satMod val="150000"/>
                  </a:schemeClr>
                </a:solidFill>
                <a:latin typeface="Times New Roman" pitchFamily="18" charset="0"/>
                <a:cs typeface="Times New Roman" pitchFamily="18" charset="0"/>
              </a:rPr>
              <a:t>Goal of Optimization</a:t>
            </a:r>
            <a:endParaRPr lang="en-US" sz="4000" dirty="0">
              <a:solidFill>
                <a:schemeClr val="accent1">
                  <a:satMod val="150000"/>
                </a:schemeClr>
              </a:solidFill>
              <a:latin typeface="Times New Roman" pitchFamily="18" charset="0"/>
              <a:cs typeface="Times New Roman" pitchFamily="18" charset="0"/>
            </a:endParaRPr>
          </a:p>
        </p:txBody>
      </p:sp>
      <p:sp>
        <p:nvSpPr>
          <p:cNvPr id="19459" name="Content Placeholder 2"/>
          <p:cNvSpPr>
            <a:spLocks noGrp="1"/>
          </p:cNvSpPr>
          <p:nvPr>
            <p:ph idx="1"/>
          </p:nvPr>
        </p:nvSpPr>
        <p:spPr>
          <a:xfrm>
            <a:off x="914400" y="1447800"/>
            <a:ext cx="8001000" cy="4114800"/>
          </a:xfrm>
        </p:spPr>
        <p:txBody>
          <a:bodyPr/>
          <a:lstStyle/>
          <a:p>
            <a:pPr marL="365125" lvl="1" indent="-282575" eaLnBrk="1" hangingPunct="1">
              <a:spcBef>
                <a:spcPts val="600"/>
              </a:spcBef>
              <a:buSzPct val="80000"/>
              <a:buFont typeface="Wingdings 2" pitchFamily="18" charset="2"/>
              <a:buChar char=""/>
            </a:pPr>
            <a:r>
              <a:rPr lang="en-US" sz="2400" dirty="0" smtClean="0">
                <a:latin typeface="Times New Roman" pitchFamily="18" charset="0"/>
                <a:cs typeface="Times New Roman" pitchFamily="18" charset="0"/>
              </a:rPr>
              <a:t>Find values of the variables that minimize or maximize the objective function while satisfying the constraints</a:t>
            </a:r>
            <a:r>
              <a:rPr lang="en-US" sz="2400" b="1" dirty="0" smtClean="0">
                <a:latin typeface="Times New Roman" pitchFamily="18" charset="0"/>
                <a:cs typeface="Times New Roman" pitchFamily="18" charset="0"/>
              </a:rPr>
              <a:t>.</a:t>
            </a:r>
          </a:p>
          <a:p>
            <a:pPr marL="365125" lvl="1" indent="-282575" eaLnBrk="1" hangingPunct="1">
              <a:spcBef>
                <a:spcPts val="600"/>
              </a:spcBef>
              <a:buSzPct val="80000"/>
              <a:buFont typeface="Wingdings 2" pitchFamily="18" charset="2"/>
              <a:buChar char=""/>
            </a:pPr>
            <a:r>
              <a:rPr lang="en-US" sz="2400" b="1" dirty="0" smtClean="0">
                <a:latin typeface="Times New Roman" pitchFamily="18" charset="0"/>
                <a:cs typeface="Times New Roman" pitchFamily="18" charset="0"/>
              </a:rPr>
              <a:t>Objective Function</a:t>
            </a:r>
          </a:p>
        </p:txBody>
      </p:sp>
      <p:grpSp>
        <p:nvGrpSpPr>
          <p:cNvPr id="3" name="Group 3"/>
          <p:cNvGrpSpPr>
            <a:grpSpLocks/>
          </p:cNvGrpSpPr>
          <p:nvPr/>
        </p:nvGrpSpPr>
        <p:grpSpPr bwMode="auto">
          <a:xfrm>
            <a:off x="1905000" y="3048000"/>
            <a:ext cx="4643438" cy="1200150"/>
            <a:chOff x="1857375" y="2786063"/>
            <a:chExt cx="4643438" cy="1200150"/>
          </a:xfrm>
        </p:grpSpPr>
        <p:sp>
          <p:nvSpPr>
            <p:cNvPr id="5" name="Rectangle 4"/>
            <p:cNvSpPr/>
            <p:nvPr/>
          </p:nvSpPr>
          <p:spPr>
            <a:xfrm>
              <a:off x="3571875" y="2786063"/>
              <a:ext cx="1857375" cy="107156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altLang="zh-CN" sz="3600" b="1" i="1" dirty="0">
                  <a:solidFill>
                    <a:srgbClr val="002060"/>
                  </a:solidFill>
                </a:rPr>
                <a:t>f</a:t>
              </a:r>
              <a:endParaRPr lang="en-US" altLang="zh-CN" sz="3600" b="1" i="1" dirty="0">
                <a:solidFill>
                  <a:srgbClr val="002060"/>
                </a:solidFill>
              </a:endParaRPr>
            </a:p>
          </p:txBody>
        </p:sp>
        <p:cxnSp>
          <p:nvCxnSpPr>
            <p:cNvPr id="6" name="Straight Arrow Connector 5"/>
            <p:cNvCxnSpPr/>
            <p:nvPr/>
          </p:nvCxnSpPr>
          <p:spPr>
            <a:xfrm>
              <a:off x="2500313" y="2928938"/>
              <a:ext cx="107156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500313" y="3714751"/>
              <a:ext cx="1071562"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467" name="TextBox 7"/>
            <p:cNvSpPr txBox="1">
              <a:spLocks noChangeArrowheads="1"/>
            </p:cNvSpPr>
            <p:nvPr/>
          </p:nvSpPr>
          <p:spPr bwMode="auto">
            <a:xfrm>
              <a:off x="1857375" y="2786063"/>
              <a:ext cx="571500" cy="1200150"/>
            </a:xfrm>
            <a:prstGeom prst="rect">
              <a:avLst/>
            </a:prstGeom>
            <a:noFill/>
            <a:ln w="9525">
              <a:noFill/>
              <a:miter lim="800000"/>
              <a:headEnd/>
              <a:tailEnd/>
            </a:ln>
          </p:spPr>
          <p:txBody>
            <a:bodyPr>
              <a:spAutoFit/>
            </a:bodyPr>
            <a:lstStyle/>
            <a:p>
              <a:pPr defTabSz="912813"/>
              <a:r>
                <a:rPr lang="en-AU" altLang="zh-CN" i="1" dirty="0" smtClean="0">
                  <a:latin typeface="Times New Roman" pitchFamily="18" charset="0"/>
                  <a:cs typeface="Times New Roman" pitchFamily="18" charset="0"/>
                </a:rPr>
                <a:t>x</a:t>
              </a:r>
              <a:r>
                <a:rPr lang="en-AU" altLang="zh-CN" baseline="-25000" dirty="0" smtClean="0">
                  <a:latin typeface="Georgia" pitchFamily="18" charset="0"/>
                  <a:cs typeface="华文中宋"/>
                </a:rPr>
                <a:t>1</a:t>
              </a:r>
              <a:endParaRPr lang="en-AU" altLang="zh-CN" baseline="-25000" dirty="0">
                <a:latin typeface="Georgia" pitchFamily="18" charset="0"/>
                <a:cs typeface="华文中宋"/>
              </a:endParaRPr>
            </a:p>
            <a:p>
              <a:pPr defTabSz="912813"/>
              <a:endParaRPr lang="en-AU" altLang="zh-CN" dirty="0">
                <a:latin typeface="Georgia" pitchFamily="18" charset="0"/>
                <a:cs typeface="华文中宋"/>
              </a:endParaRPr>
            </a:p>
            <a:p>
              <a:pPr defTabSz="912813"/>
              <a:endParaRPr lang="en-AU" altLang="zh-CN" dirty="0">
                <a:latin typeface="Georgia" pitchFamily="18" charset="0"/>
                <a:cs typeface="华文中宋"/>
              </a:endParaRPr>
            </a:p>
            <a:p>
              <a:pPr defTabSz="912813"/>
              <a:r>
                <a:rPr lang="en-AU" altLang="zh-CN" i="1" dirty="0" err="1" smtClean="0">
                  <a:latin typeface="Times New Roman" pitchFamily="18" charset="0"/>
                  <a:cs typeface="Times New Roman" pitchFamily="18" charset="0"/>
                </a:rPr>
                <a:t>x</a:t>
              </a:r>
              <a:r>
                <a:rPr lang="en-AU" altLang="zh-CN" i="1" baseline="-25000" dirty="0" err="1" smtClean="0">
                  <a:latin typeface="Times New Roman" pitchFamily="18" charset="0"/>
                  <a:cs typeface="Times New Roman" pitchFamily="18" charset="0"/>
                </a:rPr>
                <a:t>n</a:t>
              </a:r>
              <a:endParaRPr lang="en-US" altLang="zh-CN" i="1" baseline="-25000" dirty="0">
                <a:latin typeface="Times New Roman" pitchFamily="18" charset="0"/>
                <a:cs typeface="Times New Roman" pitchFamily="18" charset="0"/>
              </a:endParaRPr>
            </a:p>
          </p:txBody>
        </p:sp>
        <p:cxnSp>
          <p:nvCxnSpPr>
            <p:cNvPr id="9" name="Straight Connector 8"/>
            <p:cNvCxnSpPr/>
            <p:nvPr/>
          </p:nvCxnSpPr>
          <p:spPr>
            <a:xfrm rot="5400000">
              <a:off x="2713038" y="3286126"/>
              <a:ext cx="573087" cy="158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429250" y="3286126"/>
              <a:ext cx="1071563"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19461" name="TextBox 22"/>
          <p:cNvSpPr txBox="1">
            <a:spLocks noChangeArrowheads="1"/>
          </p:cNvSpPr>
          <p:nvPr/>
        </p:nvSpPr>
        <p:spPr bwMode="auto">
          <a:xfrm>
            <a:off x="6553200" y="3733800"/>
            <a:ext cx="1214438" cy="369888"/>
          </a:xfrm>
          <a:prstGeom prst="rect">
            <a:avLst/>
          </a:prstGeom>
          <a:noFill/>
          <a:ln w="9525">
            <a:noFill/>
            <a:miter lim="800000"/>
            <a:headEnd/>
            <a:tailEnd/>
          </a:ln>
        </p:spPr>
        <p:txBody>
          <a:bodyPr>
            <a:spAutoFit/>
          </a:bodyPr>
          <a:lstStyle/>
          <a:p>
            <a:pPr defTabSz="912813"/>
            <a:r>
              <a:rPr lang="en-AU" altLang="zh-CN">
                <a:latin typeface="Georgia" pitchFamily="18" charset="0"/>
                <a:cs typeface="华文中宋"/>
              </a:rPr>
              <a:t>Output</a:t>
            </a:r>
            <a:endParaRPr lang="en-US" altLang="zh-CN">
              <a:latin typeface="Georgia" pitchFamily="18" charset="0"/>
              <a:cs typeface="华文中宋"/>
            </a:endParaRPr>
          </a:p>
        </p:txBody>
      </p:sp>
      <p:sp>
        <p:nvSpPr>
          <p:cNvPr id="19462" name="TextBox 24"/>
          <p:cNvSpPr txBox="1">
            <a:spLocks noChangeArrowheads="1"/>
          </p:cNvSpPr>
          <p:nvPr/>
        </p:nvSpPr>
        <p:spPr bwMode="auto">
          <a:xfrm>
            <a:off x="3429000" y="4343400"/>
            <a:ext cx="1888659" cy="584775"/>
          </a:xfrm>
          <a:prstGeom prst="rect">
            <a:avLst/>
          </a:prstGeom>
          <a:noFill/>
          <a:ln w="9525">
            <a:noFill/>
            <a:miter lim="800000"/>
            <a:headEnd/>
            <a:tailEnd/>
          </a:ln>
        </p:spPr>
        <p:txBody>
          <a:bodyPr wrap="none">
            <a:spAutoFit/>
          </a:bodyPr>
          <a:lstStyle/>
          <a:p>
            <a:pPr defTabSz="912813"/>
            <a:r>
              <a:rPr lang="en-AU" altLang="zh-CN" sz="3200" i="1" dirty="0">
                <a:latin typeface="Georgia" pitchFamily="18" charset="0"/>
                <a:cs typeface="华文中宋"/>
              </a:rPr>
              <a:t>f</a:t>
            </a:r>
            <a:r>
              <a:rPr lang="en-AU" altLang="zh-CN" sz="3200" dirty="0">
                <a:latin typeface="Georgia" pitchFamily="18" charset="0"/>
                <a:cs typeface="华文中宋"/>
              </a:rPr>
              <a:t>(X)=</a:t>
            </a:r>
            <a:r>
              <a:rPr lang="en-AU" altLang="zh-CN" sz="3200" dirty="0" smtClean="0">
                <a:latin typeface="Georgia" pitchFamily="18" charset="0"/>
                <a:cs typeface="华文中宋"/>
              </a:rPr>
              <a:t>∑</a:t>
            </a:r>
            <a:r>
              <a:rPr lang="en-AU" altLang="zh-CN" sz="3200" i="1" dirty="0" smtClean="0">
                <a:latin typeface="Times New Roman" pitchFamily="18" charset="0"/>
                <a:cs typeface="Times New Roman" pitchFamily="18" charset="0"/>
              </a:rPr>
              <a:t>x</a:t>
            </a:r>
            <a:r>
              <a:rPr lang="en-AU" altLang="zh-CN" sz="3200" i="1" baseline="-25000" dirty="0" smtClean="0">
                <a:latin typeface="Georgia" pitchFamily="18" charset="0"/>
                <a:cs typeface="华文中宋"/>
              </a:rPr>
              <a:t>i</a:t>
            </a:r>
            <a:r>
              <a:rPr lang="en-AU" altLang="zh-CN" sz="3200" baseline="52000" dirty="0" smtClean="0">
                <a:latin typeface="Georgia" pitchFamily="18" charset="0"/>
                <a:cs typeface="华文中宋"/>
              </a:rPr>
              <a:t>2</a:t>
            </a:r>
            <a:endParaRPr lang="en-US" altLang="zh-CN" sz="3200" baseline="52000" dirty="0">
              <a:latin typeface="Georgia" pitchFamily="18" charset="0"/>
              <a:cs typeface="华文中宋"/>
            </a:endParaRPr>
          </a:p>
        </p:txBody>
      </p:sp>
      <p:pic>
        <p:nvPicPr>
          <p:cNvPr id="19463" name="Picture 3"/>
          <p:cNvPicPr>
            <a:picLocks noChangeAspect="1" noChangeArrowheads="1"/>
          </p:cNvPicPr>
          <p:nvPr/>
        </p:nvPicPr>
        <p:blipFill>
          <a:blip r:embed="rId2"/>
          <a:srcRect/>
          <a:stretch>
            <a:fillRect/>
          </a:stretch>
        </p:blipFill>
        <p:spPr bwMode="auto">
          <a:xfrm>
            <a:off x="1295400" y="4953000"/>
            <a:ext cx="7364413" cy="116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1"/>
          </p:nvPr>
        </p:nvSpPr>
        <p:spPr/>
        <p:txBody>
          <a:bodyPr/>
          <a:lstStyle/>
          <a:p>
            <a:r>
              <a:rPr lang="he-IL"/>
              <a:t>Introduction to Genetic Algorithms</a:t>
            </a:r>
            <a:endParaRPr lang="en-US"/>
          </a:p>
        </p:txBody>
      </p:sp>
      <p:sp>
        <p:nvSpPr>
          <p:cNvPr id="12" name="Slide Number Placeholder 4"/>
          <p:cNvSpPr>
            <a:spLocks noGrp="1"/>
          </p:cNvSpPr>
          <p:nvPr>
            <p:ph type="sldNum" sz="quarter" idx="12"/>
          </p:nvPr>
        </p:nvSpPr>
        <p:spPr/>
        <p:txBody>
          <a:bodyPr/>
          <a:lstStyle/>
          <a:p>
            <a:fld id="{3E95FB09-4480-4715-A5F0-528C3DFEBFE6}" type="slidenum">
              <a:rPr lang="en-US"/>
              <a:pPr/>
              <a:t>50</a:t>
            </a:fld>
            <a:endParaRPr lang="en-US"/>
          </a:p>
        </p:txBody>
      </p:sp>
      <p:sp>
        <p:nvSpPr>
          <p:cNvPr id="39938" name="Rectangle 2"/>
          <p:cNvSpPr>
            <a:spLocks noGrp="1" noChangeArrowheads="1"/>
          </p:cNvSpPr>
          <p:nvPr>
            <p:ph type="title"/>
          </p:nvPr>
        </p:nvSpPr>
        <p:spPr>
          <a:xfrm>
            <a:off x="685800" y="860425"/>
            <a:ext cx="7772400" cy="641350"/>
          </a:xfrm>
        </p:spPr>
        <p:txBody>
          <a:bodyPr/>
          <a:lstStyle/>
          <a:p>
            <a:pPr rtl="0"/>
            <a:r>
              <a:rPr lang="en-US" sz="3600"/>
              <a:t>Example (crossover2)</a:t>
            </a:r>
          </a:p>
        </p:txBody>
      </p:sp>
      <p:grpSp>
        <p:nvGrpSpPr>
          <p:cNvPr id="2" name="Group 15"/>
          <p:cNvGrpSpPr>
            <a:grpSpLocks/>
          </p:cNvGrpSpPr>
          <p:nvPr/>
        </p:nvGrpSpPr>
        <p:grpSpPr bwMode="auto">
          <a:xfrm>
            <a:off x="609600" y="1765300"/>
            <a:ext cx="7239000" cy="2579688"/>
            <a:chOff x="384" y="1056"/>
            <a:chExt cx="4560" cy="1625"/>
          </a:xfrm>
        </p:grpSpPr>
        <p:sp>
          <p:nvSpPr>
            <p:cNvPr id="39940" name="Text Box 4"/>
            <p:cNvSpPr txBox="1">
              <a:spLocks noChangeArrowheads="1"/>
            </p:cNvSpPr>
            <p:nvPr/>
          </p:nvSpPr>
          <p:spPr bwMode="auto">
            <a:xfrm>
              <a:off x="432" y="1392"/>
              <a:ext cx="2400" cy="494"/>
            </a:xfrm>
            <a:prstGeom prst="rect">
              <a:avLst/>
            </a:prstGeom>
            <a:noFill/>
            <a:ln w="9525">
              <a:noFill/>
              <a:miter lim="800000"/>
              <a:headEnd/>
              <a:tailEnd/>
            </a:ln>
            <a:effectLst/>
          </p:spPr>
          <p:txBody>
            <a:bodyPr wrap="square">
              <a:spAutoFit/>
            </a:bodyPr>
            <a:lstStyle/>
            <a:p>
              <a:pPr>
                <a:spcBef>
                  <a:spcPct val="50000"/>
                </a:spcBef>
              </a:pPr>
              <a:r>
                <a:rPr lang="en-US" i="1" dirty="0" smtClean="0">
                  <a:cs typeface="Times New Roman" pitchFamily="18" charset="0"/>
                </a:rPr>
                <a:t>s</a:t>
              </a:r>
              <a:r>
                <a:rPr lang="en-US" baseline="-25000" dirty="0" smtClean="0">
                  <a:cs typeface="Times New Roman" pitchFamily="18" charset="0"/>
                </a:rPr>
                <a:t>1</a:t>
              </a:r>
              <a:r>
                <a:rPr lang="en-US" dirty="0" smtClean="0">
                  <a:cs typeface="Times New Roman" pitchFamily="18" charset="0"/>
                </a:rPr>
                <a:t>` = 1111010101 </a:t>
              </a:r>
              <a:r>
                <a:rPr lang="en-US" i="1" dirty="0" smtClean="0">
                  <a:cs typeface="Times New Roman" pitchFamily="18" charset="0"/>
                </a:rPr>
                <a:t>s</a:t>
              </a:r>
              <a:r>
                <a:rPr lang="en-US" baseline="-25000" dirty="0" smtClean="0">
                  <a:cs typeface="Times New Roman" pitchFamily="18" charset="0"/>
                </a:rPr>
                <a:t>2</a:t>
              </a:r>
              <a:r>
                <a:rPr lang="en-US" dirty="0" smtClean="0">
                  <a:cs typeface="Times New Roman" pitchFamily="18" charset="0"/>
                </a:rPr>
                <a:t>` = 1110110101 </a:t>
              </a:r>
            </a:p>
            <a:p>
              <a:pPr algn="l" rtl="0">
                <a:spcBef>
                  <a:spcPct val="50000"/>
                </a:spcBef>
              </a:pPr>
              <a:endParaRPr lang="en-US" dirty="0">
                <a:cs typeface="Times New Roman" pitchFamily="18" charset="0"/>
              </a:endParaRPr>
            </a:p>
          </p:txBody>
        </p:sp>
        <p:sp>
          <p:nvSpPr>
            <p:cNvPr id="39941" name="Text Box 5"/>
            <p:cNvSpPr txBox="1">
              <a:spLocks noChangeArrowheads="1"/>
            </p:cNvSpPr>
            <p:nvPr/>
          </p:nvSpPr>
          <p:spPr bwMode="auto">
            <a:xfrm>
              <a:off x="2592" y="1392"/>
              <a:ext cx="2304" cy="233"/>
            </a:xfrm>
            <a:prstGeom prst="rect">
              <a:avLst/>
            </a:prstGeom>
            <a:noFill/>
            <a:ln w="9525">
              <a:noFill/>
              <a:miter lim="800000"/>
              <a:headEnd/>
              <a:tailEnd/>
            </a:ln>
            <a:effectLst/>
          </p:spPr>
          <p:txBody>
            <a:bodyPr wrap="square">
              <a:spAutoFit/>
            </a:bodyPr>
            <a:lstStyle/>
            <a:p>
              <a:pPr algn="l" rtl="0">
                <a:spcBef>
                  <a:spcPct val="50000"/>
                </a:spcBef>
              </a:pPr>
              <a:r>
                <a:rPr lang="en-US" i="1" dirty="0">
                  <a:cs typeface="Times New Roman" pitchFamily="18" charset="0"/>
                </a:rPr>
                <a:t>s</a:t>
              </a:r>
              <a:r>
                <a:rPr lang="en-US" baseline="-25000" dirty="0">
                  <a:cs typeface="Times New Roman" pitchFamily="18" charset="0"/>
                </a:rPr>
                <a:t>5</a:t>
              </a:r>
              <a:r>
                <a:rPr lang="en-US" dirty="0">
                  <a:cs typeface="Times New Roman" pitchFamily="18" charset="0"/>
                </a:rPr>
                <a:t>` = 0100010011 </a:t>
              </a:r>
              <a:r>
                <a:rPr lang="en-US" i="1" dirty="0">
                  <a:cs typeface="Times New Roman" pitchFamily="18" charset="0"/>
                </a:rPr>
                <a:t>s</a:t>
              </a:r>
              <a:r>
                <a:rPr lang="en-US" baseline="-25000" dirty="0">
                  <a:cs typeface="Times New Roman" pitchFamily="18" charset="0"/>
                </a:rPr>
                <a:t>6</a:t>
              </a:r>
              <a:r>
                <a:rPr lang="en-US" dirty="0">
                  <a:cs typeface="Times New Roman" pitchFamily="18" charset="0"/>
                </a:rPr>
                <a:t>` </a:t>
              </a:r>
              <a:r>
                <a:rPr lang="en-US" dirty="0" smtClean="0">
                  <a:cs typeface="Times New Roman" pitchFamily="18" charset="0"/>
                </a:rPr>
                <a:t>= 1110111101</a:t>
              </a:r>
              <a:endParaRPr lang="en-US" dirty="0">
                <a:cs typeface="Times New Roman" pitchFamily="18" charset="0"/>
              </a:endParaRPr>
            </a:p>
          </p:txBody>
        </p:sp>
        <p:sp>
          <p:nvSpPr>
            <p:cNvPr id="39943" name="Text Box 7"/>
            <p:cNvSpPr txBox="1">
              <a:spLocks noChangeArrowheads="1"/>
            </p:cNvSpPr>
            <p:nvPr/>
          </p:nvSpPr>
          <p:spPr bwMode="auto">
            <a:xfrm>
              <a:off x="432" y="1056"/>
              <a:ext cx="1536" cy="288"/>
            </a:xfrm>
            <a:prstGeom prst="rect">
              <a:avLst/>
            </a:prstGeom>
            <a:noFill/>
            <a:ln w="9525">
              <a:noFill/>
              <a:miter lim="800000"/>
              <a:headEnd/>
              <a:tailEnd/>
            </a:ln>
            <a:effectLst/>
          </p:spPr>
          <p:txBody>
            <a:bodyPr>
              <a:spAutoFit/>
            </a:bodyPr>
            <a:lstStyle/>
            <a:p>
              <a:pPr>
                <a:spcBef>
                  <a:spcPct val="50000"/>
                </a:spcBef>
              </a:pPr>
              <a:endParaRPr lang="en-US"/>
            </a:p>
          </p:txBody>
        </p:sp>
        <p:sp>
          <p:nvSpPr>
            <p:cNvPr id="39944" name="Text Box 8"/>
            <p:cNvSpPr txBox="1">
              <a:spLocks noChangeArrowheads="1"/>
            </p:cNvSpPr>
            <p:nvPr/>
          </p:nvSpPr>
          <p:spPr bwMode="auto">
            <a:xfrm>
              <a:off x="384" y="1056"/>
              <a:ext cx="2016" cy="252"/>
            </a:xfrm>
            <a:prstGeom prst="rect">
              <a:avLst/>
            </a:prstGeom>
            <a:noFill/>
            <a:ln w="9525">
              <a:noFill/>
              <a:miter lim="800000"/>
              <a:headEnd/>
              <a:tailEnd/>
            </a:ln>
            <a:effectLst/>
          </p:spPr>
          <p:txBody>
            <a:bodyPr>
              <a:spAutoFit/>
            </a:bodyPr>
            <a:lstStyle/>
            <a:p>
              <a:pPr algn="l" rtl="0">
                <a:spcBef>
                  <a:spcPct val="50000"/>
                </a:spcBef>
              </a:pPr>
              <a:r>
                <a:rPr lang="en-US" sz="2000" dirty="0">
                  <a:latin typeface="Arial" pitchFamily="34" charset="0"/>
                  <a:cs typeface="Arial" pitchFamily="34" charset="0"/>
                </a:rPr>
                <a:t>Before crossover:</a:t>
              </a:r>
            </a:p>
          </p:txBody>
        </p:sp>
        <p:sp>
          <p:nvSpPr>
            <p:cNvPr id="39946" name="Text Box 10"/>
            <p:cNvSpPr txBox="1">
              <a:spLocks noChangeArrowheads="1"/>
            </p:cNvSpPr>
            <p:nvPr/>
          </p:nvSpPr>
          <p:spPr bwMode="auto">
            <a:xfrm>
              <a:off x="384" y="2064"/>
              <a:ext cx="1824" cy="327"/>
            </a:xfrm>
            <a:prstGeom prst="rect">
              <a:avLst/>
            </a:prstGeom>
            <a:noFill/>
            <a:ln w="9525">
              <a:noFill/>
              <a:miter lim="800000"/>
              <a:headEnd/>
              <a:tailEnd/>
            </a:ln>
            <a:effectLst/>
          </p:spPr>
          <p:txBody>
            <a:bodyPr>
              <a:spAutoFit/>
            </a:bodyPr>
            <a:lstStyle/>
            <a:p>
              <a:pPr algn="l" rtl="0">
                <a:spcBef>
                  <a:spcPct val="50000"/>
                </a:spcBef>
              </a:pPr>
              <a:r>
                <a:rPr lang="en-US" sz="2000" dirty="0">
                  <a:latin typeface="Arial" pitchFamily="34" charset="0"/>
                  <a:cs typeface="Arial" pitchFamily="34" charset="0"/>
                </a:rPr>
                <a:t>After crossover</a:t>
              </a:r>
              <a:r>
                <a:rPr lang="en-US" sz="2800" dirty="0">
                  <a:latin typeface="Arial" pitchFamily="34" charset="0"/>
                  <a:cs typeface="Arial" pitchFamily="34" charset="0"/>
                </a:rPr>
                <a:t>:</a:t>
              </a:r>
            </a:p>
          </p:txBody>
        </p:sp>
        <p:sp>
          <p:nvSpPr>
            <p:cNvPr id="39948" name="Text Box 12"/>
            <p:cNvSpPr txBox="1">
              <a:spLocks noChangeArrowheads="1"/>
            </p:cNvSpPr>
            <p:nvPr/>
          </p:nvSpPr>
          <p:spPr bwMode="auto">
            <a:xfrm>
              <a:off x="384" y="2448"/>
              <a:ext cx="2496" cy="233"/>
            </a:xfrm>
            <a:prstGeom prst="rect">
              <a:avLst/>
            </a:prstGeom>
            <a:noFill/>
            <a:ln w="9525">
              <a:noFill/>
              <a:miter lim="800000"/>
              <a:headEnd/>
              <a:tailEnd/>
            </a:ln>
            <a:effectLst/>
          </p:spPr>
          <p:txBody>
            <a:bodyPr wrap="square">
              <a:spAutoFit/>
            </a:bodyPr>
            <a:lstStyle/>
            <a:p>
              <a:pPr algn="l" rtl="0">
                <a:spcBef>
                  <a:spcPct val="50000"/>
                </a:spcBef>
              </a:pPr>
              <a:r>
                <a:rPr lang="en-US" i="1" dirty="0">
                  <a:cs typeface="Times New Roman" pitchFamily="18" charset="0"/>
                </a:rPr>
                <a:t>s</a:t>
              </a:r>
              <a:r>
                <a:rPr lang="en-US" baseline="-25000" dirty="0">
                  <a:cs typeface="Times New Roman" pitchFamily="18" charset="0"/>
                </a:rPr>
                <a:t>1</a:t>
              </a:r>
              <a:r>
                <a:rPr lang="en-US" dirty="0">
                  <a:cs typeface="Times New Roman" pitchFamily="18" charset="0"/>
                </a:rPr>
                <a:t>`` = 11</a:t>
              </a:r>
              <a:r>
                <a:rPr lang="en-US" dirty="0">
                  <a:solidFill>
                    <a:schemeClr val="hlink"/>
                  </a:solidFill>
                  <a:cs typeface="Times New Roman" pitchFamily="18" charset="0"/>
                </a:rPr>
                <a:t>10110101</a:t>
              </a:r>
              <a:r>
                <a:rPr lang="en-US" dirty="0">
                  <a:cs typeface="Times New Roman" pitchFamily="18" charset="0"/>
                </a:rPr>
                <a:t> </a:t>
              </a:r>
              <a:r>
                <a:rPr lang="en-US" i="1" dirty="0">
                  <a:cs typeface="Times New Roman" pitchFamily="18" charset="0"/>
                </a:rPr>
                <a:t>s</a:t>
              </a:r>
              <a:r>
                <a:rPr lang="en-US" baseline="-25000" dirty="0">
                  <a:cs typeface="Times New Roman" pitchFamily="18" charset="0"/>
                </a:rPr>
                <a:t>2</a:t>
              </a:r>
              <a:r>
                <a:rPr lang="en-US" dirty="0">
                  <a:cs typeface="Times New Roman" pitchFamily="18" charset="0"/>
                </a:rPr>
                <a:t>`` = 11</a:t>
              </a:r>
              <a:r>
                <a:rPr lang="en-US" dirty="0">
                  <a:solidFill>
                    <a:srgbClr val="0070C0"/>
                  </a:solidFill>
                  <a:cs typeface="Times New Roman" pitchFamily="18" charset="0"/>
                </a:rPr>
                <a:t>11010101</a:t>
              </a:r>
              <a:r>
                <a:rPr lang="en-US" dirty="0">
                  <a:cs typeface="Times New Roman" pitchFamily="18" charset="0"/>
                </a:rPr>
                <a:t> </a:t>
              </a:r>
            </a:p>
          </p:txBody>
        </p:sp>
        <p:sp>
          <p:nvSpPr>
            <p:cNvPr id="39949" name="Text Box 13"/>
            <p:cNvSpPr txBox="1">
              <a:spLocks noChangeArrowheads="1"/>
            </p:cNvSpPr>
            <p:nvPr/>
          </p:nvSpPr>
          <p:spPr bwMode="auto">
            <a:xfrm>
              <a:off x="2640" y="2448"/>
              <a:ext cx="2304" cy="233"/>
            </a:xfrm>
            <a:prstGeom prst="rect">
              <a:avLst/>
            </a:prstGeom>
            <a:noFill/>
            <a:ln w="9525">
              <a:noFill/>
              <a:miter lim="800000"/>
              <a:headEnd/>
              <a:tailEnd/>
            </a:ln>
            <a:effectLst/>
          </p:spPr>
          <p:txBody>
            <a:bodyPr wrap="square">
              <a:spAutoFit/>
            </a:bodyPr>
            <a:lstStyle/>
            <a:p>
              <a:pPr algn="l" rtl="0">
                <a:spcBef>
                  <a:spcPct val="50000"/>
                </a:spcBef>
              </a:pPr>
              <a:r>
                <a:rPr lang="en-US" i="1" dirty="0">
                  <a:cs typeface="Times New Roman" pitchFamily="18" charset="0"/>
                </a:rPr>
                <a:t>s</a:t>
              </a:r>
              <a:r>
                <a:rPr lang="en-US" baseline="-25000" dirty="0">
                  <a:cs typeface="Times New Roman" pitchFamily="18" charset="0"/>
                </a:rPr>
                <a:t>5</a:t>
              </a:r>
              <a:r>
                <a:rPr lang="en-US" dirty="0">
                  <a:cs typeface="Times New Roman" pitchFamily="18" charset="0"/>
                </a:rPr>
                <a:t>`` = 01000</a:t>
              </a:r>
              <a:r>
                <a:rPr lang="en-US" dirty="0">
                  <a:solidFill>
                    <a:schemeClr val="hlink"/>
                  </a:solidFill>
                  <a:cs typeface="Times New Roman" pitchFamily="18" charset="0"/>
                </a:rPr>
                <a:t>11101</a:t>
              </a:r>
              <a:r>
                <a:rPr lang="en-US" dirty="0">
                  <a:cs typeface="Times New Roman" pitchFamily="18" charset="0"/>
                </a:rPr>
                <a:t> </a:t>
              </a:r>
              <a:r>
                <a:rPr lang="en-US" i="1" dirty="0">
                  <a:cs typeface="Times New Roman" pitchFamily="18" charset="0"/>
                </a:rPr>
                <a:t>s</a:t>
              </a:r>
              <a:r>
                <a:rPr lang="en-US" baseline="-25000" dirty="0">
                  <a:cs typeface="Times New Roman" pitchFamily="18" charset="0"/>
                </a:rPr>
                <a:t>6</a:t>
              </a:r>
              <a:r>
                <a:rPr lang="en-US" dirty="0">
                  <a:cs typeface="Times New Roman" pitchFamily="18" charset="0"/>
                </a:rPr>
                <a:t>`` = 11101</a:t>
              </a:r>
              <a:r>
                <a:rPr lang="en-US" dirty="0">
                  <a:solidFill>
                    <a:srgbClr val="0070C0"/>
                  </a:solidFill>
                  <a:cs typeface="Times New Roman" pitchFamily="18" charset="0"/>
                </a:rPr>
                <a:t>10011</a:t>
              </a: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he-IL"/>
              <a:t>Introduction to Genetic Algorithms</a:t>
            </a:r>
            <a:endParaRPr lang="en-US"/>
          </a:p>
        </p:txBody>
      </p:sp>
      <p:sp>
        <p:nvSpPr>
          <p:cNvPr id="5" name="Slide Number Placeholder 4"/>
          <p:cNvSpPr>
            <a:spLocks noGrp="1"/>
          </p:cNvSpPr>
          <p:nvPr>
            <p:ph type="sldNum" sz="quarter" idx="12"/>
          </p:nvPr>
        </p:nvSpPr>
        <p:spPr/>
        <p:txBody>
          <a:bodyPr/>
          <a:lstStyle/>
          <a:p>
            <a:fld id="{9F6EB698-68D3-47CB-97F1-4E595FBD7784}" type="slidenum">
              <a:rPr lang="en-US"/>
              <a:pPr/>
              <a:t>51</a:t>
            </a:fld>
            <a:endParaRPr lang="en-US"/>
          </a:p>
        </p:txBody>
      </p:sp>
      <p:sp>
        <p:nvSpPr>
          <p:cNvPr id="40962" name="Rectangle 1026"/>
          <p:cNvSpPr>
            <a:spLocks noGrp="1" noChangeArrowheads="1"/>
          </p:cNvSpPr>
          <p:nvPr>
            <p:ph type="title"/>
          </p:nvPr>
        </p:nvSpPr>
        <p:spPr>
          <a:xfrm>
            <a:off x="457200" y="333375"/>
            <a:ext cx="7772400" cy="641350"/>
          </a:xfrm>
        </p:spPr>
        <p:txBody>
          <a:bodyPr/>
          <a:lstStyle/>
          <a:p>
            <a:pPr rtl="0"/>
            <a:r>
              <a:rPr lang="en-US" sz="3600"/>
              <a:t>Example (mutation1)</a:t>
            </a:r>
          </a:p>
        </p:txBody>
      </p:sp>
      <p:sp>
        <p:nvSpPr>
          <p:cNvPr id="40963" name="Text Box 1027"/>
          <p:cNvSpPr txBox="1">
            <a:spLocks noChangeArrowheads="1"/>
          </p:cNvSpPr>
          <p:nvPr/>
        </p:nvSpPr>
        <p:spPr bwMode="auto">
          <a:xfrm>
            <a:off x="457200" y="1090613"/>
            <a:ext cx="8305800" cy="5021262"/>
          </a:xfrm>
          <a:prstGeom prst="rect">
            <a:avLst/>
          </a:prstGeom>
          <a:noFill/>
          <a:ln w="9525">
            <a:noFill/>
            <a:miter lim="800000"/>
            <a:headEnd/>
            <a:tailEnd/>
          </a:ln>
          <a:effectLst/>
        </p:spPr>
        <p:txBody>
          <a:bodyPr>
            <a:spAutoFit/>
          </a:bodyPr>
          <a:lstStyle/>
          <a:p>
            <a:pPr algn="l" rtl="0">
              <a:spcBef>
                <a:spcPct val="50000"/>
              </a:spcBef>
            </a:pPr>
            <a:r>
              <a:rPr lang="en-US">
                <a:latin typeface="Arial" pitchFamily="34" charset="0"/>
                <a:cs typeface="Arial" pitchFamily="34" charset="0"/>
              </a:rPr>
              <a:t>The final step is to apply random mutation: for each bit that we are to copy to the new population we allow a small probability of error (for instance 0.1)</a:t>
            </a:r>
          </a:p>
          <a:p>
            <a:pPr algn="l" rtl="0">
              <a:spcBef>
                <a:spcPct val="50000"/>
              </a:spcBef>
            </a:pPr>
            <a:r>
              <a:rPr lang="en-US">
                <a:latin typeface="Arial" pitchFamily="34" charset="0"/>
                <a:cs typeface="Arial" pitchFamily="34" charset="0"/>
              </a:rPr>
              <a:t>Before applying mutation:</a:t>
            </a:r>
          </a:p>
          <a:p>
            <a:pPr algn="l" rtl="0">
              <a:spcBef>
                <a:spcPct val="50000"/>
              </a:spcBef>
            </a:pPr>
            <a:r>
              <a:rPr lang="en-US">
                <a:latin typeface="Arial" pitchFamily="34" charset="0"/>
                <a:cs typeface="Arial" pitchFamily="34" charset="0"/>
              </a:rPr>
              <a:t>		 </a:t>
            </a:r>
            <a:r>
              <a:rPr lang="en-US" i="1">
                <a:cs typeface="Times New Roman" pitchFamily="18" charset="0"/>
              </a:rPr>
              <a:t>s</a:t>
            </a:r>
            <a:r>
              <a:rPr lang="en-US" baseline="-25000">
                <a:cs typeface="Times New Roman" pitchFamily="18" charset="0"/>
              </a:rPr>
              <a:t>1</a:t>
            </a:r>
            <a:r>
              <a:rPr lang="en-US">
                <a:cs typeface="Times New Roman" pitchFamily="18" charset="0"/>
              </a:rPr>
              <a:t>`` = 11101</a:t>
            </a:r>
            <a:r>
              <a:rPr lang="en-US">
                <a:solidFill>
                  <a:schemeClr val="hlink"/>
                </a:solidFill>
                <a:cs typeface="Times New Roman" pitchFamily="18" charset="0"/>
              </a:rPr>
              <a:t>1</a:t>
            </a:r>
            <a:r>
              <a:rPr lang="en-US">
                <a:cs typeface="Times New Roman" pitchFamily="18" charset="0"/>
              </a:rPr>
              <a:t>0101	</a:t>
            </a:r>
          </a:p>
          <a:p>
            <a:pPr algn="l" rtl="0">
              <a:spcBef>
                <a:spcPct val="50000"/>
              </a:spcBef>
            </a:pPr>
            <a:r>
              <a:rPr lang="en-US">
                <a:cs typeface="Times New Roman" pitchFamily="18" charset="0"/>
              </a:rPr>
              <a:t>		 </a:t>
            </a:r>
            <a:r>
              <a:rPr lang="en-US" i="1">
                <a:cs typeface="Times New Roman" pitchFamily="18" charset="0"/>
              </a:rPr>
              <a:t>s</a:t>
            </a:r>
            <a:r>
              <a:rPr lang="en-US" baseline="-25000">
                <a:cs typeface="Times New Roman" pitchFamily="18" charset="0"/>
              </a:rPr>
              <a:t>2</a:t>
            </a:r>
            <a:r>
              <a:rPr lang="en-US">
                <a:cs typeface="Times New Roman" pitchFamily="18" charset="0"/>
              </a:rPr>
              <a:t>`` = 1111</a:t>
            </a:r>
            <a:r>
              <a:rPr lang="en-US">
                <a:solidFill>
                  <a:schemeClr val="hlink"/>
                </a:solidFill>
                <a:cs typeface="Times New Roman" pitchFamily="18" charset="0"/>
              </a:rPr>
              <a:t>0</a:t>
            </a:r>
            <a:r>
              <a:rPr lang="en-US">
                <a:cs typeface="Times New Roman" pitchFamily="18" charset="0"/>
              </a:rPr>
              <a:t>1010</a:t>
            </a:r>
            <a:r>
              <a:rPr lang="en-US">
                <a:solidFill>
                  <a:schemeClr val="hlink"/>
                </a:solidFill>
                <a:cs typeface="Times New Roman" pitchFamily="18" charset="0"/>
              </a:rPr>
              <a:t>1</a:t>
            </a:r>
            <a:r>
              <a:rPr lang="en-US">
                <a:cs typeface="Times New Roman" pitchFamily="18" charset="0"/>
              </a:rPr>
              <a:t>	</a:t>
            </a:r>
          </a:p>
          <a:p>
            <a:pPr algn="l" rtl="0">
              <a:spcBef>
                <a:spcPct val="50000"/>
              </a:spcBef>
            </a:pPr>
            <a:r>
              <a:rPr lang="en-US">
                <a:cs typeface="Times New Roman" pitchFamily="18" charset="0"/>
              </a:rPr>
              <a:t>		 </a:t>
            </a:r>
            <a:r>
              <a:rPr lang="en-US" i="1">
                <a:cs typeface="Times New Roman" pitchFamily="18" charset="0"/>
              </a:rPr>
              <a:t>s</a:t>
            </a:r>
            <a:r>
              <a:rPr lang="en-US" baseline="-25000">
                <a:cs typeface="Times New Roman" pitchFamily="18" charset="0"/>
              </a:rPr>
              <a:t>3</a:t>
            </a:r>
            <a:r>
              <a:rPr lang="en-US">
                <a:cs typeface="Times New Roman" pitchFamily="18" charset="0"/>
              </a:rPr>
              <a:t>`` = 11101</a:t>
            </a:r>
            <a:r>
              <a:rPr lang="en-US">
                <a:solidFill>
                  <a:schemeClr val="hlink"/>
                </a:solidFill>
                <a:cs typeface="Times New Roman" pitchFamily="18" charset="0"/>
              </a:rPr>
              <a:t>1</a:t>
            </a:r>
            <a:r>
              <a:rPr lang="en-US">
                <a:cs typeface="Times New Roman" pitchFamily="18" charset="0"/>
              </a:rPr>
              <a:t>11</a:t>
            </a:r>
            <a:r>
              <a:rPr lang="en-US">
                <a:solidFill>
                  <a:schemeClr val="hlink"/>
                </a:solidFill>
                <a:cs typeface="Times New Roman" pitchFamily="18" charset="0"/>
              </a:rPr>
              <a:t>0</a:t>
            </a:r>
            <a:r>
              <a:rPr lang="en-US">
                <a:cs typeface="Times New Roman" pitchFamily="18" charset="0"/>
              </a:rPr>
              <a:t>1	</a:t>
            </a:r>
          </a:p>
          <a:p>
            <a:pPr algn="l" rtl="0">
              <a:spcBef>
                <a:spcPct val="50000"/>
              </a:spcBef>
            </a:pPr>
            <a:r>
              <a:rPr lang="en-US">
                <a:cs typeface="Times New Roman" pitchFamily="18" charset="0"/>
              </a:rPr>
              <a:t>		 </a:t>
            </a:r>
            <a:r>
              <a:rPr lang="en-US" i="1">
                <a:cs typeface="Times New Roman" pitchFamily="18" charset="0"/>
              </a:rPr>
              <a:t>s</a:t>
            </a:r>
            <a:r>
              <a:rPr lang="en-US" baseline="-25000">
                <a:cs typeface="Times New Roman" pitchFamily="18" charset="0"/>
              </a:rPr>
              <a:t>4</a:t>
            </a:r>
            <a:r>
              <a:rPr lang="en-US">
                <a:cs typeface="Times New Roman" pitchFamily="18" charset="0"/>
              </a:rPr>
              <a:t>`` = 0111000101	</a:t>
            </a:r>
          </a:p>
          <a:p>
            <a:pPr algn="l" rtl="0">
              <a:spcBef>
                <a:spcPct val="50000"/>
              </a:spcBef>
            </a:pPr>
            <a:r>
              <a:rPr lang="en-US">
                <a:cs typeface="Times New Roman" pitchFamily="18" charset="0"/>
              </a:rPr>
              <a:t>		 </a:t>
            </a:r>
            <a:r>
              <a:rPr lang="en-US" i="1">
                <a:cs typeface="Times New Roman" pitchFamily="18" charset="0"/>
              </a:rPr>
              <a:t>s</a:t>
            </a:r>
            <a:r>
              <a:rPr lang="en-US" baseline="-25000">
                <a:cs typeface="Times New Roman" pitchFamily="18" charset="0"/>
              </a:rPr>
              <a:t>5</a:t>
            </a:r>
            <a:r>
              <a:rPr lang="en-US">
                <a:cs typeface="Times New Roman" pitchFamily="18" charset="0"/>
              </a:rPr>
              <a:t>`` = 0100011101	</a:t>
            </a:r>
          </a:p>
          <a:p>
            <a:pPr algn="l" rtl="0">
              <a:spcBef>
                <a:spcPct val="50000"/>
              </a:spcBef>
            </a:pPr>
            <a:r>
              <a:rPr lang="en-US">
                <a:cs typeface="Times New Roman" pitchFamily="18" charset="0"/>
              </a:rPr>
              <a:t>		 </a:t>
            </a:r>
            <a:r>
              <a:rPr lang="en-US" i="1">
                <a:cs typeface="Times New Roman" pitchFamily="18" charset="0"/>
              </a:rPr>
              <a:t>s</a:t>
            </a:r>
            <a:r>
              <a:rPr lang="en-US" baseline="-25000">
                <a:cs typeface="Times New Roman" pitchFamily="18" charset="0"/>
              </a:rPr>
              <a:t>6</a:t>
            </a:r>
            <a:r>
              <a:rPr lang="en-US">
                <a:cs typeface="Times New Roman" pitchFamily="18" charset="0"/>
              </a:rPr>
              <a:t>`` = 11101100</a:t>
            </a:r>
            <a:r>
              <a:rPr lang="en-US">
                <a:solidFill>
                  <a:schemeClr val="hlink"/>
                </a:solidFill>
                <a:cs typeface="Times New Roman" pitchFamily="18" charset="0"/>
              </a:rPr>
              <a:t>1</a:t>
            </a:r>
            <a:r>
              <a:rPr lang="en-US">
                <a:cs typeface="Times New Roman" pitchFamily="18" charset="0"/>
              </a:rPr>
              <a:t>1	</a:t>
            </a:r>
            <a:endParaRPr lang="en-US" sz="28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he-IL"/>
              <a:t>Introduction to Genetic Algorithms</a:t>
            </a:r>
            <a:endParaRPr lang="en-US"/>
          </a:p>
        </p:txBody>
      </p:sp>
      <p:sp>
        <p:nvSpPr>
          <p:cNvPr id="5" name="Slide Number Placeholder 4"/>
          <p:cNvSpPr>
            <a:spLocks noGrp="1"/>
          </p:cNvSpPr>
          <p:nvPr>
            <p:ph type="sldNum" sz="quarter" idx="12"/>
          </p:nvPr>
        </p:nvSpPr>
        <p:spPr/>
        <p:txBody>
          <a:bodyPr/>
          <a:lstStyle/>
          <a:p>
            <a:fld id="{6B61E067-9119-4AA7-BD12-F907DAD7FEC2}" type="slidenum">
              <a:rPr lang="en-US"/>
              <a:pPr/>
              <a:t>52</a:t>
            </a:fld>
            <a:endParaRPr lang="en-US"/>
          </a:p>
        </p:txBody>
      </p:sp>
      <p:sp>
        <p:nvSpPr>
          <p:cNvPr id="41986" name="Rectangle 2"/>
          <p:cNvSpPr>
            <a:spLocks noGrp="1" noChangeArrowheads="1"/>
          </p:cNvSpPr>
          <p:nvPr>
            <p:ph type="title"/>
          </p:nvPr>
        </p:nvSpPr>
        <p:spPr>
          <a:xfrm>
            <a:off x="685800" y="549275"/>
            <a:ext cx="6172200" cy="641350"/>
          </a:xfrm>
        </p:spPr>
        <p:txBody>
          <a:bodyPr/>
          <a:lstStyle/>
          <a:p>
            <a:pPr algn="l" rtl="0"/>
            <a:r>
              <a:rPr lang="en-US" sz="3600" dirty="0"/>
              <a:t>Example (mutation2)</a:t>
            </a:r>
          </a:p>
        </p:txBody>
      </p:sp>
      <p:sp>
        <p:nvSpPr>
          <p:cNvPr id="41987" name="Text Box 3"/>
          <p:cNvSpPr txBox="1">
            <a:spLocks noChangeArrowheads="1"/>
          </p:cNvSpPr>
          <p:nvPr/>
        </p:nvSpPr>
        <p:spPr bwMode="auto">
          <a:xfrm>
            <a:off x="685800" y="1295400"/>
            <a:ext cx="7924800" cy="4291013"/>
          </a:xfrm>
          <a:prstGeom prst="rect">
            <a:avLst/>
          </a:prstGeom>
          <a:noFill/>
          <a:ln w="9525">
            <a:noFill/>
            <a:miter lim="800000"/>
            <a:headEnd/>
            <a:tailEnd/>
          </a:ln>
          <a:effectLst/>
        </p:spPr>
        <p:txBody>
          <a:bodyPr>
            <a:spAutoFit/>
          </a:bodyPr>
          <a:lstStyle/>
          <a:p>
            <a:pPr algn="l" rtl="0">
              <a:spcBef>
                <a:spcPct val="50000"/>
              </a:spcBef>
            </a:pPr>
            <a:r>
              <a:rPr lang="en-US" dirty="0">
                <a:latin typeface="Arial" pitchFamily="34" charset="0"/>
                <a:cs typeface="Arial" pitchFamily="34" charset="0"/>
              </a:rPr>
              <a:t>After applying mutation:</a:t>
            </a:r>
          </a:p>
          <a:p>
            <a:pPr algn="l" rtl="0">
              <a:spcBef>
                <a:spcPct val="50000"/>
              </a:spcBef>
            </a:pPr>
            <a:r>
              <a:rPr lang="en-US" dirty="0">
                <a:latin typeface="Arial" pitchFamily="34" charset="0"/>
                <a:cs typeface="Arial" pitchFamily="34" charset="0"/>
              </a:rPr>
              <a:t>	</a:t>
            </a:r>
            <a:r>
              <a:rPr lang="en-US" i="1" dirty="0">
                <a:cs typeface="Times New Roman" pitchFamily="18" charset="0"/>
              </a:rPr>
              <a:t>s</a:t>
            </a:r>
            <a:r>
              <a:rPr lang="en-US" baseline="-25000" dirty="0">
                <a:cs typeface="Times New Roman" pitchFamily="18" charset="0"/>
              </a:rPr>
              <a:t>1</a:t>
            </a:r>
            <a:r>
              <a:rPr lang="en-US" dirty="0">
                <a:cs typeface="Times New Roman" pitchFamily="18" charset="0"/>
              </a:rPr>
              <a:t>``` = 11101</a:t>
            </a:r>
            <a:r>
              <a:rPr lang="en-US" dirty="0">
                <a:solidFill>
                  <a:schemeClr val="hlink"/>
                </a:solidFill>
                <a:cs typeface="Times New Roman" pitchFamily="18" charset="0"/>
              </a:rPr>
              <a:t>0</a:t>
            </a:r>
            <a:r>
              <a:rPr lang="en-US" dirty="0">
                <a:cs typeface="Times New Roman" pitchFamily="18" charset="0"/>
              </a:rPr>
              <a:t>0101	</a:t>
            </a:r>
            <a:r>
              <a:rPr lang="en-US" i="1" dirty="0">
                <a:cs typeface="Times New Roman" pitchFamily="18" charset="0"/>
              </a:rPr>
              <a:t>f</a:t>
            </a:r>
            <a:r>
              <a:rPr lang="en-US" dirty="0">
                <a:cs typeface="Times New Roman" pitchFamily="18" charset="0"/>
              </a:rPr>
              <a:t> (</a:t>
            </a:r>
            <a:r>
              <a:rPr lang="en-US" i="1" dirty="0">
                <a:cs typeface="Times New Roman" pitchFamily="18" charset="0"/>
              </a:rPr>
              <a:t>s</a:t>
            </a:r>
            <a:r>
              <a:rPr lang="en-US" baseline="-25000" dirty="0">
                <a:cs typeface="Times New Roman" pitchFamily="18" charset="0"/>
              </a:rPr>
              <a:t>1</a:t>
            </a:r>
            <a:r>
              <a:rPr lang="en-US" dirty="0">
                <a:cs typeface="Times New Roman" pitchFamily="18" charset="0"/>
              </a:rPr>
              <a:t>``` ) = 6	</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2</a:t>
            </a:r>
            <a:r>
              <a:rPr lang="en-US" dirty="0">
                <a:cs typeface="Times New Roman" pitchFamily="18" charset="0"/>
              </a:rPr>
              <a:t>``` = 1111</a:t>
            </a:r>
            <a:r>
              <a:rPr lang="en-US" dirty="0">
                <a:solidFill>
                  <a:schemeClr val="hlink"/>
                </a:solidFill>
                <a:cs typeface="Times New Roman" pitchFamily="18" charset="0"/>
              </a:rPr>
              <a:t>1</a:t>
            </a:r>
            <a:r>
              <a:rPr lang="en-US" dirty="0">
                <a:cs typeface="Times New Roman" pitchFamily="18" charset="0"/>
              </a:rPr>
              <a:t>1010</a:t>
            </a:r>
            <a:r>
              <a:rPr lang="en-US" dirty="0">
                <a:solidFill>
                  <a:schemeClr val="hlink"/>
                </a:solidFill>
                <a:cs typeface="Times New Roman" pitchFamily="18" charset="0"/>
              </a:rPr>
              <a:t>0	</a:t>
            </a:r>
            <a:r>
              <a:rPr lang="en-US" i="1" dirty="0">
                <a:cs typeface="Times New Roman" pitchFamily="18" charset="0"/>
              </a:rPr>
              <a:t>f</a:t>
            </a:r>
            <a:r>
              <a:rPr lang="en-US" dirty="0">
                <a:cs typeface="Times New Roman" pitchFamily="18" charset="0"/>
              </a:rPr>
              <a:t> (</a:t>
            </a:r>
            <a:r>
              <a:rPr lang="en-US" i="1" dirty="0">
                <a:cs typeface="Times New Roman" pitchFamily="18" charset="0"/>
              </a:rPr>
              <a:t>s</a:t>
            </a:r>
            <a:r>
              <a:rPr lang="en-US" baseline="-25000" dirty="0">
                <a:cs typeface="Times New Roman" pitchFamily="18" charset="0"/>
              </a:rPr>
              <a:t>2</a:t>
            </a:r>
            <a:r>
              <a:rPr lang="en-US" dirty="0">
                <a:cs typeface="Times New Roman" pitchFamily="18" charset="0"/>
              </a:rPr>
              <a:t>``` ) = 7	</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3</a:t>
            </a:r>
            <a:r>
              <a:rPr lang="en-US" dirty="0">
                <a:cs typeface="Times New Roman" pitchFamily="18" charset="0"/>
              </a:rPr>
              <a:t>``` = 11101</a:t>
            </a:r>
            <a:r>
              <a:rPr lang="en-US" dirty="0">
                <a:solidFill>
                  <a:schemeClr val="hlink"/>
                </a:solidFill>
                <a:cs typeface="Times New Roman" pitchFamily="18" charset="0"/>
              </a:rPr>
              <a:t>0</a:t>
            </a:r>
            <a:r>
              <a:rPr lang="en-US" dirty="0">
                <a:cs typeface="Times New Roman" pitchFamily="18" charset="0"/>
              </a:rPr>
              <a:t>11</a:t>
            </a:r>
            <a:r>
              <a:rPr lang="en-US" dirty="0">
                <a:solidFill>
                  <a:schemeClr val="hlink"/>
                </a:solidFill>
                <a:cs typeface="Times New Roman" pitchFamily="18" charset="0"/>
              </a:rPr>
              <a:t>1</a:t>
            </a:r>
            <a:r>
              <a:rPr lang="en-US" dirty="0">
                <a:cs typeface="Times New Roman" pitchFamily="18" charset="0"/>
              </a:rPr>
              <a:t>1	</a:t>
            </a:r>
            <a:r>
              <a:rPr lang="en-US" i="1" dirty="0">
                <a:cs typeface="Times New Roman" pitchFamily="18" charset="0"/>
              </a:rPr>
              <a:t>f</a:t>
            </a:r>
            <a:r>
              <a:rPr lang="en-US" dirty="0">
                <a:cs typeface="Times New Roman" pitchFamily="18" charset="0"/>
              </a:rPr>
              <a:t> (</a:t>
            </a:r>
            <a:r>
              <a:rPr lang="en-US" i="1" dirty="0">
                <a:cs typeface="Times New Roman" pitchFamily="18" charset="0"/>
              </a:rPr>
              <a:t>s</a:t>
            </a:r>
            <a:r>
              <a:rPr lang="en-US" baseline="-25000" dirty="0">
                <a:cs typeface="Times New Roman" pitchFamily="18" charset="0"/>
              </a:rPr>
              <a:t>3</a:t>
            </a:r>
            <a:r>
              <a:rPr lang="en-US" dirty="0">
                <a:cs typeface="Times New Roman" pitchFamily="18" charset="0"/>
              </a:rPr>
              <a:t>``` ) = 8	</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4</a:t>
            </a:r>
            <a:r>
              <a:rPr lang="en-US" dirty="0">
                <a:cs typeface="Times New Roman" pitchFamily="18" charset="0"/>
              </a:rPr>
              <a:t>``` = 0111000101	</a:t>
            </a:r>
            <a:r>
              <a:rPr lang="en-US" i="1" dirty="0">
                <a:cs typeface="Times New Roman" pitchFamily="18" charset="0"/>
              </a:rPr>
              <a:t>f</a:t>
            </a:r>
            <a:r>
              <a:rPr lang="en-US" dirty="0">
                <a:cs typeface="Times New Roman" pitchFamily="18" charset="0"/>
              </a:rPr>
              <a:t> (</a:t>
            </a:r>
            <a:r>
              <a:rPr lang="en-US" i="1" dirty="0">
                <a:cs typeface="Times New Roman" pitchFamily="18" charset="0"/>
              </a:rPr>
              <a:t>s</a:t>
            </a:r>
            <a:r>
              <a:rPr lang="en-US" baseline="-25000" dirty="0">
                <a:cs typeface="Times New Roman" pitchFamily="18" charset="0"/>
              </a:rPr>
              <a:t>4</a:t>
            </a:r>
            <a:r>
              <a:rPr lang="en-US" dirty="0">
                <a:cs typeface="Times New Roman" pitchFamily="18" charset="0"/>
              </a:rPr>
              <a:t>``` ) = 5 	</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5</a:t>
            </a:r>
            <a:r>
              <a:rPr lang="en-US" dirty="0">
                <a:cs typeface="Times New Roman" pitchFamily="18" charset="0"/>
              </a:rPr>
              <a:t>``` = 0100011101	</a:t>
            </a:r>
            <a:r>
              <a:rPr lang="en-US" i="1" dirty="0">
                <a:cs typeface="Times New Roman" pitchFamily="18" charset="0"/>
              </a:rPr>
              <a:t>f</a:t>
            </a:r>
            <a:r>
              <a:rPr lang="en-US" dirty="0">
                <a:cs typeface="Times New Roman" pitchFamily="18" charset="0"/>
              </a:rPr>
              <a:t> (</a:t>
            </a:r>
            <a:r>
              <a:rPr lang="en-US" i="1" dirty="0">
                <a:cs typeface="Times New Roman" pitchFamily="18" charset="0"/>
              </a:rPr>
              <a:t>s</a:t>
            </a:r>
            <a:r>
              <a:rPr lang="en-US" baseline="-25000" dirty="0">
                <a:cs typeface="Times New Roman" pitchFamily="18" charset="0"/>
              </a:rPr>
              <a:t>5</a:t>
            </a:r>
            <a:r>
              <a:rPr lang="en-US" dirty="0">
                <a:cs typeface="Times New Roman" pitchFamily="18" charset="0"/>
              </a:rPr>
              <a:t>``` ) = 5 	</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6</a:t>
            </a:r>
            <a:r>
              <a:rPr lang="en-US" dirty="0">
                <a:cs typeface="Times New Roman" pitchFamily="18" charset="0"/>
              </a:rPr>
              <a:t>``` = 11101100</a:t>
            </a:r>
            <a:r>
              <a:rPr lang="en-US" dirty="0">
                <a:solidFill>
                  <a:schemeClr val="hlink"/>
                </a:solidFill>
                <a:cs typeface="Times New Roman" pitchFamily="18" charset="0"/>
              </a:rPr>
              <a:t>0</a:t>
            </a:r>
            <a:r>
              <a:rPr lang="en-US" dirty="0">
                <a:cs typeface="Times New Roman" pitchFamily="18" charset="0"/>
              </a:rPr>
              <a:t>1	</a:t>
            </a:r>
            <a:r>
              <a:rPr lang="en-US" i="1" dirty="0">
                <a:cs typeface="Times New Roman" pitchFamily="18" charset="0"/>
              </a:rPr>
              <a:t>f</a:t>
            </a:r>
            <a:r>
              <a:rPr lang="en-US" dirty="0">
                <a:cs typeface="Times New Roman" pitchFamily="18" charset="0"/>
              </a:rPr>
              <a:t> (</a:t>
            </a:r>
            <a:r>
              <a:rPr lang="en-US" i="1" dirty="0">
                <a:cs typeface="Times New Roman" pitchFamily="18" charset="0"/>
              </a:rPr>
              <a:t>s</a:t>
            </a:r>
            <a:r>
              <a:rPr lang="en-US" baseline="-25000" dirty="0">
                <a:cs typeface="Times New Roman" pitchFamily="18" charset="0"/>
              </a:rPr>
              <a:t>6</a:t>
            </a:r>
            <a:r>
              <a:rPr lang="en-US" dirty="0">
                <a:cs typeface="Times New Roman" pitchFamily="18" charset="0"/>
              </a:rPr>
              <a:t>``` ) = 6 	</a:t>
            </a:r>
            <a:endParaRPr lang="en-US" sz="2800" dirty="0">
              <a:latin typeface="Arial" pitchFamily="34" charset="0"/>
              <a:cs typeface="Arial" pitchFamily="34" charset="0"/>
            </a:endParaRPr>
          </a:p>
          <a:p>
            <a:pPr algn="l" rtl="0">
              <a:spcBef>
                <a:spcPct val="50000"/>
              </a:spcBef>
            </a:pPr>
            <a:endParaRPr lang="en-US" dirty="0"/>
          </a:p>
        </p:txBody>
      </p:sp>
      <p:sp>
        <p:nvSpPr>
          <p:cNvPr id="6" name="Text Box 3"/>
          <p:cNvSpPr txBox="1">
            <a:spLocks noChangeArrowheads="1"/>
          </p:cNvSpPr>
          <p:nvPr/>
        </p:nvSpPr>
        <p:spPr bwMode="auto">
          <a:xfrm>
            <a:off x="609600" y="4343400"/>
            <a:ext cx="7491413" cy="1754326"/>
          </a:xfrm>
          <a:prstGeom prst="rect">
            <a:avLst/>
          </a:prstGeom>
          <a:noFill/>
          <a:ln w="9525">
            <a:noFill/>
            <a:miter lim="800000"/>
            <a:headEnd/>
            <a:tailEnd/>
          </a:ln>
          <a:effectLst/>
        </p:spPr>
        <p:txBody>
          <a:bodyPr>
            <a:spAutoFit/>
          </a:bodyPr>
          <a:lstStyle/>
          <a:p>
            <a:pPr algn="l" rtl="0">
              <a:spcBef>
                <a:spcPct val="50000"/>
              </a:spcBef>
              <a:buFont typeface="Arial" pitchFamily="34" charset="0"/>
              <a:buChar char="•"/>
            </a:pPr>
            <a:r>
              <a:rPr lang="en-US" sz="2400" dirty="0" smtClean="0">
                <a:latin typeface="Times New Roman" pitchFamily="18" charset="0"/>
                <a:cs typeface="Times New Roman" pitchFamily="18" charset="0"/>
              </a:rPr>
              <a:t> In </a:t>
            </a:r>
            <a:r>
              <a:rPr lang="en-US" sz="2400" dirty="0">
                <a:latin typeface="Times New Roman" pitchFamily="18" charset="0"/>
                <a:cs typeface="Times New Roman" pitchFamily="18" charset="0"/>
              </a:rPr>
              <a:t>one generation, the total population fitness changed from 34 to 37, thus improved by ~9%</a:t>
            </a:r>
          </a:p>
          <a:p>
            <a:pPr algn="l" rtl="0">
              <a:spcBef>
                <a:spcPct val="50000"/>
              </a:spcBef>
              <a:buFont typeface="Arial" pitchFamily="34" charset="0"/>
              <a:buChar char="•"/>
            </a:pPr>
            <a:r>
              <a:rPr lang="en-US" sz="2400" dirty="0" smtClean="0">
                <a:latin typeface="Times New Roman" pitchFamily="18" charset="0"/>
                <a:cs typeface="Times New Roman" pitchFamily="18" charset="0"/>
              </a:rPr>
              <a:t> Go through </a:t>
            </a:r>
            <a:r>
              <a:rPr lang="en-US" sz="2400" dirty="0">
                <a:latin typeface="Times New Roman" pitchFamily="18" charset="0"/>
                <a:cs typeface="Times New Roman" pitchFamily="18" charset="0"/>
              </a:rPr>
              <a:t>the same process all over again, until a stopping criterion is met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499350" cy="1143000"/>
          </a:xfrm>
        </p:spPr>
        <p:txBody>
          <a:bodyPr>
            <a:normAutofit/>
          </a:bodyPr>
          <a:lstStyle/>
          <a:p>
            <a:pPr algn="ctr" eaLnBrk="1" fontAlgn="auto" hangingPunct="1">
              <a:spcAft>
                <a:spcPts val="0"/>
              </a:spcAft>
              <a:defRPr/>
            </a:pPr>
            <a:r>
              <a:rPr lang="en-US" b="1" dirty="0" smtClean="0">
                <a:solidFill>
                  <a:schemeClr val="accent1">
                    <a:satMod val="150000"/>
                  </a:schemeClr>
                </a:solidFill>
              </a:rPr>
              <a:t>Particle Swarm Optimization</a:t>
            </a:r>
            <a:endParaRPr lang="en-US" b="1" dirty="0">
              <a:solidFill>
                <a:schemeClr val="accent1">
                  <a:satMod val="150000"/>
                </a:schemeClr>
              </a:solidFill>
            </a:endParaRPr>
          </a:p>
        </p:txBody>
      </p:sp>
      <p:pic>
        <p:nvPicPr>
          <p:cNvPr id="73731" name="Picture 3"/>
          <p:cNvPicPr>
            <a:picLocks noChangeAspect="1" noChangeArrowheads="1"/>
          </p:cNvPicPr>
          <p:nvPr/>
        </p:nvPicPr>
        <p:blipFill>
          <a:blip r:embed="rId2"/>
          <a:srcRect/>
          <a:stretch>
            <a:fillRect/>
          </a:stretch>
        </p:blipFill>
        <p:spPr bwMode="auto">
          <a:xfrm>
            <a:off x="990600" y="1981200"/>
            <a:ext cx="81534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b="1" dirty="0" smtClean="0">
                <a:solidFill>
                  <a:schemeClr val="accent1">
                    <a:satMod val="150000"/>
                  </a:schemeClr>
                </a:solidFill>
              </a:rPr>
              <a:t>Overview</a:t>
            </a:r>
            <a:endParaRPr lang="en-US" b="1" dirty="0">
              <a:solidFill>
                <a:schemeClr val="accent1">
                  <a:satMod val="150000"/>
                </a:schemeClr>
              </a:solidFill>
            </a:endParaRPr>
          </a:p>
        </p:txBody>
      </p:sp>
      <p:sp>
        <p:nvSpPr>
          <p:cNvPr id="9219" name="Content Placeholder 2"/>
          <p:cNvSpPr>
            <a:spLocks noGrp="1"/>
          </p:cNvSpPr>
          <p:nvPr>
            <p:ph idx="1"/>
          </p:nvPr>
        </p:nvSpPr>
        <p:spPr/>
        <p:txBody>
          <a:bodyPr>
            <a:normAutofit fontScale="92500" lnSpcReduction="20000"/>
          </a:bodyPr>
          <a:lstStyle/>
          <a:p>
            <a:pPr marL="365760" indent="-283464" eaLnBrk="1" fontAlgn="auto" hangingPunct="1">
              <a:spcAft>
                <a:spcPts val="0"/>
              </a:spcAft>
              <a:buFont typeface="Wingdings 2"/>
              <a:buChar char=""/>
              <a:defRPr/>
            </a:pPr>
            <a:r>
              <a:rPr lang="en-US" dirty="0" smtClean="0"/>
              <a:t>What is swarm intelligence?</a:t>
            </a:r>
          </a:p>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r>
              <a:rPr lang="en-US" dirty="0" smtClean="0"/>
              <a:t>Biological inspirations</a:t>
            </a:r>
          </a:p>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r>
              <a:rPr lang="en-US" dirty="0" smtClean="0"/>
              <a:t>Particle swarm definition</a:t>
            </a:r>
          </a:p>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r>
              <a:rPr lang="en-US" dirty="0" smtClean="0"/>
              <a:t>PSO algorithm</a:t>
            </a:r>
          </a:p>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r>
              <a:rPr lang="en-US" dirty="0" smtClean="0"/>
              <a:t>Applications</a:t>
            </a:r>
          </a:p>
          <a:p>
            <a:pPr marL="365760" indent="-283464" eaLnBrk="1" fontAlgn="auto" hangingPunct="1">
              <a:spcAft>
                <a:spcPts val="0"/>
              </a:spcAft>
              <a:buFont typeface="Wingdings 2"/>
              <a:buChar char=""/>
              <a:defRPr/>
            </a:pP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Swarm Intelligence</a:t>
            </a:r>
            <a:endParaRPr lang="en-US" dirty="0">
              <a:solidFill>
                <a:schemeClr val="accent1">
                  <a:satMod val="150000"/>
                </a:schemeClr>
              </a:solidFill>
            </a:endParaRPr>
          </a:p>
        </p:txBody>
      </p:sp>
      <p:sp>
        <p:nvSpPr>
          <p:cNvPr id="75779" name="Content Placeholder 2"/>
          <p:cNvSpPr>
            <a:spLocks noGrp="1"/>
          </p:cNvSpPr>
          <p:nvPr>
            <p:ph idx="1"/>
          </p:nvPr>
        </p:nvSpPr>
        <p:spPr>
          <a:xfrm>
            <a:off x="990600" y="1524000"/>
            <a:ext cx="8001000" cy="4800600"/>
          </a:xfrm>
        </p:spPr>
        <p:txBody>
          <a:bodyPr/>
          <a:lstStyle/>
          <a:p>
            <a:pPr eaLnBrk="1" hangingPunct="1"/>
            <a:r>
              <a:rPr lang="en-US" smtClean="0"/>
              <a:t>Population of simple agents with basic rules</a:t>
            </a:r>
          </a:p>
          <a:p>
            <a:pPr eaLnBrk="1" hangingPunct="1"/>
            <a:endParaRPr lang="en-US" smtClean="0"/>
          </a:p>
          <a:p>
            <a:pPr eaLnBrk="1" hangingPunct="1"/>
            <a:r>
              <a:rPr lang="en-US" smtClean="0"/>
              <a:t>No centralized control of agent behavior</a:t>
            </a:r>
          </a:p>
          <a:p>
            <a:pPr eaLnBrk="1" hangingPunct="1"/>
            <a:endParaRPr lang="en-US" smtClean="0"/>
          </a:p>
          <a:p>
            <a:pPr eaLnBrk="1" hangingPunct="1"/>
            <a:r>
              <a:rPr lang="en-US" smtClean="0"/>
              <a:t>High level phenomena emerge from low level specification of rules</a:t>
            </a:r>
          </a:p>
          <a:p>
            <a:pPr eaLnBrk="1" hangingPunct="1"/>
            <a:endParaRPr lang="en-US" smtClean="0"/>
          </a:p>
          <a:p>
            <a:pPr eaLnBrk="1" hangingPunct="1"/>
            <a:r>
              <a:rPr lang="en-US" smtClean="0"/>
              <a:t>See also: Ants, Bees, Cellular Automata</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Biological Inspirations</a:t>
            </a:r>
            <a:endParaRPr lang="en-US" dirty="0">
              <a:solidFill>
                <a:schemeClr val="accent1">
                  <a:satMod val="150000"/>
                </a:schemeClr>
              </a:solidFill>
            </a:endParaRPr>
          </a:p>
        </p:txBody>
      </p:sp>
      <p:sp>
        <p:nvSpPr>
          <p:cNvPr id="12291" name="Content Placeholder 2"/>
          <p:cNvSpPr>
            <a:spLocks noGrp="1"/>
          </p:cNvSpPr>
          <p:nvPr>
            <p:ph idx="1"/>
          </p:nvPr>
        </p:nvSpPr>
        <p:spPr/>
        <p:txBody>
          <a:bodyPr>
            <a:normAutofit fontScale="92500"/>
          </a:bodyPr>
          <a:lstStyle/>
          <a:p>
            <a:pPr marL="365760" indent="-283464" eaLnBrk="1" fontAlgn="auto" hangingPunct="1">
              <a:spcAft>
                <a:spcPts val="0"/>
              </a:spcAft>
              <a:buFont typeface="Wingdings 2"/>
              <a:buChar char=""/>
              <a:defRPr/>
            </a:pPr>
            <a:r>
              <a:rPr lang="en-US" dirty="0" smtClean="0"/>
              <a:t>PSO model is derived from real world interactions</a:t>
            </a:r>
          </a:p>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r>
              <a:rPr lang="en-US" dirty="0" smtClean="0"/>
              <a:t>Flocks of birds converge to food sources</a:t>
            </a:r>
          </a:p>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r>
              <a:rPr lang="en-US" dirty="0" smtClean="0"/>
              <a:t>Schools of fish evade predators</a:t>
            </a:r>
          </a:p>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r>
              <a:rPr lang="en-US" dirty="0" smtClean="0"/>
              <a:t>Any similar interactions with social and psychological basis with present objectives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Natural Models</a:t>
            </a:r>
            <a:endParaRPr lang="en-US" dirty="0">
              <a:solidFill>
                <a:schemeClr val="accent1">
                  <a:satMod val="150000"/>
                </a:schemeClr>
              </a:solidFill>
            </a:endParaRPr>
          </a:p>
        </p:txBody>
      </p:sp>
      <p:sp>
        <p:nvSpPr>
          <p:cNvPr id="77827" name="Content Placeholder 2"/>
          <p:cNvSpPr>
            <a:spLocks noGrp="1"/>
          </p:cNvSpPr>
          <p:nvPr>
            <p:ph idx="1"/>
          </p:nvPr>
        </p:nvSpPr>
        <p:spPr>
          <a:xfrm>
            <a:off x="914400" y="1295400"/>
            <a:ext cx="7497763" cy="762000"/>
          </a:xfrm>
        </p:spPr>
        <p:txBody>
          <a:bodyPr/>
          <a:lstStyle/>
          <a:p>
            <a:pPr eaLnBrk="1" hangingPunct="1"/>
            <a:r>
              <a:rPr lang="en-US" sz="2800" smtClean="0"/>
              <a:t>Social-Psychological behaviors of animals</a:t>
            </a:r>
          </a:p>
        </p:txBody>
      </p:sp>
      <p:pic>
        <p:nvPicPr>
          <p:cNvPr id="77828" name="Picture 6"/>
          <p:cNvPicPr>
            <a:picLocks noChangeAspect="1" noChangeArrowheads="1"/>
          </p:cNvPicPr>
          <p:nvPr/>
        </p:nvPicPr>
        <p:blipFill>
          <a:blip r:embed="rId2"/>
          <a:srcRect/>
          <a:stretch>
            <a:fillRect/>
          </a:stretch>
        </p:blipFill>
        <p:spPr bwMode="auto">
          <a:xfrm>
            <a:off x="990600" y="2057400"/>
            <a:ext cx="3962400" cy="3429000"/>
          </a:xfrm>
          <a:prstGeom prst="rect">
            <a:avLst/>
          </a:prstGeom>
          <a:noFill/>
          <a:ln w="9525">
            <a:noFill/>
            <a:miter lim="800000"/>
            <a:headEnd/>
            <a:tailEnd/>
          </a:ln>
        </p:spPr>
      </p:pic>
      <p:pic>
        <p:nvPicPr>
          <p:cNvPr id="77829" name="Picture 7"/>
          <p:cNvPicPr>
            <a:picLocks noChangeAspect="1" noChangeArrowheads="1"/>
          </p:cNvPicPr>
          <p:nvPr/>
        </p:nvPicPr>
        <p:blipFill>
          <a:blip r:embed="rId3"/>
          <a:srcRect/>
          <a:stretch>
            <a:fillRect/>
          </a:stretch>
        </p:blipFill>
        <p:spPr bwMode="auto">
          <a:xfrm>
            <a:off x="5029200" y="2057400"/>
            <a:ext cx="3962400" cy="3429000"/>
          </a:xfrm>
          <a:prstGeom prst="rect">
            <a:avLst/>
          </a:prstGeom>
          <a:noFill/>
          <a:ln w="9525">
            <a:noFill/>
            <a:miter lim="800000"/>
            <a:headEnd/>
            <a:tailEnd/>
          </a:ln>
        </p:spPr>
      </p:pic>
      <p:sp>
        <p:nvSpPr>
          <p:cNvPr id="8" name="Rectangle 7"/>
          <p:cNvSpPr/>
          <p:nvPr/>
        </p:nvSpPr>
        <p:spPr>
          <a:xfrm>
            <a:off x="1066800" y="5638800"/>
            <a:ext cx="7391400" cy="400050"/>
          </a:xfrm>
          <a:prstGeom prst="rect">
            <a:avLst/>
          </a:prstGeom>
        </p:spPr>
        <p:txBody>
          <a:bodyPr>
            <a:spAutoFit/>
          </a:bodyPr>
          <a:lstStyle/>
          <a:p>
            <a:pPr>
              <a:defRPr/>
            </a:pPr>
            <a:r>
              <a:rPr lang="en-US" sz="2000" dirty="0">
                <a:latin typeface="+mn-lt"/>
              </a:rPr>
              <a:t>How can birds or fish exhibit such a coordinated collective behavior?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PSO Definition</a:t>
            </a:r>
            <a:endParaRPr lang="en-US" dirty="0">
              <a:solidFill>
                <a:schemeClr val="accent1">
                  <a:satMod val="150000"/>
                </a:schemeClr>
              </a:solidFill>
            </a:endParaRPr>
          </a:p>
        </p:txBody>
      </p:sp>
      <p:sp>
        <p:nvSpPr>
          <p:cNvPr id="14339" name="Content Placeholder 2"/>
          <p:cNvSpPr>
            <a:spLocks noGrp="1"/>
          </p:cNvSpPr>
          <p:nvPr>
            <p:ph idx="1"/>
          </p:nvPr>
        </p:nvSpPr>
        <p:spPr>
          <a:xfrm>
            <a:off x="1066800" y="1447800"/>
            <a:ext cx="7867650" cy="4800600"/>
          </a:xfrm>
        </p:spPr>
        <p:txBody>
          <a:bodyPr>
            <a:normAutofit fontScale="92500" lnSpcReduction="10000"/>
          </a:bodyPr>
          <a:lstStyle/>
          <a:p>
            <a:pPr marL="365760" indent="-283464" eaLnBrk="1" fontAlgn="auto" hangingPunct="1">
              <a:spcAft>
                <a:spcPts val="0"/>
              </a:spcAft>
              <a:buFont typeface="Wingdings 2"/>
              <a:buChar char=""/>
              <a:defRPr/>
            </a:pPr>
            <a:r>
              <a:rPr lang="en-US" sz="2600" dirty="0" smtClean="0">
                <a:latin typeface="Times New Roman" pitchFamily="18" charset="0"/>
                <a:cs typeface="Times New Roman" pitchFamily="18" charset="0"/>
              </a:rPr>
              <a:t>PSO is a robust stochastic optimization technique based on the movement and intelligence of swarms.</a:t>
            </a:r>
          </a:p>
          <a:p>
            <a:pPr marL="365760" indent="-283464" eaLnBrk="1" fontAlgn="auto" hangingPunct="1">
              <a:spcAft>
                <a:spcPts val="0"/>
              </a:spcAft>
              <a:buFont typeface="Wingdings 2"/>
              <a:buChar char=""/>
              <a:defRPr/>
            </a:pPr>
            <a:endParaRPr lang="en-US" sz="1300" dirty="0" smtClean="0">
              <a:latin typeface="Times New Roman" pitchFamily="18" charset="0"/>
              <a:cs typeface="Times New Roman" pitchFamily="18" charset="0"/>
            </a:endParaRPr>
          </a:p>
          <a:p>
            <a:pPr marL="365760" indent="-283464" eaLnBrk="1" fontAlgn="auto" hangingPunct="1">
              <a:spcAft>
                <a:spcPts val="0"/>
              </a:spcAft>
              <a:buFont typeface="Wingdings 2"/>
              <a:buChar char=""/>
              <a:defRPr/>
            </a:pPr>
            <a:r>
              <a:rPr lang="en-US" sz="2400" dirty="0" smtClean="0">
                <a:latin typeface="Times New Roman" pitchFamily="18" charset="0"/>
                <a:cs typeface="Times New Roman" pitchFamily="18" charset="0"/>
              </a:rPr>
              <a:t>James Kennedy (social-psychologist) and Russell </a:t>
            </a:r>
            <a:r>
              <a:rPr lang="en-US" sz="2400" dirty="0" err="1" smtClean="0">
                <a:latin typeface="Times New Roman" pitchFamily="18" charset="0"/>
                <a:cs typeface="Times New Roman" pitchFamily="18" charset="0"/>
              </a:rPr>
              <a:t>Eberhart</a:t>
            </a:r>
            <a:r>
              <a:rPr lang="en-US" sz="2400" dirty="0" smtClean="0">
                <a:latin typeface="Times New Roman" pitchFamily="18" charset="0"/>
                <a:cs typeface="Times New Roman" pitchFamily="18" charset="0"/>
              </a:rPr>
              <a:t> (electrical engineer) developed in year 1995.</a:t>
            </a:r>
          </a:p>
          <a:p>
            <a:pPr marL="365760" indent="-283464" eaLnBrk="1" fontAlgn="auto" hangingPunct="1">
              <a:spcAft>
                <a:spcPts val="0"/>
              </a:spcAft>
              <a:buFont typeface="Wingdings 2"/>
              <a:buChar char=""/>
              <a:defRPr/>
            </a:pPr>
            <a:endParaRPr lang="en-US" sz="1500" dirty="0" smtClean="0">
              <a:latin typeface="Times New Roman" pitchFamily="18" charset="0"/>
              <a:cs typeface="Times New Roman" pitchFamily="18" charset="0"/>
            </a:endParaRPr>
          </a:p>
          <a:p>
            <a:pPr marL="365760" indent="-283464" eaLnBrk="1" fontAlgn="auto" hangingPunct="1">
              <a:spcAft>
                <a:spcPts val="0"/>
              </a:spcAft>
              <a:buFont typeface="Wingdings 2"/>
              <a:buChar char=""/>
              <a:defRPr/>
            </a:pPr>
            <a:r>
              <a:rPr lang="en-US" sz="2400" dirty="0" smtClean="0">
                <a:latin typeface="Times New Roman" pitchFamily="18" charset="0"/>
                <a:cs typeface="Times New Roman" pitchFamily="18" charset="0"/>
              </a:rPr>
              <a:t>PSO shares many similarities with GA. </a:t>
            </a:r>
          </a:p>
          <a:p>
            <a:pPr marL="365760" indent="-283464" eaLnBrk="1" fontAlgn="auto" hangingPunct="1">
              <a:spcAft>
                <a:spcPts val="0"/>
              </a:spcAft>
              <a:buFont typeface="Wingdings 2"/>
              <a:buChar char=""/>
              <a:defRPr/>
            </a:pPr>
            <a:endParaRPr lang="en-US" sz="1300" dirty="0" smtClean="0">
              <a:latin typeface="Times New Roman" pitchFamily="18" charset="0"/>
              <a:cs typeface="Times New Roman" pitchFamily="18" charset="0"/>
            </a:endParaRPr>
          </a:p>
          <a:p>
            <a:pPr marL="365760" indent="-283464" eaLnBrk="1" fontAlgn="auto" hangingPunct="1">
              <a:spcAft>
                <a:spcPts val="0"/>
              </a:spcAft>
              <a:buFont typeface="Wingdings 2"/>
              <a:buChar char=""/>
              <a:defRPr/>
            </a:pPr>
            <a:r>
              <a:rPr lang="en-US" sz="2400" dirty="0" smtClean="0">
                <a:latin typeface="Times New Roman" pitchFamily="18" charset="0"/>
                <a:cs typeface="Times New Roman" pitchFamily="18" charset="0"/>
              </a:rPr>
              <a:t>The system is initialized with a population of random solutions and searches for optima by updating generations. </a:t>
            </a:r>
          </a:p>
          <a:p>
            <a:pPr marL="365760" indent="-283464" eaLnBrk="1" fontAlgn="auto" hangingPunct="1">
              <a:spcAft>
                <a:spcPts val="0"/>
              </a:spcAft>
              <a:buFont typeface="Wingdings 2"/>
              <a:buChar char=""/>
              <a:defRPr/>
            </a:pPr>
            <a:r>
              <a:rPr lang="en-US" sz="2400" dirty="0" smtClean="0">
                <a:latin typeface="Times New Roman" pitchFamily="18" charset="0"/>
                <a:cs typeface="Times New Roman" pitchFamily="18" charset="0"/>
              </a:rPr>
              <a:t>However, unlike GA, PSO has no evolution operators such as crossover and mutation. </a:t>
            </a:r>
          </a:p>
          <a:p>
            <a:pPr marL="365760" indent="-283464" eaLnBrk="1" fontAlgn="auto" hangingPunct="1">
              <a:spcAft>
                <a:spcPts val="0"/>
              </a:spcAft>
              <a:buFont typeface="Wingdings 2"/>
              <a:buChar char=""/>
              <a:defRPr/>
            </a:pPr>
            <a:endParaRPr lang="en-US" sz="1300" dirty="0" smtClean="0">
              <a:latin typeface="Times New Roman" pitchFamily="18" charset="0"/>
              <a:cs typeface="Times New Roman" pitchFamily="18" charset="0"/>
            </a:endParaRPr>
          </a:p>
          <a:p>
            <a:pPr marL="365760" indent="-283464" eaLnBrk="1" fontAlgn="auto" hangingPunct="1">
              <a:spcAft>
                <a:spcPts val="0"/>
              </a:spcAft>
              <a:buFont typeface="Wingdings 2"/>
              <a:buChar char=""/>
              <a:defRPr/>
            </a:pPr>
            <a:r>
              <a:rPr lang="en-US" sz="2400" dirty="0" smtClean="0">
                <a:latin typeface="Times New Roman" pitchFamily="18" charset="0"/>
                <a:cs typeface="Times New Roman" pitchFamily="18" charset="0"/>
              </a:rPr>
              <a:t>In PSO, the potential solutions, called particles, fly through the problem space by following the current optimum particles.</a:t>
            </a:r>
          </a:p>
          <a:p>
            <a:pPr marL="365760" indent="-283464" eaLnBrk="1" fontAlgn="auto" hangingPunct="1">
              <a:spcAft>
                <a:spcPts val="0"/>
              </a:spcAft>
              <a:buFont typeface="Wingdings 2"/>
              <a:buChar char=""/>
              <a:defRPr/>
            </a:pPr>
            <a:endParaRPr lang="en-US" sz="2400" dirty="0" smtClean="0"/>
          </a:p>
          <a:p>
            <a:pPr marL="365760" indent="-283464" eaLnBrk="1" fontAlgn="auto" hangingPunct="1">
              <a:spcAft>
                <a:spcPts val="0"/>
              </a:spcAft>
              <a:buFont typeface="Wingdings 2"/>
              <a:buChar char=""/>
              <a:defRPr/>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153400" cy="1066800"/>
          </a:xfrm>
        </p:spPr>
        <p:txBody>
          <a:bodyPr>
            <a:normAutofit fontScale="90000"/>
          </a:bodyPr>
          <a:lstStyle/>
          <a:p>
            <a:pPr algn="ctr" eaLnBrk="1" fontAlgn="auto" hangingPunct="1">
              <a:spcAft>
                <a:spcPts val="0"/>
              </a:spcAft>
              <a:defRPr/>
            </a:pPr>
            <a:r>
              <a:rPr lang="en-US" dirty="0" smtClean="0">
                <a:solidFill>
                  <a:srgbClr val="0070C0"/>
                </a:solidFill>
                <a:latin typeface="Times New Roman" pitchFamily="18" charset="0"/>
                <a:cs typeface="Times New Roman" pitchFamily="18" charset="0"/>
              </a:rPr>
              <a:t>Component of Optimization Problem</a:t>
            </a:r>
            <a:endParaRPr lang="en-US" dirty="0">
              <a:solidFill>
                <a:srgbClr val="0070C0"/>
              </a:solidFill>
              <a:latin typeface="Times New Roman" pitchFamily="18" charset="0"/>
              <a:cs typeface="Times New Roman" pitchFamily="18" charset="0"/>
            </a:endParaRPr>
          </a:p>
        </p:txBody>
      </p:sp>
      <p:sp>
        <p:nvSpPr>
          <p:cNvPr id="20483" name="Content Placeholder 2"/>
          <p:cNvSpPr>
            <a:spLocks noGrp="1"/>
          </p:cNvSpPr>
          <p:nvPr>
            <p:ph idx="1"/>
          </p:nvPr>
        </p:nvSpPr>
        <p:spPr>
          <a:xfrm>
            <a:off x="457200" y="1600200"/>
            <a:ext cx="8153400" cy="4114800"/>
          </a:xfrm>
        </p:spPr>
        <p:txBody>
          <a:bodyPr/>
          <a:lstStyle/>
          <a:p>
            <a:pPr algn="just" eaLnBrk="1" hangingPunct="1"/>
            <a:r>
              <a:rPr lang="en-US" sz="2400" dirty="0" smtClean="0">
                <a:solidFill>
                  <a:srgbClr val="3333FF"/>
                </a:solidFill>
                <a:latin typeface="Times New Roman" pitchFamily="18" charset="0"/>
                <a:cs typeface="Times New Roman" pitchFamily="18" charset="0"/>
              </a:rPr>
              <a:t>Objective Function:</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An </a:t>
            </a:r>
            <a:r>
              <a:rPr lang="en-US" sz="2400" b="1" i="1" dirty="0" smtClean="0">
                <a:latin typeface="Times New Roman" pitchFamily="18" charset="0"/>
                <a:cs typeface="Times New Roman" pitchFamily="18" charset="0"/>
              </a:rPr>
              <a:t>objective function</a:t>
            </a:r>
            <a:r>
              <a:rPr lang="en-US" sz="2400" b="1" dirty="0" smtClean="0">
                <a:latin typeface="Times New Roman" pitchFamily="18" charset="0"/>
                <a:cs typeface="Times New Roman" pitchFamily="18" charset="0"/>
              </a:rPr>
              <a:t> which we want to </a:t>
            </a:r>
            <a:r>
              <a:rPr lang="en-US" sz="2400" b="1" i="1" dirty="0" smtClean="0">
                <a:latin typeface="Times New Roman" pitchFamily="18" charset="0"/>
                <a:cs typeface="Times New Roman" pitchFamily="18" charset="0"/>
              </a:rPr>
              <a:t>minimize</a:t>
            </a:r>
            <a:r>
              <a:rPr lang="en-US" sz="2400" b="1" dirty="0" smtClean="0">
                <a:latin typeface="Times New Roman" pitchFamily="18" charset="0"/>
                <a:cs typeface="Times New Roman" pitchFamily="18" charset="0"/>
              </a:rPr>
              <a:t> or </a:t>
            </a:r>
            <a:r>
              <a:rPr lang="en-US" sz="2400" b="1" i="1" dirty="0" smtClean="0">
                <a:latin typeface="Times New Roman" pitchFamily="18" charset="0"/>
                <a:cs typeface="Times New Roman" pitchFamily="18" charset="0"/>
              </a:rPr>
              <a:t>maximize</a:t>
            </a:r>
            <a:r>
              <a:rPr lang="en-US" sz="2400" b="1" dirty="0" smtClean="0">
                <a:latin typeface="Times New Roman" pitchFamily="18" charset="0"/>
                <a:cs typeface="Times New Roman" pitchFamily="18" charset="0"/>
              </a:rPr>
              <a:t>.</a:t>
            </a:r>
          </a:p>
          <a:p>
            <a:pPr lvl="3" algn="just">
              <a:buFont typeface="Wingdings" pitchFamily="2" charset="2"/>
              <a:buChar char="Ø"/>
            </a:pPr>
            <a:r>
              <a:rPr lang="en-US" sz="2400" dirty="0" smtClean="0">
                <a:latin typeface="Times New Roman" pitchFamily="18" charset="0"/>
                <a:cs typeface="Times New Roman" pitchFamily="18" charset="0"/>
              </a:rPr>
              <a:t>In a manufacturing process, we might want to </a:t>
            </a:r>
            <a:r>
              <a:rPr lang="en-US" sz="2400" i="1" dirty="0" smtClean="0">
                <a:latin typeface="Times New Roman" pitchFamily="18" charset="0"/>
                <a:cs typeface="Times New Roman" pitchFamily="18" charset="0"/>
              </a:rPr>
              <a:t>maximize the profit </a:t>
            </a:r>
            <a:r>
              <a:rPr lang="en-US" sz="2400" dirty="0" smtClean="0">
                <a:latin typeface="Times New Roman" pitchFamily="18" charset="0"/>
                <a:cs typeface="Times New Roman" pitchFamily="18" charset="0"/>
              </a:rPr>
              <a:t>or </a:t>
            </a:r>
            <a:r>
              <a:rPr lang="en-US" sz="2400" i="1" dirty="0" smtClean="0">
                <a:latin typeface="Times New Roman" pitchFamily="18" charset="0"/>
                <a:cs typeface="Times New Roman" pitchFamily="18" charset="0"/>
              </a:rPr>
              <a:t>minimize the cost.</a:t>
            </a:r>
          </a:p>
          <a:p>
            <a:pPr lvl="3" algn="just">
              <a:buFont typeface="Wingdings" pitchFamily="2" charset="2"/>
              <a:buChar char="Ø"/>
            </a:pPr>
            <a:r>
              <a:rPr lang="en-US" sz="2400" dirty="0" smtClean="0">
                <a:latin typeface="Times New Roman" pitchFamily="18" charset="0"/>
                <a:cs typeface="Times New Roman" pitchFamily="18" charset="0"/>
              </a:rPr>
              <a:t>In fitting experimental data to a user-defined model, we might </a:t>
            </a:r>
            <a:r>
              <a:rPr lang="en-US" sz="2400" i="1" dirty="0" smtClean="0">
                <a:latin typeface="Times New Roman" pitchFamily="18" charset="0"/>
                <a:cs typeface="Times New Roman" pitchFamily="18" charset="0"/>
              </a:rPr>
              <a:t>minimize the total deviation </a:t>
            </a:r>
            <a:r>
              <a:rPr lang="en-US" sz="2400" dirty="0" smtClean="0">
                <a:latin typeface="Times New Roman" pitchFamily="18" charset="0"/>
                <a:cs typeface="Times New Roman" pitchFamily="18" charset="0"/>
              </a:rPr>
              <a:t>of observed data from predictions based on the model.</a:t>
            </a:r>
          </a:p>
          <a:p>
            <a:pPr lvl="3" algn="just">
              <a:buFont typeface="Wingdings" pitchFamily="2" charset="2"/>
              <a:buChar char="Ø"/>
            </a:pPr>
            <a:r>
              <a:rPr lang="en-US" sz="2400" dirty="0" smtClean="0">
                <a:latin typeface="Times New Roman" pitchFamily="18" charset="0"/>
                <a:cs typeface="Times New Roman" pitchFamily="18" charset="0"/>
              </a:rPr>
              <a:t>In designing an inductor, we might want to </a:t>
            </a:r>
            <a:r>
              <a:rPr lang="en-US" sz="2400" i="1" dirty="0" smtClean="0">
                <a:latin typeface="Times New Roman" pitchFamily="18" charset="0"/>
                <a:cs typeface="Times New Roman" pitchFamily="18" charset="0"/>
              </a:rPr>
              <a:t>maximize the Quality Factor </a:t>
            </a:r>
            <a:r>
              <a:rPr lang="en-US" sz="2400" dirty="0" smtClean="0">
                <a:latin typeface="Times New Roman" pitchFamily="18" charset="0"/>
                <a:cs typeface="Times New Roman" pitchFamily="18" charset="0"/>
              </a:rPr>
              <a:t>and </a:t>
            </a:r>
            <a:r>
              <a:rPr lang="en-US" sz="2400" i="1" dirty="0" smtClean="0">
                <a:latin typeface="Times New Roman" pitchFamily="18" charset="0"/>
                <a:cs typeface="Times New Roman" pitchFamily="18" charset="0"/>
              </a:rPr>
              <a:t>minimize the area.</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marL="365760" indent="-283464" eaLnBrk="1" fontAlgn="auto" hangingPunct="1">
              <a:spcAft>
                <a:spcPts val="0"/>
              </a:spcAft>
              <a:buFont typeface="Wingdings 2"/>
              <a:buChar char=""/>
              <a:defRPr/>
            </a:pPr>
            <a:r>
              <a:rPr lang="en-US" sz="2400" dirty="0" smtClean="0">
                <a:latin typeface="Times New Roman" pitchFamily="18" charset="0"/>
                <a:cs typeface="Times New Roman" pitchFamily="18" charset="0"/>
              </a:rPr>
              <a:t>PSO applies the concept of social interaction to problem solving</a:t>
            </a:r>
          </a:p>
          <a:p>
            <a:pPr marL="365760" indent="-283464" eaLnBrk="1" fontAlgn="auto" hangingPunct="1">
              <a:spcAft>
                <a:spcPts val="0"/>
              </a:spcAft>
              <a:buFont typeface="Wingdings 2"/>
              <a:buChar char=""/>
              <a:defRPr/>
            </a:pPr>
            <a:r>
              <a:rPr lang="en-US" sz="2400" dirty="0" smtClean="0">
                <a:latin typeface="Times New Roman" pitchFamily="18" charset="0"/>
                <a:cs typeface="Times New Roman" pitchFamily="18" charset="0"/>
              </a:rPr>
              <a:t>Simple algorithm, easy to implement and few parameters to adjust mainly the velocity</a:t>
            </a:r>
          </a:p>
          <a:p>
            <a:pPr marL="365760" indent="-283464" eaLnBrk="1" fontAlgn="auto" hangingPunct="1">
              <a:spcAft>
                <a:spcPts val="0"/>
              </a:spcAft>
              <a:buFont typeface="Wingdings 2"/>
              <a:buChar char=""/>
              <a:defRPr/>
            </a:pPr>
            <a:r>
              <a:rPr lang="en-US" sz="2400" dirty="0" smtClean="0">
                <a:latin typeface="Times New Roman" pitchFamily="18" charset="0"/>
                <a:cs typeface="Times New Roman" pitchFamily="18" charset="0"/>
              </a:rPr>
              <a:t>A “swarm” is an apparently disorganized collection (population) of moving individuals that tend to cluster together while each individual seems to be moving in a random direction</a:t>
            </a:r>
          </a:p>
          <a:p>
            <a:pPr marL="365760" indent="-283464" eaLnBrk="1" fontAlgn="auto" hangingPunct="1">
              <a:spcAft>
                <a:spcPts val="0"/>
              </a:spcAft>
              <a:buFont typeface="Wingdings 2"/>
              <a:buChar char=""/>
              <a:defRPr/>
            </a:pPr>
            <a:r>
              <a:rPr lang="en-US" sz="2400" dirty="0" smtClean="0">
                <a:latin typeface="Times New Roman" pitchFamily="18" charset="0"/>
                <a:cs typeface="Times New Roman" pitchFamily="18" charset="0"/>
              </a:rPr>
              <a:t>It uses a number of agents (particles) that constitute a swarm moving around in the search space looking for the best solution</a:t>
            </a:r>
          </a:p>
          <a:p>
            <a:pPr>
              <a:defRPr/>
            </a:pPr>
            <a:endParaRPr 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4000"/>
            <a:ext cx="8229600" cy="1143000"/>
          </a:xfrm>
        </p:spPr>
        <p:txBody>
          <a:bodyPr/>
          <a:lstStyle/>
          <a:p>
            <a:pPr marL="54864" eaLnBrk="1" fontAlgn="auto" hangingPunct="1">
              <a:spcAft>
                <a:spcPts val="0"/>
              </a:spcAft>
              <a:defRPr/>
            </a:pPr>
            <a:r>
              <a:rPr lang="pt-PT" b="1" u="sng" dirty="0" smtClean="0">
                <a:solidFill>
                  <a:schemeClr val="tx2">
                    <a:tint val="100000"/>
                    <a:shade val="90000"/>
                    <a:satMod val="250000"/>
                    <a:alpha val="100000"/>
                  </a:schemeClr>
                </a:solidFill>
              </a:rPr>
              <a:t>Concept</a:t>
            </a:r>
            <a:endParaRPr lang="pt-PT" b="1" u="sng" dirty="0">
              <a:solidFill>
                <a:schemeClr val="tx2">
                  <a:tint val="100000"/>
                  <a:shade val="90000"/>
                  <a:satMod val="250000"/>
                  <a:alpha val="100000"/>
                </a:schemeClr>
              </a:solidFill>
            </a:endParaRPr>
          </a:p>
        </p:txBody>
      </p:sp>
      <p:sp>
        <p:nvSpPr>
          <p:cNvPr id="3" name="Marcador de Posição de Conteúdo 2"/>
          <p:cNvSpPr>
            <a:spLocks noGrp="1"/>
          </p:cNvSpPr>
          <p:nvPr>
            <p:ph idx="1"/>
          </p:nvPr>
        </p:nvSpPr>
        <p:spPr>
          <a:xfrm>
            <a:off x="395288" y="1628775"/>
            <a:ext cx="5256212" cy="4735513"/>
          </a:xfrm>
        </p:spPr>
        <p:txBody>
          <a:bodyPr>
            <a:normAutofit lnSpcReduction="10000"/>
          </a:bodyPr>
          <a:lstStyle/>
          <a:p>
            <a:pPr eaLnBrk="1" fontAlgn="auto" hangingPunct="1">
              <a:lnSpc>
                <a:spcPct val="150000"/>
              </a:lnSpc>
              <a:spcBef>
                <a:spcPts val="0"/>
              </a:spcBef>
              <a:spcAft>
                <a:spcPts val="0"/>
              </a:spcAft>
              <a:buFont typeface="Wingdings 2"/>
              <a:buChar char=""/>
              <a:defRPr/>
            </a:pPr>
            <a:r>
              <a:rPr lang="en-US" sz="2400" dirty="0" smtClean="0"/>
              <a:t>Uses a number of agents (</a:t>
            </a:r>
            <a:r>
              <a:rPr lang="en-US" sz="2400" b="1" dirty="0" smtClean="0"/>
              <a:t>particles</a:t>
            </a:r>
            <a:r>
              <a:rPr lang="en-US" sz="2400" dirty="0" smtClean="0"/>
              <a:t>) that constitute a swarm moving around in the search space looking for the best solution</a:t>
            </a:r>
          </a:p>
          <a:p>
            <a:pPr eaLnBrk="1" fontAlgn="auto" hangingPunct="1">
              <a:spcBef>
                <a:spcPts val="0"/>
              </a:spcBef>
              <a:spcAft>
                <a:spcPts val="0"/>
              </a:spcAft>
              <a:buFont typeface="Wingdings 2"/>
              <a:buChar char=""/>
              <a:defRPr/>
            </a:pPr>
            <a:endParaRPr lang="en-US" sz="2400" dirty="0" smtClean="0"/>
          </a:p>
          <a:p>
            <a:pPr eaLnBrk="1" fontAlgn="auto" hangingPunct="1">
              <a:lnSpc>
                <a:spcPct val="150000"/>
              </a:lnSpc>
              <a:spcBef>
                <a:spcPts val="0"/>
              </a:spcBef>
              <a:spcAft>
                <a:spcPts val="0"/>
              </a:spcAft>
              <a:buFont typeface="Wingdings 2"/>
              <a:buChar char=""/>
              <a:defRPr/>
            </a:pPr>
            <a:r>
              <a:rPr lang="en-US" sz="2400" dirty="0" smtClean="0"/>
              <a:t>Each particle in search space adjusts its “flying” according to its own flying experience as well as the flying experience of other particles</a:t>
            </a:r>
          </a:p>
        </p:txBody>
      </p:sp>
      <p:pic>
        <p:nvPicPr>
          <p:cNvPr id="4" name="Picture 2"/>
          <p:cNvPicPr>
            <a:picLocks noChangeAspect="1" noChangeArrowheads="1"/>
          </p:cNvPicPr>
          <p:nvPr/>
        </p:nvPicPr>
        <p:blipFill>
          <a:blip r:embed="rId3" cstate="print">
            <a:lum contrast="10000"/>
          </a:blip>
          <a:srcRect r="39237"/>
          <a:stretch>
            <a:fillRect/>
          </a:stretch>
        </p:blipFill>
        <p:spPr bwMode="auto">
          <a:xfrm>
            <a:off x="5724128" y="1981176"/>
            <a:ext cx="3096344" cy="382408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4000"/>
            <a:ext cx="8229600" cy="1143000"/>
          </a:xfrm>
        </p:spPr>
        <p:txBody>
          <a:bodyPr/>
          <a:lstStyle/>
          <a:p>
            <a:pPr marL="54864" eaLnBrk="1" fontAlgn="auto" hangingPunct="1">
              <a:spcAft>
                <a:spcPts val="0"/>
              </a:spcAft>
              <a:defRPr/>
            </a:pPr>
            <a:r>
              <a:rPr lang="pt-PT" b="1" u="sng" dirty="0" smtClean="0">
                <a:solidFill>
                  <a:schemeClr val="tx2">
                    <a:tint val="100000"/>
                    <a:shade val="90000"/>
                    <a:satMod val="250000"/>
                    <a:alpha val="100000"/>
                  </a:schemeClr>
                </a:solidFill>
              </a:rPr>
              <a:t>Concept</a:t>
            </a:r>
            <a:endParaRPr lang="pt-PT" b="1" u="sng" dirty="0">
              <a:solidFill>
                <a:schemeClr val="tx2">
                  <a:tint val="100000"/>
                  <a:shade val="90000"/>
                  <a:satMod val="250000"/>
                  <a:alpha val="100000"/>
                </a:schemeClr>
              </a:solidFill>
            </a:endParaRPr>
          </a:p>
        </p:txBody>
      </p:sp>
      <p:sp>
        <p:nvSpPr>
          <p:cNvPr id="81923" name="Marcador de Posição de Conteúdo 2"/>
          <p:cNvSpPr>
            <a:spLocks noGrp="1"/>
          </p:cNvSpPr>
          <p:nvPr>
            <p:ph idx="1"/>
          </p:nvPr>
        </p:nvSpPr>
        <p:spPr>
          <a:xfrm>
            <a:off x="457200" y="1557338"/>
            <a:ext cx="8229600" cy="4806950"/>
          </a:xfrm>
        </p:spPr>
        <p:txBody>
          <a:bodyPr/>
          <a:lstStyle/>
          <a:p>
            <a:pPr eaLnBrk="1" hangingPunct="1">
              <a:lnSpc>
                <a:spcPct val="150000"/>
              </a:lnSpc>
              <a:spcAft>
                <a:spcPts val="600"/>
              </a:spcAft>
            </a:pPr>
            <a:r>
              <a:rPr lang="en-US" sz="2400" smtClean="0"/>
              <a:t>Collection of flying particles (swarm) - Changing solutions</a:t>
            </a:r>
          </a:p>
          <a:p>
            <a:pPr eaLnBrk="1" hangingPunct="1">
              <a:lnSpc>
                <a:spcPct val="150000"/>
              </a:lnSpc>
              <a:spcAft>
                <a:spcPts val="600"/>
              </a:spcAft>
            </a:pPr>
            <a:r>
              <a:rPr lang="en-US" sz="2400" smtClean="0"/>
              <a:t>Search area - Possible solutions</a:t>
            </a:r>
          </a:p>
          <a:p>
            <a:pPr eaLnBrk="1" hangingPunct="1">
              <a:lnSpc>
                <a:spcPct val="150000"/>
              </a:lnSpc>
              <a:spcAft>
                <a:spcPts val="600"/>
              </a:spcAft>
            </a:pPr>
            <a:r>
              <a:rPr lang="en-US" sz="2400" smtClean="0"/>
              <a:t>Movement towards a promising area to get the global optimum</a:t>
            </a:r>
          </a:p>
          <a:p>
            <a:pPr eaLnBrk="1" hangingPunct="1">
              <a:lnSpc>
                <a:spcPct val="150000"/>
              </a:lnSpc>
              <a:spcAft>
                <a:spcPts val="600"/>
              </a:spcAft>
            </a:pPr>
            <a:r>
              <a:rPr lang="en-US" sz="2400" smtClean="0"/>
              <a:t>Each particle keeps track:</a:t>
            </a:r>
          </a:p>
          <a:p>
            <a:pPr lvl="1" eaLnBrk="1" hangingPunct="1">
              <a:lnSpc>
                <a:spcPct val="150000"/>
              </a:lnSpc>
              <a:spcBef>
                <a:spcPct val="0"/>
              </a:spcBef>
              <a:spcAft>
                <a:spcPts val="600"/>
              </a:spcAft>
            </a:pPr>
            <a:r>
              <a:rPr lang="en-US" sz="1900" smtClean="0"/>
              <a:t>its best solution, personal best, </a:t>
            </a:r>
            <a:r>
              <a:rPr lang="en-US" sz="1900" i="1" u="sng" smtClean="0"/>
              <a:t>pbest</a:t>
            </a:r>
          </a:p>
          <a:p>
            <a:pPr lvl="1" eaLnBrk="1" hangingPunct="1">
              <a:lnSpc>
                <a:spcPct val="150000"/>
              </a:lnSpc>
              <a:spcBef>
                <a:spcPct val="0"/>
              </a:spcBef>
              <a:spcAft>
                <a:spcPts val="600"/>
              </a:spcAft>
            </a:pPr>
            <a:r>
              <a:rPr lang="en-US" sz="1900" smtClean="0"/>
              <a:t>the best value of any particle, global best, </a:t>
            </a:r>
            <a:r>
              <a:rPr lang="en-US" sz="1900" i="1" u="sng" smtClean="0"/>
              <a:t>gbest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PSO Definition</a:t>
            </a:r>
            <a:endParaRPr lang="en-US" dirty="0">
              <a:solidFill>
                <a:schemeClr val="accent1">
                  <a:satMod val="150000"/>
                </a:schemeClr>
              </a:solidFill>
            </a:endParaRPr>
          </a:p>
        </p:txBody>
      </p:sp>
      <p:sp>
        <p:nvSpPr>
          <p:cNvPr id="14339" name="Content Placeholder 2"/>
          <p:cNvSpPr>
            <a:spLocks noGrp="1"/>
          </p:cNvSpPr>
          <p:nvPr>
            <p:ph idx="1"/>
          </p:nvPr>
        </p:nvSpPr>
        <p:spPr>
          <a:xfrm>
            <a:off x="838200" y="1447800"/>
            <a:ext cx="8305800" cy="4800600"/>
          </a:xfrm>
        </p:spPr>
        <p:txBody>
          <a:bodyPr>
            <a:normAutofit lnSpcReduction="10000"/>
          </a:bodyPr>
          <a:lstStyle/>
          <a:p>
            <a:pPr marL="365760" indent="-283464" eaLnBrk="1" fontAlgn="auto" hangingPunct="1">
              <a:spcAft>
                <a:spcPts val="0"/>
              </a:spcAft>
              <a:buFont typeface="Wingdings 2"/>
              <a:buChar char=""/>
              <a:defRPr/>
            </a:pPr>
            <a:r>
              <a:rPr lang="en-US" sz="2400" dirty="0" smtClean="0">
                <a:latin typeface="Times New Roman" pitchFamily="18" charset="0"/>
                <a:cs typeface="Times New Roman" pitchFamily="18" charset="0"/>
              </a:rPr>
              <a:t>Each particle (solution) is treated as a point in a D-dimensional space which adjusts its “flying” according to its own flying experience as well as the flying experience of other particles.</a:t>
            </a:r>
          </a:p>
          <a:p>
            <a:pPr marL="365760" indent="-283464" eaLnBrk="1" fontAlgn="auto" hangingPunct="1">
              <a:spcAft>
                <a:spcPts val="0"/>
              </a:spcAft>
              <a:buFont typeface="Wingdings 2"/>
              <a:buChar char=""/>
              <a:defRPr/>
            </a:pPr>
            <a:r>
              <a:rPr lang="en-US" sz="2400" dirty="0" smtClean="0">
                <a:latin typeface="Times New Roman" pitchFamily="18" charset="0"/>
                <a:cs typeface="Times New Roman" pitchFamily="18" charset="0"/>
              </a:rPr>
              <a:t>Each particle keeps track of its coordinates in the solution space which are associated with the best solution (fitness) that has achieved so far by that particle. This value is called personal best , </a:t>
            </a:r>
            <a:r>
              <a:rPr lang="en-US" sz="2400" b="1" i="1" dirty="0" err="1" smtClean="0">
                <a:latin typeface="Times New Roman" pitchFamily="18" charset="0"/>
                <a:cs typeface="Times New Roman" pitchFamily="18" charset="0"/>
              </a:rPr>
              <a:t>pbest</a:t>
            </a:r>
            <a:endParaRPr lang="en-US" sz="2400" dirty="0" smtClean="0">
              <a:latin typeface="Times New Roman" pitchFamily="18" charset="0"/>
              <a:cs typeface="Times New Roman" pitchFamily="18" charset="0"/>
            </a:endParaRPr>
          </a:p>
          <a:p>
            <a:pPr marL="365760" indent="-283464" eaLnBrk="1" fontAlgn="auto" hangingPunct="1">
              <a:spcAft>
                <a:spcPts val="0"/>
              </a:spcAft>
              <a:buFont typeface="Wingdings 2"/>
              <a:buChar char=""/>
              <a:defRPr/>
            </a:pPr>
            <a:r>
              <a:rPr lang="en-US" sz="2400" dirty="0" smtClean="0">
                <a:latin typeface="Times New Roman" pitchFamily="18" charset="0"/>
                <a:cs typeface="Times New Roman" pitchFamily="18" charset="0"/>
              </a:rPr>
              <a:t>Another best value that is tracked by the PSO is the best value obtained so far by any particle in the neighborhood of that particle. This value is called </a:t>
            </a:r>
            <a:r>
              <a:rPr lang="en-US" sz="2400" b="1" i="1" dirty="0" err="1" smtClean="0">
                <a:latin typeface="Times New Roman" pitchFamily="18" charset="0"/>
                <a:cs typeface="Times New Roman" pitchFamily="18" charset="0"/>
              </a:rPr>
              <a:t>gbest</a:t>
            </a:r>
            <a:r>
              <a:rPr lang="en-US" sz="2400" b="1" i="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365760" indent="-283464" eaLnBrk="1" fontAlgn="auto" hangingPunct="1">
              <a:spcAft>
                <a:spcPts val="0"/>
              </a:spcAft>
              <a:buFont typeface="Wingdings 2"/>
              <a:buChar char=""/>
              <a:defRPr/>
            </a:pPr>
            <a:r>
              <a:rPr lang="en-US" sz="2400" dirty="0" smtClean="0">
                <a:latin typeface="Times New Roman" pitchFamily="18" charset="0"/>
                <a:cs typeface="Times New Roman" pitchFamily="18" charset="0"/>
              </a:rPr>
              <a:t>The basic concept of PSO lies in accelerating each particle toward its </a:t>
            </a:r>
            <a:r>
              <a:rPr lang="en-US" sz="2400" dirty="0" err="1" smtClean="0">
                <a:latin typeface="Times New Roman" pitchFamily="18" charset="0"/>
                <a:cs typeface="Times New Roman" pitchFamily="18" charset="0"/>
              </a:rPr>
              <a:t>pbest</a:t>
            </a:r>
            <a:r>
              <a:rPr lang="en-US" sz="2400" dirty="0" smtClean="0">
                <a:latin typeface="Times New Roman" pitchFamily="18" charset="0"/>
                <a:cs typeface="Times New Roman" pitchFamily="18" charset="0"/>
              </a:rPr>
              <a:t> and the </a:t>
            </a:r>
            <a:r>
              <a:rPr lang="en-US" sz="2400" dirty="0" err="1" smtClean="0">
                <a:latin typeface="Times New Roman" pitchFamily="18" charset="0"/>
                <a:cs typeface="Times New Roman" pitchFamily="18" charset="0"/>
              </a:rPr>
              <a:t>gbest</a:t>
            </a:r>
            <a:r>
              <a:rPr lang="en-US" sz="2400" dirty="0" smtClean="0">
                <a:latin typeface="Times New Roman" pitchFamily="18" charset="0"/>
                <a:cs typeface="Times New Roman" pitchFamily="18" charset="0"/>
              </a:rPr>
              <a:t> locations, with a random weighted acceleration at each time step</a:t>
            </a:r>
          </a:p>
          <a:p>
            <a:pPr marL="365760" indent="-283464" eaLnBrk="1" fontAlgn="auto" hangingPunct="1">
              <a:spcAft>
                <a:spcPts val="0"/>
              </a:spcAft>
              <a:buFont typeface="Wingdings 2"/>
              <a:buChar char=""/>
              <a:defRPr/>
            </a:pPr>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096962"/>
          </a:xfrm>
        </p:spPr>
        <p:txBody>
          <a:bodyPr/>
          <a:lstStyle/>
          <a:p>
            <a:pPr eaLnBrk="1" fontAlgn="auto" hangingPunct="1">
              <a:spcAft>
                <a:spcPts val="0"/>
              </a:spcAft>
              <a:defRPr/>
            </a:pPr>
            <a:r>
              <a:rPr lang="en-US" sz="2400" dirty="0" smtClean="0">
                <a:solidFill>
                  <a:srgbClr val="00B0F0"/>
                </a:solidFill>
                <a:latin typeface="+mn-lt"/>
              </a:rPr>
              <a:t>Concept of modification of a searching point by PSO</a:t>
            </a:r>
            <a:endParaRPr lang="en-US" sz="2400" dirty="0">
              <a:solidFill>
                <a:srgbClr val="00B0F0"/>
              </a:solidFill>
              <a:latin typeface="+mn-lt"/>
            </a:endParaRPr>
          </a:p>
        </p:txBody>
      </p:sp>
      <p:grpSp>
        <p:nvGrpSpPr>
          <p:cNvPr id="3" name="Content Placeholder 4"/>
          <p:cNvGrpSpPr>
            <a:grpSpLocks noGrp="1"/>
          </p:cNvGrpSpPr>
          <p:nvPr>
            <p:ph idx="1"/>
          </p:nvPr>
        </p:nvGrpSpPr>
        <p:grpSpPr bwMode="auto">
          <a:xfrm>
            <a:off x="1066800" y="1447800"/>
            <a:ext cx="7867650" cy="3962400"/>
            <a:chOff x="1295400" y="1905000"/>
            <a:chExt cx="6934200" cy="3719513"/>
          </a:xfrm>
        </p:grpSpPr>
        <p:sp>
          <p:nvSpPr>
            <p:cNvPr id="83972" name="Oval 5"/>
            <p:cNvSpPr>
              <a:spLocks noChangeArrowheads="1"/>
            </p:cNvSpPr>
            <p:nvPr/>
          </p:nvSpPr>
          <p:spPr bwMode="auto">
            <a:xfrm>
              <a:off x="4800600" y="2895600"/>
              <a:ext cx="2362200" cy="1981200"/>
            </a:xfrm>
            <a:prstGeom prst="ellipse">
              <a:avLst/>
            </a:prstGeom>
            <a:noFill/>
            <a:ln w="25400" cap="rnd">
              <a:solidFill>
                <a:srgbClr val="0BF53D"/>
              </a:solidFill>
              <a:prstDash val="sysDot"/>
              <a:round/>
              <a:headEnd/>
              <a:tailEnd/>
            </a:ln>
          </p:spPr>
          <p:txBody>
            <a:bodyPr wrap="none" anchor="ctr"/>
            <a:lstStyle/>
            <a:p>
              <a:endParaRPr lang="en-US"/>
            </a:p>
          </p:txBody>
        </p:sp>
        <p:sp>
          <p:nvSpPr>
            <p:cNvPr id="83973" name="Oval 6"/>
            <p:cNvSpPr>
              <a:spLocks noChangeArrowheads="1"/>
            </p:cNvSpPr>
            <p:nvPr/>
          </p:nvSpPr>
          <p:spPr bwMode="auto">
            <a:xfrm>
              <a:off x="3581400" y="2514600"/>
              <a:ext cx="1676400" cy="1219200"/>
            </a:xfrm>
            <a:prstGeom prst="ellipse">
              <a:avLst/>
            </a:prstGeom>
            <a:noFill/>
            <a:ln w="25400" cap="rnd">
              <a:solidFill>
                <a:srgbClr val="0BF53D"/>
              </a:solidFill>
              <a:prstDash val="sysDot"/>
              <a:round/>
              <a:headEnd/>
              <a:tailEnd/>
            </a:ln>
          </p:spPr>
          <p:txBody>
            <a:bodyPr wrap="none" anchor="ctr"/>
            <a:lstStyle/>
            <a:p>
              <a:endParaRPr lang="en-US"/>
            </a:p>
          </p:txBody>
        </p:sp>
        <p:sp>
          <p:nvSpPr>
            <p:cNvPr id="83974" name="Text Box 7"/>
            <p:cNvSpPr txBox="1">
              <a:spLocks noChangeArrowheads="1"/>
            </p:cNvSpPr>
            <p:nvPr/>
          </p:nvSpPr>
          <p:spPr bwMode="auto">
            <a:xfrm>
              <a:off x="1295400" y="3048000"/>
              <a:ext cx="1524000" cy="946150"/>
            </a:xfrm>
            <a:prstGeom prst="rect">
              <a:avLst/>
            </a:prstGeom>
            <a:noFill/>
            <a:ln w="9525">
              <a:noFill/>
              <a:miter lim="800000"/>
              <a:headEnd/>
              <a:tailEnd/>
            </a:ln>
          </p:spPr>
          <p:txBody>
            <a:bodyPr>
              <a:spAutoFit/>
            </a:bodyPr>
            <a:lstStyle/>
            <a:p>
              <a:pPr>
                <a:spcBef>
                  <a:spcPct val="50000"/>
                </a:spcBef>
              </a:pPr>
              <a:r>
                <a:rPr lang="fr-FR" altLang="fr-FR" sz="2800"/>
                <a:t>Here I am!</a:t>
              </a:r>
            </a:p>
          </p:txBody>
        </p:sp>
        <p:sp>
          <p:nvSpPr>
            <p:cNvPr id="83975" name="Text Box 8"/>
            <p:cNvSpPr txBox="1">
              <a:spLocks noChangeArrowheads="1"/>
            </p:cNvSpPr>
            <p:nvPr/>
          </p:nvSpPr>
          <p:spPr bwMode="auto">
            <a:xfrm>
              <a:off x="6096000" y="3048000"/>
              <a:ext cx="2133600" cy="1373188"/>
            </a:xfrm>
            <a:prstGeom prst="rect">
              <a:avLst/>
            </a:prstGeom>
            <a:noFill/>
            <a:ln w="9525">
              <a:noFill/>
              <a:miter lim="800000"/>
              <a:headEnd/>
              <a:tailEnd/>
            </a:ln>
          </p:spPr>
          <p:txBody>
            <a:bodyPr>
              <a:spAutoFit/>
            </a:bodyPr>
            <a:lstStyle/>
            <a:p>
              <a:pPr>
                <a:spcBef>
                  <a:spcPct val="50000"/>
                </a:spcBef>
              </a:pPr>
              <a:r>
                <a:rPr lang="fr-FR" altLang="fr-FR" sz="2800"/>
                <a:t>The best perf. of my neighbours</a:t>
              </a:r>
            </a:p>
          </p:txBody>
        </p:sp>
        <p:sp>
          <p:nvSpPr>
            <p:cNvPr id="83976" name="Text Box 9"/>
            <p:cNvSpPr txBox="1">
              <a:spLocks noChangeArrowheads="1"/>
            </p:cNvSpPr>
            <p:nvPr/>
          </p:nvSpPr>
          <p:spPr bwMode="auto">
            <a:xfrm>
              <a:off x="4572000" y="1905000"/>
              <a:ext cx="1524000" cy="946150"/>
            </a:xfrm>
            <a:prstGeom prst="rect">
              <a:avLst/>
            </a:prstGeom>
            <a:noFill/>
            <a:ln w="9525">
              <a:noFill/>
              <a:miter lim="800000"/>
              <a:headEnd/>
              <a:tailEnd/>
            </a:ln>
          </p:spPr>
          <p:txBody>
            <a:bodyPr>
              <a:spAutoFit/>
            </a:bodyPr>
            <a:lstStyle/>
            <a:p>
              <a:pPr>
                <a:spcBef>
                  <a:spcPct val="50000"/>
                </a:spcBef>
              </a:pPr>
              <a:r>
                <a:rPr lang="fr-FR" altLang="fr-FR" sz="2800"/>
                <a:t>My best perf.</a:t>
              </a:r>
            </a:p>
          </p:txBody>
        </p:sp>
        <p:sp>
          <p:nvSpPr>
            <p:cNvPr id="83977" name="Line 10"/>
            <p:cNvSpPr>
              <a:spLocks noChangeShapeType="1"/>
            </p:cNvSpPr>
            <p:nvPr/>
          </p:nvSpPr>
          <p:spPr bwMode="auto">
            <a:xfrm>
              <a:off x="2971800" y="3657600"/>
              <a:ext cx="1600200" cy="1524000"/>
            </a:xfrm>
            <a:prstGeom prst="line">
              <a:avLst/>
            </a:prstGeom>
            <a:noFill/>
            <a:ln w="38100">
              <a:solidFill>
                <a:schemeClr val="tx1"/>
              </a:solidFill>
              <a:round/>
              <a:headEnd/>
              <a:tailEnd type="triangle" w="med" len="med"/>
            </a:ln>
          </p:spPr>
          <p:txBody>
            <a:bodyPr wrap="none" anchor="ctr"/>
            <a:lstStyle/>
            <a:p>
              <a:endParaRPr lang="en-US"/>
            </a:p>
          </p:txBody>
        </p:sp>
        <p:sp>
          <p:nvSpPr>
            <p:cNvPr id="83978" name="Line 11"/>
            <p:cNvSpPr>
              <a:spLocks noChangeShapeType="1"/>
            </p:cNvSpPr>
            <p:nvPr/>
          </p:nvSpPr>
          <p:spPr bwMode="auto">
            <a:xfrm flipV="1">
              <a:off x="3048000" y="2895600"/>
              <a:ext cx="914400" cy="685800"/>
            </a:xfrm>
            <a:prstGeom prst="line">
              <a:avLst/>
            </a:prstGeom>
            <a:noFill/>
            <a:ln w="38100" cap="rnd">
              <a:solidFill>
                <a:schemeClr val="tx1"/>
              </a:solidFill>
              <a:prstDash val="sysDot"/>
              <a:round/>
              <a:headEnd/>
              <a:tailEnd type="triangle" w="med" len="med"/>
            </a:ln>
          </p:spPr>
          <p:txBody>
            <a:bodyPr wrap="none" anchor="ctr"/>
            <a:lstStyle/>
            <a:p>
              <a:endParaRPr lang="en-US"/>
            </a:p>
          </p:txBody>
        </p:sp>
        <p:sp>
          <p:nvSpPr>
            <p:cNvPr id="83979" name="Line 12"/>
            <p:cNvSpPr>
              <a:spLocks noChangeShapeType="1"/>
            </p:cNvSpPr>
            <p:nvPr/>
          </p:nvSpPr>
          <p:spPr bwMode="auto">
            <a:xfrm>
              <a:off x="3048000" y="3657600"/>
              <a:ext cx="2819400" cy="685800"/>
            </a:xfrm>
            <a:prstGeom prst="line">
              <a:avLst/>
            </a:prstGeom>
            <a:noFill/>
            <a:ln w="38100" cap="rnd">
              <a:solidFill>
                <a:schemeClr val="tx1"/>
              </a:solidFill>
              <a:prstDash val="sysDot"/>
              <a:round/>
              <a:headEnd/>
              <a:tailEnd type="triangle" w="med" len="med"/>
            </a:ln>
          </p:spPr>
          <p:txBody>
            <a:bodyPr wrap="none" anchor="ctr"/>
            <a:lstStyle/>
            <a:p>
              <a:endParaRPr lang="en-US"/>
            </a:p>
          </p:txBody>
        </p:sp>
        <p:sp>
          <p:nvSpPr>
            <p:cNvPr id="83980" name="Line 13"/>
            <p:cNvSpPr>
              <a:spLocks noChangeShapeType="1"/>
            </p:cNvSpPr>
            <p:nvPr/>
          </p:nvSpPr>
          <p:spPr bwMode="auto">
            <a:xfrm>
              <a:off x="2971800" y="3733800"/>
              <a:ext cx="609600" cy="609600"/>
            </a:xfrm>
            <a:prstGeom prst="line">
              <a:avLst/>
            </a:prstGeom>
            <a:noFill/>
            <a:ln w="76200">
              <a:solidFill>
                <a:srgbClr val="00FF00"/>
              </a:solidFill>
              <a:round/>
              <a:headEnd/>
              <a:tailEnd type="triangle" w="med" len="med"/>
            </a:ln>
          </p:spPr>
          <p:txBody>
            <a:bodyPr wrap="none" anchor="ctr"/>
            <a:lstStyle/>
            <a:p>
              <a:endParaRPr lang="en-US"/>
            </a:p>
          </p:txBody>
        </p:sp>
        <p:sp>
          <p:nvSpPr>
            <p:cNvPr id="83981" name="Line 14"/>
            <p:cNvSpPr>
              <a:spLocks noChangeShapeType="1"/>
            </p:cNvSpPr>
            <p:nvPr/>
          </p:nvSpPr>
          <p:spPr bwMode="auto">
            <a:xfrm flipV="1">
              <a:off x="3505200" y="3962400"/>
              <a:ext cx="533400" cy="381000"/>
            </a:xfrm>
            <a:prstGeom prst="line">
              <a:avLst/>
            </a:prstGeom>
            <a:noFill/>
            <a:ln w="76200">
              <a:solidFill>
                <a:srgbClr val="00FF00"/>
              </a:solidFill>
              <a:round/>
              <a:headEnd/>
              <a:tailEnd type="triangle" w="med" len="med"/>
            </a:ln>
          </p:spPr>
          <p:txBody>
            <a:bodyPr wrap="none" anchor="ctr"/>
            <a:lstStyle/>
            <a:p>
              <a:endParaRPr lang="en-US"/>
            </a:p>
          </p:txBody>
        </p:sp>
        <p:sp>
          <p:nvSpPr>
            <p:cNvPr id="83982" name="Line 15"/>
            <p:cNvSpPr>
              <a:spLocks noChangeShapeType="1"/>
            </p:cNvSpPr>
            <p:nvPr/>
          </p:nvSpPr>
          <p:spPr bwMode="auto">
            <a:xfrm>
              <a:off x="3962400" y="4038600"/>
              <a:ext cx="1295400" cy="304800"/>
            </a:xfrm>
            <a:prstGeom prst="line">
              <a:avLst/>
            </a:prstGeom>
            <a:noFill/>
            <a:ln w="76200">
              <a:solidFill>
                <a:srgbClr val="00FF00"/>
              </a:solidFill>
              <a:round/>
              <a:headEnd/>
              <a:tailEnd type="triangle" w="med" len="med"/>
            </a:ln>
          </p:spPr>
          <p:txBody>
            <a:bodyPr wrap="none" anchor="ctr"/>
            <a:lstStyle/>
            <a:p>
              <a:endParaRPr lang="en-US"/>
            </a:p>
          </p:txBody>
        </p:sp>
        <p:sp>
          <p:nvSpPr>
            <p:cNvPr id="83983" name="Text Box 16"/>
            <p:cNvSpPr txBox="1">
              <a:spLocks noChangeArrowheads="1"/>
            </p:cNvSpPr>
            <p:nvPr/>
          </p:nvSpPr>
          <p:spPr bwMode="auto">
            <a:xfrm>
              <a:off x="2235631" y="3407111"/>
              <a:ext cx="533400" cy="519113"/>
            </a:xfrm>
            <a:prstGeom prst="rect">
              <a:avLst/>
            </a:prstGeom>
            <a:noFill/>
            <a:ln w="9525">
              <a:noFill/>
              <a:miter lim="800000"/>
              <a:headEnd/>
              <a:tailEnd/>
            </a:ln>
          </p:spPr>
          <p:txBody>
            <a:bodyPr>
              <a:spAutoFit/>
            </a:bodyPr>
            <a:lstStyle/>
            <a:p>
              <a:pPr>
                <a:spcBef>
                  <a:spcPct val="50000"/>
                </a:spcBef>
              </a:pPr>
              <a:r>
                <a:rPr lang="fr-FR" altLang="fr-FR" sz="2800" i="1">
                  <a:latin typeface="Times" pitchFamily="18" charset="0"/>
                </a:rPr>
                <a:t>x</a:t>
              </a:r>
            </a:p>
          </p:txBody>
        </p:sp>
        <p:sp>
          <p:nvSpPr>
            <p:cNvPr id="83984" name="Text Box 17"/>
            <p:cNvSpPr txBox="1">
              <a:spLocks noChangeArrowheads="1"/>
            </p:cNvSpPr>
            <p:nvPr/>
          </p:nvSpPr>
          <p:spPr bwMode="auto">
            <a:xfrm>
              <a:off x="5257800" y="3550169"/>
              <a:ext cx="838200" cy="519113"/>
            </a:xfrm>
            <a:prstGeom prst="rect">
              <a:avLst/>
            </a:prstGeom>
            <a:noFill/>
            <a:ln w="9525">
              <a:noFill/>
              <a:miter lim="800000"/>
              <a:headEnd/>
              <a:tailEnd/>
            </a:ln>
          </p:spPr>
          <p:txBody>
            <a:bodyPr>
              <a:spAutoFit/>
            </a:bodyPr>
            <a:lstStyle/>
            <a:p>
              <a:pPr>
                <a:spcBef>
                  <a:spcPct val="50000"/>
                </a:spcBef>
              </a:pPr>
              <a:r>
                <a:rPr lang="fr-FR" altLang="fr-FR" sz="2800" i="1">
                  <a:latin typeface="Times" pitchFamily="18" charset="0"/>
                </a:rPr>
                <a:t>p</a:t>
              </a:r>
              <a:r>
                <a:rPr lang="fr-FR" altLang="fr-FR" sz="2800" i="1" baseline="-25000">
                  <a:latin typeface="Times" pitchFamily="18" charset="0"/>
                </a:rPr>
                <a:t>g</a:t>
              </a:r>
              <a:endParaRPr lang="fr-FR" altLang="fr-FR" sz="2800" i="1">
                <a:latin typeface="Times" pitchFamily="18" charset="0"/>
              </a:endParaRPr>
            </a:p>
          </p:txBody>
        </p:sp>
        <p:sp>
          <p:nvSpPr>
            <p:cNvPr id="83985" name="Text Box 18"/>
            <p:cNvSpPr txBox="1">
              <a:spLocks noChangeArrowheads="1"/>
            </p:cNvSpPr>
            <p:nvPr/>
          </p:nvSpPr>
          <p:spPr bwMode="auto">
            <a:xfrm>
              <a:off x="3780295" y="2906407"/>
              <a:ext cx="533400" cy="519113"/>
            </a:xfrm>
            <a:prstGeom prst="rect">
              <a:avLst/>
            </a:prstGeom>
            <a:noFill/>
            <a:ln w="9525">
              <a:noFill/>
              <a:miter lim="800000"/>
              <a:headEnd/>
              <a:tailEnd/>
            </a:ln>
          </p:spPr>
          <p:txBody>
            <a:bodyPr>
              <a:spAutoFit/>
            </a:bodyPr>
            <a:lstStyle/>
            <a:p>
              <a:pPr>
                <a:spcBef>
                  <a:spcPct val="50000"/>
                </a:spcBef>
              </a:pPr>
              <a:r>
                <a:rPr lang="fr-FR" altLang="fr-FR" sz="2800" i="1">
                  <a:latin typeface="Times" pitchFamily="18" charset="0"/>
                </a:rPr>
                <a:t>p</a:t>
              </a:r>
              <a:r>
                <a:rPr lang="fr-FR" altLang="fr-FR" sz="2800" i="1" baseline="-25000">
                  <a:latin typeface="Times" pitchFamily="18" charset="0"/>
                </a:rPr>
                <a:t>i</a:t>
              </a:r>
              <a:endParaRPr lang="fr-FR" altLang="fr-FR" sz="2800" i="1">
                <a:latin typeface="Times" pitchFamily="18" charset="0"/>
              </a:endParaRPr>
            </a:p>
          </p:txBody>
        </p:sp>
        <p:sp>
          <p:nvSpPr>
            <p:cNvPr id="83986" name="Text Box 19"/>
            <p:cNvSpPr txBox="1">
              <a:spLocks noChangeArrowheads="1"/>
            </p:cNvSpPr>
            <p:nvPr/>
          </p:nvSpPr>
          <p:spPr bwMode="auto">
            <a:xfrm>
              <a:off x="3657600" y="5105400"/>
              <a:ext cx="341313" cy="519113"/>
            </a:xfrm>
            <a:prstGeom prst="rect">
              <a:avLst/>
            </a:prstGeom>
            <a:noFill/>
            <a:ln w="9525">
              <a:noFill/>
              <a:miter lim="800000"/>
              <a:headEnd/>
              <a:tailEnd/>
            </a:ln>
          </p:spPr>
          <p:txBody>
            <a:bodyPr wrap="none" anchor="ctr">
              <a:spAutoFit/>
            </a:bodyPr>
            <a:lstStyle/>
            <a:p>
              <a:r>
                <a:rPr lang="en-GB" sz="2800" i="1">
                  <a:latin typeface="Times New Roman" pitchFamily="18" charset="0"/>
                </a:rPr>
                <a:t>v</a:t>
              </a:r>
            </a:p>
          </p:txBody>
        </p:sp>
        <p:sp>
          <p:nvSpPr>
            <p:cNvPr id="83987" name="Oval 21"/>
            <p:cNvSpPr>
              <a:spLocks noChangeArrowheads="1"/>
            </p:cNvSpPr>
            <p:nvPr/>
          </p:nvSpPr>
          <p:spPr bwMode="auto">
            <a:xfrm>
              <a:off x="2705100" y="3492500"/>
              <a:ext cx="304800" cy="304800"/>
            </a:xfrm>
            <a:prstGeom prst="ellipse">
              <a:avLst/>
            </a:prstGeom>
            <a:solidFill>
              <a:schemeClr val="tx1"/>
            </a:solidFill>
            <a:ln w="9525">
              <a:noFill/>
              <a:round/>
              <a:headEnd/>
              <a:tailEnd/>
            </a:ln>
          </p:spPr>
          <p:txBody>
            <a:bodyPr wrap="none" anchor="ctr"/>
            <a:lstStyle/>
            <a:p>
              <a:endParaRPr lang="en-US"/>
            </a:p>
          </p:txBody>
        </p:sp>
        <p:sp>
          <p:nvSpPr>
            <p:cNvPr id="83988" name="Oval 24"/>
            <p:cNvSpPr>
              <a:spLocks noChangeArrowheads="1"/>
            </p:cNvSpPr>
            <p:nvPr/>
          </p:nvSpPr>
          <p:spPr bwMode="auto">
            <a:xfrm>
              <a:off x="5829300" y="3670300"/>
              <a:ext cx="304800" cy="304800"/>
            </a:xfrm>
            <a:prstGeom prst="ellipse">
              <a:avLst/>
            </a:prstGeom>
            <a:solidFill>
              <a:schemeClr val="tx1"/>
            </a:solidFill>
            <a:ln w="9525">
              <a:noFill/>
              <a:round/>
              <a:headEnd/>
              <a:tailEnd/>
            </a:ln>
          </p:spPr>
          <p:txBody>
            <a:bodyPr wrap="none" anchor="ctr"/>
            <a:lstStyle/>
            <a:p>
              <a:endParaRPr lang="en-US"/>
            </a:p>
          </p:txBody>
        </p:sp>
        <p:sp>
          <p:nvSpPr>
            <p:cNvPr id="83989" name="Oval 25"/>
            <p:cNvSpPr>
              <a:spLocks noChangeArrowheads="1"/>
            </p:cNvSpPr>
            <p:nvPr/>
          </p:nvSpPr>
          <p:spPr bwMode="auto">
            <a:xfrm>
              <a:off x="4241800" y="2933700"/>
              <a:ext cx="304800" cy="304800"/>
            </a:xfrm>
            <a:prstGeom prst="ellipse">
              <a:avLst/>
            </a:prstGeom>
            <a:solidFill>
              <a:schemeClr val="tx1"/>
            </a:solidFill>
            <a:ln w="9525">
              <a:noFill/>
              <a:round/>
              <a:headEnd/>
              <a:tailEnd/>
            </a:ln>
          </p:spPr>
          <p:txBody>
            <a:bodyPr wrap="none" anchor="ctr"/>
            <a:lstStyle/>
            <a:p>
              <a:endParaRPr lang="en-US"/>
            </a:p>
          </p:txBody>
        </p:sp>
        <p:sp>
          <p:nvSpPr>
            <p:cNvPr id="83990" name="Text Box 26"/>
            <p:cNvSpPr txBox="1">
              <a:spLocks noChangeArrowheads="1"/>
            </p:cNvSpPr>
            <p:nvPr/>
          </p:nvSpPr>
          <p:spPr bwMode="auto">
            <a:xfrm rot="-576644">
              <a:off x="2472703" y="2300971"/>
              <a:ext cx="2090738" cy="641350"/>
            </a:xfrm>
            <a:prstGeom prst="rect">
              <a:avLst/>
            </a:prstGeom>
            <a:noFill/>
            <a:ln w="9525">
              <a:noFill/>
              <a:miter lim="800000"/>
              <a:headEnd/>
              <a:tailEnd/>
            </a:ln>
          </p:spPr>
          <p:txBody>
            <a:bodyPr wrap="none" lIns="90000" tIns="46800" rIns="90000" bIns="46800" anchor="ctr">
              <a:spAutoFit/>
            </a:bodyPr>
            <a:lstStyle/>
            <a:p>
              <a:r>
                <a:rPr lang="en-GB" sz="3600">
                  <a:solidFill>
                    <a:srgbClr val="0BF53D"/>
                  </a:solidFill>
                </a:rPr>
                <a:t>i-proximity</a:t>
              </a:r>
            </a:p>
          </p:txBody>
        </p:sp>
        <p:sp>
          <p:nvSpPr>
            <p:cNvPr id="83991" name="Text Box 27"/>
            <p:cNvSpPr txBox="1">
              <a:spLocks noChangeArrowheads="1"/>
            </p:cNvSpPr>
            <p:nvPr/>
          </p:nvSpPr>
          <p:spPr bwMode="auto">
            <a:xfrm rot="-529017">
              <a:off x="5410200" y="4648200"/>
              <a:ext cx="2163763" cy="641350"/>
            </a:xfrm>
            <a:prstGeom prst="rect">
              <a:avLst/>
            </a:prstGeom>
            <a:noFill/>
            <a:ln w="9525">
              <a:noFill/>
              <a:miter lim="800000"/>
              <a:headEnd/>
              <a:tailEnd/>
            </a:ln>
          </p:spPr>
          <p:txBody>
            <a:bodyPr wrap="none" lIns="90000" tIns="46800" rIns="90000" bIns="46800" anchor="ctr">
              <a:spAutoFit/>
            </a:bodyPr>
            <a:lstStyle/>
            <a:p>
              <a:r>
                <a:rPr lang="en-GB" sz="3600">
                  <a:solidFill>
                    <a:srgbClr val="0BF53D"/>
                  </a:solidFill>
                </a:rPr>
                <a:t>g-proximity</a:t>
              </a:r>
            </a:p>
          </p:txBody>
        </p:sp>
        <p:sp>
          <p:nvSpPr>
            <p:cNvPr id="83992" name="Oval 28"/>
            <p:cNvSpPr>
              <a:spLocks noChangeArrowheads="1"/>
            </p:cNvSpPr>
            <p:nvPr/>
          </p:nvSpPr>
          <p:spPr bwMode="auto">
            <a:xfrm>
              <a:off x="5168900" y="4229100"/>
              <a:ext cx="304800" cy="304800"/>
            </a:xfrm>
            <a:prstGeom prst="ellipse">
              <a:avLst/>
            </a:prstGeom>
            <a:solidFill>
              <a:srgbClr val="13D921"/>
            </a:solidFill>
            <a:ln w="9525">
              <a:no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096962"/>
          </a:xfrm>
        </p:spPr>
        <p:txBody>
          <a:bodyPr/>
          <a:lstStyle/>
          <a:p>
            <a:pPr eaLnBrk="1" fontAlgn="auto" hangingPunct="1">
              <a:spcAft>
                <a:spcPts val="0"/>
              </a:spcAft>
              <a:defRPr/>
            </a:pPr>
            <a:r>
              <a:rPr lang="en-GB" sz="2400" dirty="0" smtClean="0">
                <a:solidFill>
                  <a:schemeClr val="tx2">
                    <a:satMod val="130000"/>
                  </a:schemeClr>
                </a:solidFill>
              </a:rPr>
              <a:t>Geographical Representation of Neighbourhoods</a:t>
            </a:r>
            <a:endParaRPr lang="en-US" sz="2400" dirty="0">
              <a:solidFill>
                <a:srgbClr val="00B0F0"/>
              </a:solidFill>
              <a:latin typeface="+mn-lt"/>
            </a:endParaRPr>
          </a:p>
        </p:txBody>
      </p:sp>
      <p:grpSp>
        <p:nvGrpSpPr>
          <p:cNvPr id="3" name="Group 59"/>
          <p:cNvGrpSpPr>
            <a:grpSpLocks/>
          </p:cNvGrpSpPr>
          <p:nvPr/>
        </p:nvGrpSpPr>
        <p:grpSpPr bwMode="auto">
          <a:xfrm>
            <a:off x="1247775" y="1600200"/>
            <a:ext cx="3857625" cy="2743200"/>
            <a:chOff x="1193800" y="1676400"/>
            <a:chExt cx="6756400" cy="4559300"/>
          </a:xfrm>
        </p:grpSpPr>
        <p:pic>
          <p:nvPicPr>
            <p:cNvPr id="85017" name="Picture 3"/>
            <p:cNvPicPr>
              <a:picLocks noChangeAspect="1" noChangeArrowheads="1"/>
            </p:cNvPicPr>
            <p:nvPr/>
          </p:nvPicPr>
          <p:blipFill>
            <a:blip r:embed="rId2"/>
            <a:srcRect/>
            <a:stretch>
              <a:fillRect/>
            </a:stretch>
          </p:blipFill>
          <p:spPr bwMode="auto">
            <a:xfrm>
              <a:off x="1193800" y="1676400"/>
              <a:ext cx="6756400" cy="4559300"/>
            </a:xfrm>
            <a:prstGeom prst="rect">
              <a:avLst/>
            </a:prstGeom>
            <a:noFill/>
            <a:ln w="9525">
              <a:noFill/>
              <a:miter lim="800000"/>
              <a:headEnd/>
              <a:tailEnd/>
            </a:ln>
          </p:spPr>
        </p:pic>
        <p:grpSp>
          <p:nvGrpSpPr>
            <p:cNvPr id="4" name="Group 36"/>
            <p:cNvGrpSpPr>
              <a:grpSpLocks/>
            </p:cNvGrpSpPr>
            <p:nvPr/>
          </p:nvGrpSpPr>
          <p:grpSpPr bwMode="auto">
            <a:xfrm>
              <a:off x="1981200" y="1828800"/>
              <a:ext cx="5257800" cy="3810000"/>
              <a:chOff x="1981200" y="1828800"/>
              <a:chExt cx="5257800" cy="3810000"/>
            </a:xfrm>
          </p:grpSpPr>
          <p:grpSp>
            <p:nvGrpSpPr>
              <p:cNvPr id="5" name="Group 35"/>
              <p:cNvGrpSpPr>
                <a:grpSpLocks/>
              </p:cNvGrpSpPr>
              <p:nvPr/>
            </p:nvGrpSpPr>
            <p:grpSpPr bwMode="auto">
              <a:xfrm>
                <a:off x="1981200" y="1828800"/>
                <a:ext cx="5257800" cy="3810000"/>
                <a:chOff x="1248" y="1152"/>
                <a:chExt cx="3312" cy="2400"/>
              </a:xfrm>
            </p:grpSpPr>
            <p:sp>
              <p:nvSpPr>
                <p:cNvPr id="85034" name="Oval 5"/>
                <p:cNvSpPr>
                  <a:spLocks noChangeArrowheads="1"/>
                </p:cNvSpPr>
                <p:nvPr/>
              </p:nvSpPr>
              <p:spPr bwMode="auto">
                <a:xfrm>
                  <a:off x="1248" y="2448"/>
                  <a:ext cx="192" cy="192"/>
                </a:xfrm>
                <a:prstGeom prst="ellipse">
                  <a:avLst/>
                </a:prstGeom>
                <a:solidFill>
                  <a:srgbClr val="13D921"/>
                </a:solidFill>
                <a:ln w="9525">
                  <a:noFill/>
                  <a:round/>
                  <a:headEnd/>
                  <a:tailEnd/>
                </a:ln>
              </p:spPr>
              <p:txBody>
                <a:bodyPr wrap="none" anchor="ctr"/>
                <a:lstStyle/>
                <a:p>
                  <a:endParaRPr lang="en-US"/>
                </a:p>
              </p:txBody>
            </p:sp>
            <p:sp>
              <p:nvSpPr>
                <p:cNvPr id="85035" name="Oval 6"/>
                <p:cNvSpPr>
                  <a:spLocks noChangeArrowheads="1"/>
                </p:cNvSpPr>
                <p:nvPr/>
              </p:nvSpPr>
              <p:spPr bwMode="auto">
                <a:xfrm>
                  <a:off x="1776" y="1728"/>
                  <a:ext cx="192" cy="192"/>
                </a:xfrm>
                <a:prstGeom prst="ellipse">
                  <a:avLst/>
                </a:prstGeom>
                <a:solidFill>
                  <a:srgbClr val="13D921"/>
                </a:solidFill>
                <a:ln w="9525">
                  <a:noFill/>
                  <a:round/>
                  <a:headEnd/>
                  <a:tailEnd/>
                </a:ln>
              </p:spPr>
              <p:txBody>
                <a:bodyPr wrap="none" anchor="ctr"/>
                <a:lstStyle/>
                <a:p>
                  <a:endParaRPr lang="en-US"/>
                </a:p>
              </p:txBody>
            </p:sp>
            <p:sp>
              <p:nvSpPr>
                <p:cNvPr id="85036" name="Oval 7"/>
                <p:cNvSpPr>
                  <a:spLocks noChangeArrowheads="1"/>
                </p:cNvSpPr>
                <p:nvPr/>
              </p:nvSpPr>
              <p:spPr bwMode="auto">
                <a:xfrm>
                  <a:off x="1920" y="2592"/>
                  <a:ext cx="192" cy="192"/>
                </a:xfrm>
                <a:prstGeom prst="ellipse">
                  <a:avLst/>
                </a:prstGeom>
                <a:solidFill>
                  <a:srgbClr val="13D921"/>
                </a:solidFill>
                <a:ln w="9525">
                  <a:noFill/>
                  <a:round/>
                  <a:headEnd/>
                  <a:tailEnd/>
                </a:ln>
              </p:spPr>
              <p:txBody>
                <a:bodyPr wrap="none" anchor="ctr"/>
                <a:lstStyle/>
                <a:p>
                  <a:endParaRPr lang="en-US"/>
                </a:p>
              </p:txBody>
            </p:sp>
            <p:sp>
              <p:nvSpPr>
                <p:cNvPr id="85037" name="Oval 8"/>
                <p:cNvSpPr>
                  <a:spLocks noChangeArrowheads="1"/>
                </p:cNvSpPr>
                <p:nvPr/>
              </p:nvSpPr>
              <p:spPr bwMode="auto">
                <a:xfrm>
                  <a:off x="2064" y="2160"/>
                  <a:ext cx="192" cy="192"/>
                </a:xfrm>
                <a:prstGeom prst="ellipse">
                  <a:avLst/>
                </a:prstGeom>
                <a:solidFill>
                  <a:srgbClr val="13D921"/>
                </a:solidFill>
                <a:ln w="9525">
                  <a:noFill/>
                  <a:round/>
                  <a:headEnd/>
                  <a:tailEnd/>
                </a:ln>
              </p:spPr>
              <p:txBody>
                <a:bodyPr wrap="none" anchor="ctr"/>
                <a:lstStyle/>
                <a:p>
                  <a:endParaRPr lang="en-US"/>
                </a:p>
              </p:txBody>
            </p:sp>
            <p:sp>
              <p:nvSpPr>
                <p:cNvPr id="85038" name="Oval 9"/>
                <p:cNvSpPr>
                  <a:spLocks noChangeArrowheads="1"/>
                </p:cNvSpPr>
                <p:nvPr/>
              </p:nvSpPr>
              <p:spPr bwMode="auto">
                <a:xfrm>
                  <a:off x="2496" y="3360"/>
                  <a:ext cx="192" cy="192"/>
                </a:xfrm>
                <a:prstGeom prst="ellipse">
                  <a:avLst/>
                </a:prstGeom>
                <a:solidFill>
                  <a:srgbClr val="13D921"/>
                </a:solidFill>
                <a:ln w="9525">
                  <a:noFill/>
                  <a:round/>
                  <a:headEnd/>
                  <a:tailEnd/>
                </a:ln>
              </p:spPr>
              <p:txBody>
                <a:bodyPr wrap="none" anchor="ctr"/>
                <a:lstStyle/>
                <a:p>
                  <a:endParaRPr lang="en-US"/>
                </a:p>
              </p:txBody>
            </p:sp>
            <p:sp>
              <p:nvSpPr>
                <p:cNvPr id="85039" name="Oval 10"/>
                <p:cNvSpPr>
                  <a:spLocks noChangeArrowheads="1"/>
                </p:cNvSpPr>
                <p:nvPr/>
              </p:nvSpPr>
              <p:spPr bwMode="auto">
                <a:xfrm>
                  <a:off x="3648" y="2976"/>
                  <a:ext cx="192" cy="192"/>
                </a:xfrm>
                <a:prstGeom prst="ellipse">
                  <a:avLst/>
                </a:prstGeom>
                <a:solidFill>
                  <a:srgbClr val="13D921"/>
                </a:solidFill>
                <a:ln w="9525">
                  <a:noFill/>
                  <a:round/>
                  <a:headEnd/>
                  <a:tailEnd/>
                </a:ln>
              </p:spPr>
              <p:txBody>
                <a:bodyPr wrap="none" anchor="ctr"/>
                <a:lstStyle/>
                <a:p>
                  <a:endParaRPr lang="en-US"/>
                </a:p>
              </p:txBody>
            </p:sp>
            <p:sp>
              <p:nvSpPr>
                <p:cNvPr id="85040" name="Oval 11"/>
                <p:cNvSpPr>
                  <a:spLocks noChangeArrowheads="1"/>
                </p:cNvSpPr>
                <p:nvPr/>
              </p:nvSpPr>
              <p:spPr bwMode="auto">
                <a:xfrm>
                  <a:off x="2928" y="1488"/>
                  <a:ext cx="192" cy="192"/>
                </a:xfrm>
                <a:prstGeom prst="ellipse">
                  <a:avLst/>
                </a:prstGeom>
                <a:solidFill>
                  <a:srgbClr val="13D921"/>
                </a:solidFill>
                <a:ln w="9525">
                  <a:noFill/>
                  <a:round/>
                  <a:headEnd/>
                  <a:tailEnd/>
                </a:ln>
              </p:spPr>
              <p:txBody>
                <a:bodyPr wrap="none" anchor="ctr"/>
                <a:lstStyle/>
                <a:p>
                  <a:endParaRPr lang="en-US"/>
                </a:p>
              </p:txBody>
            </p:sp>
            <p:sp>
              <p:nvSpPr>
                <p:cNvPr id="85041" name="Oval 12"/>
                <p:cNvSpPr>
                  <a:spLocks noChangeArrowheads="1"/>
                </p:cNvSpPr>
                <p:nvPr/>
              </p:nvSpPr>
              <p:spPr bwMode="auto">
                <a:xfrm>
                  <a:off x="1344" y="2016"/>
                  <a:ext cx="192" cy="192"/>
                </a:xfrm>
                <a:prstGeom prst="ellipse">
                  <a:avLst/>
                </a:prstGeom>
                <a:solidFill>
                  <a:srgbClr val="13D921"/>
                </a:solidFill>
                <a:ln w="9525">
                  <a:noFill/>
                  <a:round/>
                  <a:headEnd/>
                  <a:tailEnd/>
                </a:ln>
              </p:spPr>
              <p:txBody>
                <a:bodyPr wrap="none" anchor="ctr"/>
                <a:lstStyle/>
                <a:p>
                  <a:endParaRPr lang="en-US"/>
                </a:p>
              </p:txBody>
            </p:sp>
            <p:sp>
              <p:nvSpPr>
                <p:cNvPr id="85042" name="Oval 13"/>
                <p:cNvSpPr>
                  <a:spLocks noChangeArrowheads="1"/>
                </p:cNvSpPr>
                <p:nvPr/>
              </p:nvSpPr>
              <p:spPr bwMode="auto">
                <a:xfrm>
                  <a:off x="2256" y="1152"/>
                  <a:ext cx="192" cy="192"/>
                </a:xfrm>
                <a:prstGeom prst="ellipse">
                  <a:avLst/>
                </a:prstGeom>
                <a:solidFill>
                  <a:srgbClr val="13D921"/>
                </a:solidFill>
                <a:ln w="9525">
                  <a:noFill/>
                  <a:round/>
                  <a:headEnd/>
                  <a:tailEnd/>
                </a:ln>
              </p:spPr>
              <p:txBody>
                <a:bodyPr wrap="none" anchor="ctr"/>
                <a:lstStyle/>
                <a:p>
                  <a:endParaRPr lang="en-US"/>
                </a:p>
              </p:txBody>
            </p:sp>
            <p:sp>
              <p:nvSpPr>
                <p:cNvPr id="85043" name="Oval 14"/>
                <p:cNvSpPr>
                  <a:spLocks noChangeArrowheads="1"/>
                </p:cNvSpPr>
                <p:nvPr/>
              </p:nvSpPr>
              <p:spPr bwMode="auto">
                <a:xfrm>
                  <a:off x="2832" y="2640"/>
                  <a:ext cx="192" cy="192"/>
                </a:xfrm>
                <a:prstGeom prst="ellipse">
                  <a:avLst/>
                </a:prstGeom>
                <a:solidFill>
                  <a:srgbClr val="13D921"/>
                </a:solidFill>
                <a:ln w="9525">
                  <a:noFill/>
                  <a:round/>
                  <a:headEnd/>
                  <a:tailEnd/>
                </a:ln>
              </p:spPr>
              <p:txBody>
                <a:bodyPr wrap="none" anchor="ctr"/>
                <a:lstStyle/>
                <a:p>
                  <a:endParaRPr lang="en-US"/>
                </a:p>
              </p:txBody>
            </p:sp>
            <p:sp>
              <p:nvSpPr>
                <p:cNvPr id="85044" name="Oval 15"/>
                <p:cNvSpPr>
                  <a:spLocks noChangeArrowheads="1"/>
                </p:cNvSpPr>
                <p:nvPr/>
              </p:nvSpPr>
              <p:spPr bwMode="auto">
                <a:xfrm>
                  <a:off x="3504" y="2592"/>
                  <a:ext cx="192" cy="192"/>
                </a:xfrm>
                <a:prstGeom prst="ellipse">
                  <a:avLst/>
                </a:prstGeom>
                <a:solidFill>
                  <a:srgbClr val="13D921"/>
                </a:solidFill>
                <a:ln w="9525">
                  <a:noFill/>
                  <a:round/>
                  <a:headEnd/>
                  <a:tailEnd/>
                </a:ln>
              </p:spPr>
              <p:txBody>
                <a:bodyPr wrap="none" anchor="ctr"/>
                <a:lstStyle/>
                <a:p>
                  <a:endParaRPr lang="en-US"/>
                </a:p>
              </p:txBody>
            </p:sp>
            <p:sp>
              <p:nvSpPr>
                <p:cNvPr id="85045" name="Oval 16"/>
                <p:cNvSpPr>
                  <a:spLocks noChangeArrowheads="1"/>
                </p:cNvSpPr>
                <p:nvPr/>
              </p:nvSpPr>
              <p:spPr bwMode="auto">
                <a:xfrm>
                  <a:off x="3744" y="2160"/>
                  <a:ext cx="192" cy="192"/>
                </a:xfrm>
                <a:prstGeom prst="ellipse">
                  <a:avLst/>
                </a:prstGeom>
                <a:solidFill>
                  <a:srgbClr val="13D921"/>
                </a:solidFill>
                <a:ln w="9525">
                  <a:noFill/>
                  <a:round/>
                  <a:headEnd/>
                  <a:tailEnd/>
                </a:ln>
              </p:spPr>
              <p:txBody>
                <a:bodyPr wrap="none" anchor="ctr"/>
                <a:lstStyle/>
                <a:p>
                  <a:endParaRPr lang="en-US"/>
                </a:p>
              </p:txBody>
            </p:sp>
            <p:sp>
              <p:nvSpPr>
                <p:cNvPr id="85046" name="Oval 17"/>
                <p:cNvSpPr>
                  <a:spLocks noChangeArrowheads="1"/>
                </p:cNvSpPr>
                <p:nvPr/>
              </p:nvSpPr>
              <p:spPr bwMode="auto">
                <a:xfrm>
                  <a:off x="4368" y="2160"/>
                  <a:ext cx="192" cy="192"/>
                </a:xfrm>
                <a:prstGeom prst="ellipse">
                  <a:avLst/>
                </a:prstGeom>
                <a:solidFill>
                  <a:srgbClr val="13D921"/>
                </a:solidFill>
                <a:ln w="9525">
                  <a:noFill/>
                  <a:round/>
                  <a:headEnd/>
                  <a:tailEnd/>
                </a:ln>
              </p:spPr>
              <p:txBody>
                <a:bodyPr wrap="none" anchor="ctr"/>
                <a:lstStyle/>
                <a:p>
                  <a:endParaRPr lang="en-US"/>
                </a:p>
              </p:txBody>
            </p:sp>
            <p:sp>
              <p:nvSpPr>
                <p:cNvPr id="85047" name="Oval 18"/>
                <p:cNvSpPr>
                  <a:spLocks noChangeArrowheads="1"/>
                </p:cNvSpPr>
                <p:nvPr/>
              </p:nvSpPr>
              <p:spPr bwMode="auto">
                <a:xfrm>
                  <a:off x="3648" y="1728"/>
                  <a:ext cx="192" cy="192"/>
                </a:xfrm>
                <a:prstGeom prst="ellipse">
                  <a:avLst/>
                </a:prstGeom>
                <a:solidFill>
                  <a:srgbClr val="13D921"/>
                </a:solidFill>
                <a:ln w="9525">
                  <a:noFill/>
                  <a:round/>
                  <a:headEnd/>
                  <a:tailEnd/>
                </a:ln>
              </p:spPr>
              <p:txBody>
                <a:bodyPr wrap="none" anchor="ctr"/>
                <a:lstStyle/>
                <a:p>
                  <a:endParaRPr lang="en-US"/>
                </a:p>
              </p:txBody>
            </p:sp>
          </p:grpSp>
          <p:grpSp>
            <p:nvGrpSpPr>
              <p:cNvPr id="6" name="Group 19"/>
              <p:cNvGrpSpPr>
                <a:grpSpLocks/>
              </p:cNvGrpSpPr>
              <p:nvPr/>
            </p:nvGrpSpPr>
            <p:grpSpPr bwMode="auto">
              <a:xfrm>
                <a:off x="4800600" y="3581400"/>
                <a:ext cx="1371600" cy="1295400"/>
                <a:chOff x="3024" y="2256"/>
                <a:chExt cx="864" cy="816"/>
              </a:xfrm>
            </p:grpSpPr>
            <p:sp>
              <p:nvSpPr>
                <p:cNvPr id="85031" name="Oval 20"/>
                <p:cNvSpPr>
                  <a:spLocks noChangeArrowheads="1"/>
                </p:cNvSpPr>
                <p:nvPr/>
              </p:nvSpPr>
              <p:spPr bwMode="auto">
                <a:xfrm>
                  <a:off x="3840" y="2256"/>
                  <a:ext cx="48" cy="48"/>
                </a:xfrm>
                <a:prstGeom prst="ellipse">
                  <a:avLst/>
                </a:prstGeom>
                <a:solidFill>
                  <a:srgbClr val="4E43DB"/>
                </a:solidFill>
                <a:ln w="9525">
                  <a:noFill/>
                  <a:round/>
                  <a:headEnd/>
                  <a:tailEnd/>
                </a:ln>
              </p:spPr>
              <p:txBody>
                <a:bodyPr wrap="none" anchor="ctr"/>
                <a:lstStyle/>
                <a:p>
                  <a:endParaRPr lang="en-US"/>
                </a:p>
              </p:txBody>
            </p:sp>
            <p:sp>
              <p:nvSpPr>
                <p:cNvPr id="85032" name="Line 21"/>
                <p:cNvSpPr>
                  <a:spLocks noChangeShapeType="1"/>
                </p:cNvSpPr>
                <p:nvPr/>
              </p:nvSpPr>
              <p:spPr bwMode="auto">
                <a:xfrm flipH="1">
                  <a:off x="3024" y="2304"/>
                  <a:ext cx="768" cy="384"/>
                </a:xfrm>
                <a:prstGeom prst="line">
                  <a:avLst/>
                </a:prstGeom>
                <a:noFill/>
                <a:ln w="28575">
                  <a:solidFill>
                    <a:srgbClr val="4E43DB"/>
                  </a:solidFill>
                  <a:round/>
                  <a:headEnd/>
                  <a:tailEnd type="triangle" w="med" len="med"/>
                </a:ln>
              </p:spPr>
              <p:txBody>
                <a:bodyPr wrap="none" anchor="ctr"/>
                <a:lstStyle/>
                <a:p>
                  <a:endParaRPr lang="en-US"/>
                </a:p>
              </p:txBody>
            </p:sp>
            <p:sp>
              <p:nvSpPr>
                <p:cNvPr id="85033" name="Line 22"/>
                <p:cNvSpPr>
                  <a:spLocks noChangeShapeType="1"/>
                </p:cNvSpPr>
                <p:nvPr/>
              </p:nvSpPr>
              <p:spPr bwMode="auto">
                <a:xfrm flipH="1">
                  <a:off x="3744" y="2352"/>
                  <a:ext cx="96" cy="720"/>
                </a:xfrm>
                <a:prstGeom prst="line">
                  <a:avLst/>
                </a:prstGeom>
                <a:noFill/>
                <a:ln w="28575">
                  <a:solidFill>
                    <a:srgbClr val="4E43DB"/>
                  </a:solidFill>
                  <a:round/>
                  <a:headEnd/>
                  <a:tailEnd type="triangle" w="med" len="med"/>
                </a:ln>
              </p:spPr>
              <p:txBody>
                <a:bodyPr wrap="none" anchor="ctr"/>
                <a:lstStyle/>
                <a:p>
                  <a:endParaRPr lang="en-US"/>
                </a:p>
              </p:txBody>
            </p:sp>
          </p:grpSp>
          <p:grpSp>
            <p:nvGrpSpPr>
              <p:cNvPr id="7" name="Group 23"/>
              <p:cNvGrpSpPr>
                <a:grpSpLocks/>
              </p:cNvGrpSpPr>
              <p:nvPr/>
            </p:nvGrpSpPr>
            <p:grpSpPr bwMode="auto">
              <a:xfrm>
                <a:off x="2590800" y="2667000"/>
                <a:ext cx="990600" cy="1828800"/>
                <a:chOff x="1632" y="1680"/>
                <a:chExt cx="624" cy="1152"/>
              </a:xfrm>
            </p:grpSpPr>
            <p:sp>
              <p:nvSpPr>
                <p:cNvPr id="85029" name="Oval 24"/>
                <p:cNvSpPr>
                  <a:spLocks noChangeArrowheads="1"/>
                </p:cNvSpPr>
                <p:nvPr/>
              </p:nvSpPr>
              <p:spPr bwMode="auto">
                <a:xfrm>
                  <a:off x="2160" y="2256"/>
                  <a:ext cx="48" cy="48"/>
                </a:xfrm>
                <a:prstGeom prst="ellipse">
                  <a:avLst/>
                </a:prstGeom>
                <a:solidFill>
                  <a:srgbClr val="4E43DB"/>
                </a:solidFill>
                <a:ln w="9525">
                  <a:noFill/>
                  <a:round/>
                  <a:headEnd/>
                  <a:tailEnd/>
                </a:ln>
              </p:spPr>
              <p:txBody>
                <a:bodyPr wrap="none" anchor="ctr"/>
                <a:lstStyle/>
                <a:p>
                  <a:endParaRPr lang="en-US"/>
                </a:p>
              </p:txBody>
            </p:sp>
            <p:sp>
              <p:nvSpPr>
                <p:cNvPr id="85030" name="Oval 25"/>
                <p:cNvSpPr>
                  <a:spLocks noChangeArrowheads="1"/>
                </p:cNvSpPr>
                <p:nvPr/>
              </p:nvSpPr>
              <p:spPr bwMode="auto">
                <a:xfrm rot="-61284">
                  <a:off x="1632" y="1680"/>
                  <a:ext cx="624" cy="1152"/>
                </a:xfrm>
                <a:prstGeom prst="ellipse">
                  <a:avLst/>
                </a:prstGeom>
                <a:noFill/>
                <a:ln w="38100">
                  <a:solidFill>
                    <a:srgbClr val="4E43DB"/>
                  </a:solidFill>
                  <a:round/>
                  <a:headEnd/>
                  <a:tailEnd/>
                </a:ln>
              </p:spPr>
              <p:txBody>
                <a:bodyPr wrap="none" anchor="ctr"/>
                <a:lstStyle/>
                <a:p>
                  <a:endParaRPr lang="en-US"/>
                </a:p>
              </p:txBody>
            </p:sp>
          </p:grpSp>
          <p:grpSp>
            <p:nvGrpSpPr>
              <p:cNvPr id="8" name="Group 26"/>
              <p:cNvGrpSpPr>
                <a:grpSpLocks/>
              </p:cNvGrpSpPr>
              <p:nvPr/>
            </p:nvGrpSpPr>
            <p:grpSpPr bwMode="auto">
              <a:xfrm>
                <a:off x="1981200" y="2514600"/>
                <a:ext cx="990600" cy="1828800"/>
                <a:chOff x="1248" y="1584"/>
                <a:chExt cx="624" cy="1152"/>
              </a:xfrm>
            </p:grpSpPr>
            <p:sp>
              <p:nvSpPr>
                <p:cNvPr id="85027" name="Oval 27"/>
                <p:cNvSpPr>
                  <a:spLocks noChangeArrowheads="1"/>
                </p:cNvSpPr>
                <p:nvPr/>
              </p:nvSpPr>
              <p:spPr bwMode="auto">
                <a:xfrm>
                  <a:off x="1392" y="2064"/>
                  <a:ext cx="48" cy="48"/>
                </a:xfrm>
                <a:prstGeom prst="ellipse">
                  <a:avLst/>
                </a:prstGeom>
                <a:solidFill>
                  <a:srgbClr val="4E43DB"/>
                </a:solidFill>
                <a:ln w="9525">
                  <a:noFill/>
                  <a:round/>
                  <a:headEnd/>
                  <a:tailEnd/>
                </a:ln>
              </p:spPr>
              <p:txBody>
                <a:bodyPr wrap="none" anchor="ctr"/>
                <a:lstStyle/>
                <a:p>
                  <a:endParaRPr lang="en-US"/>
                </a:p>
              </p:txBody>
            </p:sp>
            <p:sp>
              <p:nvSpPr>
                <p:cNvPr id="85028" name="Oval 28"/>
                <p:cNvSpPr>
                  <a:spLocks noChangeArrowheads="1"/>
                </p:cNvSpPr>
                <p:nvPr/>
              </p:nvSpPr>
              <p:spPr bwMode="auto">
                <a:xfrm rot="2186385">
                  <a:off x="1248" y="1584"/>
                  <a:ext cx="624" cy="1152"/>
                </a:xfrm>
                <a:prstGeom prst="ellipse">
                  <a:avLst/>
                </a:prstGeom>
                <a:noFill/>
                <a:ln w="38100">
                  <a:solidFill>
                    <a:srgbClr val="4E43DB"/>
                  </a:solidFill>
                  <a:round/>
                  <a:headEnd/>
                  <a:tailEnd/>
                </a:ln>
              </p:spPr>
              <p:txBody>
                <a:bodyPr wrap="none" anchor="ctr"/>
                <a:lstStyle/>
                <a:p>
                  <a:endParaRPr lang="en-US"/>
                </a:p>
              </p:txBody>
            </p:sp>
          </p:grpSp>
          <p:grpSp>
            <p:nvGrpSpPr>
              <p:cNvPr id="9" name="Group 31"/>
              <p:cNvGrpSpPr>
                <a:grpSpLocks/>
              </p:cNvGrpSpPr>
              <p:nvPr/>
            </p:nvGrpSpPr>
            <p:grpSpPr bwMode="auto">
              <a:xfrm>
                <a:off x="3733800" y="1981200"/>
                <a:ext cx="990600" cy="3352800"/>
                <a:chOff x="2352" y="1248"/>
                <a:chExt cx="624" cy="2112"/>
              </a:xfrm>
            </p:grpSpPr>
            <p:sp>
              <p:nvSpPr>
                <p:cNvPr id="85024" name="Line 32"/>
                <p:cNvSpPr>
                  <a:spLocks noChangeShapeType="1"/>
                </p:cNvSpPr>
                <p:nvPr/>
              </p:nvSpPr>
              <p:spPr bwMode="auto">
                <a:xfrm flipH="1" flipV="1">
                  <a:off x="2352" y="1248"/>
                  <a:ext cx="528" cy="1392"/>
                </a:xfrm>
                <a:prstGeom prst="line">
                  <a:avLst/>
                </a:prstGeom>
                <a:noFill/>
                <a:ln w="28575">
                  <a:solidFill>
                    <a:srgbClr val="4E43DB"/>
                  </a:solidFill>
                  <a:round/>
                  <a:headEnd/>
                  <a:tailEnd type="triangle" w="med" len="med"/>
                </a:ln>
              </p:spPr>
              <p:txBody>
                <a:bodyPr wrap="none" anchor="ctr"/>
                <a:lstStyle/>
                <a:p>
                  <a:endParaRPr lang="en-US"/>
                </a:p>
              </p:txBody>
            </p:sp>
            <p:sp>
              <p:nvSpPr>
                <p:cNvPr id="85025" name="Line 33"/>
                <p:cNvSpPr>
                  <a:spLocks noChangeShapeType="1"/>
                </p:cNvSpPr>
                <p:nvPr/>
              </p:nvSpPr>
              <p:spPr bwMode="auto">
                <a:xfrm flipH="1">
                  <a:off x="2640" y="2832"/>
                  <a:ext cx="288" cy="528"/>
                </a:xfrm>
                <a:prstGeom prst="line">
                  <a:avLst/>
                </a:prstGeom>
                <a:noFill/>
                <a:ln w="28575">
                  <a:solidFill>
                    <a:srgbClr val="4E43DB"/>
                  </a:solidFill>
                  <a:round/>
                  <a:headEnd/>
                  <a:tailEnd type="triangle" w="med" len="med"/>
                </a:ln>
              </p:spPr>
              <p:txBody>
                <a:bodyPr wrap="none" anchor="ctr"/>
                <a:lstStyle/>
                <a:p>
                  <a:endParaRPr lang="en-US"/>
                </a:p>
              </p:txBody>
            </p:sp>
            <p:sp>
              <p:nvSpPr>
                <p:cNvPr id="85026" name="Oval 34"/>
                <p:cNvSpPr>
                  <a:spLocks noChangeArrowheads="1"/>
                </p:cNvSpPr>
                <p:nvPr/>
              </p:nvSpPr>
              <p:spPr bwMode="auto">
                <a:xfrm>
                  <a:off x="2928" y="2736"/>
                  <a:ext cx="48" cy="48"/>
                </a:xfrm>
                <a:prstGeom prst="ellipse">
                  <a:avLst/>
                </a:prstGeom>
                <a:solidFill>
                  <a:srgbClr val="4E43DB"/>
                </a:solidFill>
                <a:ln w="9525">
                  <a:noFill/>
                  <a:round/>
                  <a:headEnd/>
                  <a:tailEnd/>
                </a:ln>
              </p:spPr>
              <p:txBody>
                <a:bodyPr wrap="none" anchor="ctr"/>
                <a:lstStyle/>
                <a:p>
                  <a:endParaRPr lang="en-US"/>
                </a:p>
              </p:txBody>
            </p:sp>
          </p:grpSp>
        </p:grpSp>
      </p:grpSp>
      <p:grpSp>
        <p:nvGrpSpPr>
          <p:cNvPr id="10" name="Group 96"/>
          <p:cNvGrpSpPr>
            <a:grpSpLocks/>
          </p:cNvGrpSpPr>
          <p:nvPr/>
        </p:nvGrpSpPr>
        <p:grpSpPr bwMode="auto">
          <a:xfrm>
            <a:off x="4800600" y="3733800"/>
            <a:ext cx="4191000" cy="2819400"/>
            <a:chOff x="1193800" y="1524000"/>
            <a:chExt cx="6756400" cy="4711700"/>
          </a:xfrm>
        </p:grpSpPr>
        <p:pic>
          <p:nvPicPr>
            <p:cNvPr id="84999" name="Picture 3"/>
            <p:cNvPicPr>
              <a:picLocks noChangeAspect="1" noChangeArrowheads="1"/>
            </p:cNvPicPr>
            <p:nvPr/>
          </p:nvPicPr>
          <p:blipFill>
            <a:blip r:embed="rId2"/>
            <a:srcRect/>
            <a:stretch>
              <a:fillRect/>
            </a:stretch>
          </p:blipFill>
          <p:spPr bwMode="auto">
            <a:xfrm>
              <a:off x="1193800" y="1676400"/>
              <a:ext cx="6756400" cy="4559300"/>
            </a:xfrm>
            <a:prstGeom prst="rect">
              <a:avLst/>
            </a:prstGeom>
            <a:noFill/>
            <a:ln w="9525">
              <a:noFill/>
              <a:miter lim="800000"/>
              <a:headEnd/>
              <a:tailEnd/>
            </a:ln>
          </p:spPr>
        </p:pic>
        <p:grpSp>
          <p:nvGrpSpPr>
            <p:cNvPr id="11" name="Group 23"/>
            <p:cNvGrpSpPr>
              <a:grpSpLocks/>
            </p:cNvGrpSpPr>
            <p:nvPr/>
          </p:nvGrpSpPr>
          <p:grpSpPr bwMode="auto">
            <a:xfrm>
              <a:off x="1828800" y="1524000"/>
              <a:ext cx="5715000" cy="4495800"/>
              <a:chOff x="1828800" y="1524000"/>
              <a:chExt cx="5715000" cy="4495800"/>
            </a:xfrm>
          </p:grpSpPr>
          <p:grpSp>
            <p:nvGrpSpPr>
              <p:cNvPr id="12" name="Group 22"/>
              <p:cNvGrpSpPr>
                <a:grpSpLocks/>
              </p:cNvGrpSpPr>
              <p:nvPr/>
            </p:nvGrpSpPr>
            <p:grpSpPr bwMode="auto">
              <a:xfrm>
                <a:off x="1981200" y="1828800"/>
                <a:ext cx="5257800" cy="3810000"/>
                <a:chOff x="1981200" y="1828800"/>
                <a:chExt cx="5257800" cy="3810000"/>
              </a:xfrm>
            </p:grpSpPr>
            <p:sp>
              <p:nvSpPr>
                <p:cNvPr id="85003" name="Oval 5"/>
                <p:cNvSpPr>
                  <a:spLocks noChangeArrowheads="1"/>
                </p:cNvSpPr>
                <p:nvPr/>
              </p:nvSpPr>
              <p:spPr bwMode="auto">
                <a:xfrm>
                  <a:off x="1981200" y="3886200"/>
                  <a:ext cx="304800" cy="304800"/>
                </a:xfrm>
                <a:prstGeom prst="ellipse">
                  <a:avLst/>
                </a:prstGeom>
                <a:solidFill>
                  <a:srgbClr val="13D921"/>
                </a:solidFill>
                <a:ln w="9525">
                  <a:noFill/>
                  <a:round/>
                  <a:headEnd/>
                  <a:tailEnd/>
                </a:ln>
              </p:spPr>
              <p:txBody>
                <a:bodyPr wrap="none" anchor="ctr"/>
                <a:lstStyle/>
                <a:p>
                  <a:endParaRPr lang="en-US"/>
                </a:p>
              </p:txBody>
            </p:sp>
            <p:sp>
              <p:nvSpPr>
                <p:cNvPr id="85004" name="Oval 6"/>
                <p:cNvSpPr>
                  <a:spLocks noChangeArrowheads="1"/>
                </p:cNvSpPr>
                <p:nvPr/>
              </p:nvSpPr>
              <p:spPr bwMode="auto">
                <a:xfrm>
                  <a:off x="2819400" y="2743200"/>
                  <a:ext cx="304800" cy="304800"/>
                </a:xfrm>
                <a:prstGeom prst="ellipse">
                  <a:avLst/>
                </a:prstGeom>
                <a:solidFill>
                  <a:srgbClr val="13D921"/>
                </a:solidFill>
                <a:ln w="9525">
                  <a:noFill/>
                  <a:round/>
                  <a:headEnd/>
                  <a:tailEnd/>
                </a:ln>
              </p:spPr>
              <p:txBody>
                <a:bodyPr wrap="none" anchor="ctr"/>
                <a:lstStyle/>
                <a:p>
                  <a:endParaRPr lang="en-US"/>
                </a:p>
              </p:txBody>
            </p:sp>
            <p:sp>
              <p:nvSpPr>
                <p:cNvPr id="85005" name="Oval 7"/>
                <p:cNvSpPr>
                  <a:spLocks noChangeArrowheads="1"/>
                </p:cNvSpPr>
                <p:nvPr/>
              </p:nvSpPr>
              <p:spPr bwMode="auto">
                <a:xfrm>
                  <a:off x="3048000" y="4114800"/>
                  <a:ext cx="304800" cy="304800"/>
                </a:xfrm>
                <a:prstGeom prst="ellipse">
                  <a:avLst/>
                </a:prstGeom>
                <a:solidFill>
                  <a:srgbClr val="13D921"/>
                </a:solidFill>
                <a:ln w="9525">
                  <a:noFill/>
                  <a:round/>
                  <a:headEnd/>
                  <a:tailEnd/>
                </a:ln>
              </p:spPr>
              <p:txBody>
                <a:bodyPr wrap="none" anchor="ctr"/>
                <a:lstStyle/>
                <a:p>
                  <a:endParaRPr lang="en-US"/>
                </a:p>
              </p:txBody>
            </p:sp>
            <p:sp>
              <p:nvSpPr>
                <p:cNvPr id="85006" name="Oval 8"/>
                <p:cNvSpPr>
                  <a:spLocks noChangeArrowheads="1"/>
                </p:cNvSpPr>
                <p:nvPr/>
              </p:nvSpPr>
              <p:spPr bwMode="auto">
                <a:xfrm>
                  <a:off x="3276600" y="3429000"/>
                  <a:ext cx="304800" cy="304800"/>
                </a:xfrm>
                <a:prstGeom prst="ellipse">
                  <a:avLst/>
                </a:prstGeom>
                <a:solidFill>
                  <a:srgbClr val="13D921"/>
                </a:solidFill>
                <a:ln w="9525">
                  <a:noFill/>
                  <a:round/>
                  <a:headEnd/>
                  <a:tailEnd/>
                </a:ln>
              </p:spPr>
              <p:txBody>
                <a:bodyPr wrap="none" anchor="ctr"/>
                <a:lstStyle/>
                <a:p>
                  <a:endParaRPr lang="en-US"/>
                </a:p>
              </p:txBody>
            </p:sp>
            <p:sp>
              <p:nvSpPr>
                <p:cNvPr id="85007" name="Oval 9"/>
                <p:cNvSpPr>
                  <a:spLocks noChangeArrowheads="1"/>
                </p:cNvSpPr>
                <p:nvPr/>
              </p:nvSpPr>
              <p:spPr bwMode="auto">
                <a:xfrm>
                  <a:off x="3962400" y="5334000"/>
                  <a:ext cx="304800" cy="304800"/>
                </a:xfrm>
                <a:prstGeom prst="ellipse">
                  <a:avLst/>
                </a:prstGeom>
                <a:solidFill>
                  <a:srgbClr val="13D921"/>
                </a:solidFill>
                <a:ln w="9525">
                  <a:noFill/>
                  <a:round/>
                  <a:headEnd/>
                  <a:tailEnd/>
                </a:ln>
              </p:spPr>
              <p:txBody>
                <a:bodyPr wrap="none" anchor="ctr"/>
                <a:lstStyle/>
                <a:p>
                  <a:endParaRPr lang="en-US"/>
                </a:p>
              </p:txBody>
            </p:sp>
            <p:sp>
              <p:nvSpPr>
                <p:cNvPr id="85008" name="Oval 10"/>
                <p:cNvSpPr>
                  <a:spLocks noChangeArrowheads="1"/>
                </p:cNvSpPr>
                <p:nvPr/>
              </p:nvSpPr>
              <p:spPr bwMode="auto">
                <a:xfrm>
                  <a:off x="5791200" y="4724400"/>
                  <a:ext cx="304800" cy="304800"/>
                </a:xfrm>
                <a:prstGeom prst="ellipse">
                  <a:avLst/>
                </a:prstGeom>
                <a:solidFill>
                  <a:srgbClr val="13D921"/>
                </a:solidFill>
                <a:ln w="9525">
                  <a:noFill/>
                  <a:round/>
                  <a:headEnd/>
                  <a:tailEnd/>
                </a:ln>
              </p:spPr>
              <p:txBody>
                <a:bodyPr wrap="none" anchor="ctr"/>
                <a:lstStyle/>
                <a:p>
                  <a:endParaRPr lang="en-US"/>
                </a:p>
              </p:txBody>
            </p:sp>
            <p:sp>
              <p:nvSpPr>
                <p:cNvPr id="85009" name="Oval 11"/>
                <p:cNvSpPr>
                  <a:spLocks noChangeArrowheads="1"/>
                </p:cNvSpPr>
                <p:nvPr/>
              </p:nvSpPr>
              <p:spPr bwMode="auto">
                <a:xfrm>
                  <a:off x="4648200" y="2362200"/>
                  <a:ext cx="304800" cy="304800"/>
                </a:xfrm>
                <a:prstGeom prst="ellipse">
                  <a:avLst/>
                </a:prstGeom>
                <a:solidFill>
                  <a:srgbClr val="13D921"/>
                </a:solidFill>
                <a:ln w="9525">
                  <a:noFill/>
                  <a:round/>
                  <a:headEnd/>
                  <a:tailEnd/>
                </a:ln>
              </p:spPr>
              <p:txBody>
                <a:bodyPr wrap="none" anchor="ctr"/>
                <a:lstStyle/>
                <a:p>
                  <a:endParaRPr lang="en-US"/>
                </a:p>
              </p:txBody>
            </p:sp>
            <p:sp>
              <p:nvSpPr>
                <p:cNvPr id="85010" name="Oval 12"/>
                <p:cNvSpPr>
                  <a:spLocks noChangeArrowheads="1"/>
                </p:cNvSpPr>
                <p:nvPr/>
              </p:nvSpPr>
              <p:spPr bwMode="auto">
                <a:xfrm>
                  <a:off x="2133600" y="3200400"/>
                  <a:ext cx="304800" cy="304800"/>
                </a:xfrm>
                <a:prstGeom prst="ellipse">
                  <a:avLst/>
                </a:prstGeom>
                <a:solidFill>
                  <a:srgbClr val="13D921"/>
                </a:solidFill>
                <a:ln w="9525">
                  <a:noFill/>
                  <a:round/>
                  <a:headEnd/>
                  <a:tailEnd/>
                </a:ln>
              </p:spPr>
              <p:txBody>
                <a:bodyPr wrap="none" anchor="ctr"/>
                <a:lstStyle/>
                <a:p>
                  <a:endParaRPr lang="en-US"/>
                </a:p>
              </p:txBody>
            </p:sp>
            <p:sp>
              <p:nvSpPr>
                <p:cNvPr id="85011" name="Oval 13"/>
                <p:cNvSpPr>
                  <a:spLocks noChangeArrowheads="1"/>
                </p:cNvSpPr>
                <p:nvPr/>
              </p:nvSpPr>
              <p:spPr bwMode="auto">
                <a:xfrm>
                  <a:off x="3581400" y="1828800"/>
                  <a:ext cx="304800" cy="304800"/>
                </a:xfrm>
                <a:prstGeom prst="ellipse">
                  <a:avLst/>
                </a:prstGeom>
                <a:solidFill>
                  <a:srgbClr val="13D921"/>
                </a:solidFill>
                <a:ln w="9525">
                  <a:noFill/>
                  <a:round/>
                  <a:headEnd/>
                  <a:tailEnd/>
                </a:ln>
              </p:spPr>
              <p:txBody>
                <a:bodyPr wrap="none" anchor="ctr"/>
                <a:lstStyle/>
                <a:p>
                  <a:endParaRPr lang="en-US"/>
                </a:p>
              </p:txBody>
            </p:sp>
            <p:sp>
              <p:nvSpPr>
                <p:cNvPr id="85012" name="Oval 14"/>
                <p:cNvSpPr>
                  <a:spLocks noChangeArrowheads="1"/>
                </p:cNvSpPr>
                <p:nvPr/>
              </p:nvSpPr>
              <p:spPr bwMode="auto">
                <a:xfrm>
                  <a:off x="4495800" y="4191000"/>
                  <a:ext cx="304800" cy="304800"/>
                </a:xfrm>
                <a:prstGeom prst="ellipse">
                  <a:avLst/>
                </a:prstGeom>
                <a:solidFill>
                  <a:srgbClr val="13D921"/>
                </a:solidFill>
                <a:ln w="9525">
                  <a:noFill/>
                  <a:round/>
                  <a:headEnd/>
                  <a:tailEnd/>
                </a:ln>
              </p:spPr>
              <p:txBody>
                <a:bodyPr wrap="none" anchor="ctr"/>
                <a:lstStyle/>
                <a:p>
                  <a:endParaRPr lang="en-US"/>
                </a:p>
              </p:txBody>
            </p:sp>
            <p:sp>
              <p:nvSpPr>
                <p:cNvPr id="85013" name="Oval 15"/>
                <p:cNvSpPr>
                  <a:spLocks noChangeArrowheads="1"/>
                </p:cNvSpPr>
                <p:nvPr/>
              </p:nvSpPr>
              <p:spPr bwMode="auto">
                <a:xfrm>
                  <a:off x="5562600" y="4114800"/>
                  <a:ext cx="304800" cy="304800"/>
                </a:xfrm>
                <a:prstGeom prst="ellipse">
                  <a:avLst/>
                </a:prstGeom>
                <a:solidFill>
                  <a:srgbClr val="13D921"/>
                </a:solidFill>
                <a:ln w="9525">
                  <a:noFill/>
                  <a:round/>
                  <a:headEnd/>
                  <a:tailEnd/>
                </a:ln>
              </p:spPr>
              <p:txBody>
                <a:bodyPr wrap="none" anchor="ctr"/>
                <a:lstStyle/>
                <a:p>
                  <a:endParaRPr lang="en-US"/>
                </a:p>
              </p:txBody>
            </p:sp>
            <p:sp>
              <p:nvSpPr>
                <p:cNvPr id="85014" name="Oval 16"/>
                <p:cNvSpPr>
                  <a:spLocks noChangeArrowheads="1"/>
                </p:cNvSpPr>
                <p:nvPr/>
              </p:nvSpPr>
              <p:spPr bwMode="auto">
                <a:xfrm>
                  <a:off x="5943600" y="3429000"/>
                  <a:ext cx="304800" cy="304800"/>
                </a:xfrm>
                <a:prstGeom prst="ellipse">
                  <a:avLst/>
                </a:prstGeom>
                <a:solidFill>
                  <a:srgbClr val="13D921"/>
                </a:solidFill>
                <a:ln w="9525">
                  <a:noFill/>
                  <a:round/>
                  <a:headEnd/>
                  <a:tailEnd/>
                </a:ln>
              </p:spPr>
              <p:txBody>
                <a:bodyPr wrap="none" anchor="ctr"/>
                <a:lstStyle/>
                <a:p>
                  <a:endParaRPr lang="en-US"/>
                </a:p>
              </p:txBody>
            </p:sp>
            <p:sp>
              <p:nvSpPr>
                <p:cNvPr id="85015" name="Oval 17"/>
                <p:cNvSpPr>
                  <a:spLocks noChangeArrowheads="1"/>
                </p:cNvSpPr>
                <p:nvPr/>
              </p:nvSpPr>
              <p:spPr bwMode="auto">
                <a:xfrm>
                  <a:off x="6934200" y="3429000"/>
                  <a:ext cx="304800" cy="304800"/>
                </a:xfrm>
                <a:prstGeom prst="ellipse">
                  <a:avLst/>
                </a:prstGeom>
                <a:solidFill>
                  <a:srgbClr val="13D921"/>
                </a:solidFill>
                <a:ln w="9525">
                  <a:noFill/>
                  <a:round/>
                  <a:headEnd/>
                  <a:tailEnd/>
                </a:ln>
              </p:spPr>
              <p:txBody>
                <a:bodyPr wrap="none" anchor="ctr"/>
                <a:lstStyle/>
                <a:p>
                  <a:endParaRPr lang="en-US"/>
                </a:p>
              </p:txBody>
            </p:sp>
            <p:sp>
              <p:nvSpPr>
                <p:cNvPr id="85016" name="Oval 18"/>
                <p:cNvSpPr>
                  <a:spLocks noChangeArrowheads="1"/>
                </p:cNvSpPr>
                <p:nvPr/>
              </p:nvSpPr>
              <p:spPr bwMode="auto">
                <a:xfrm>
                  <a:off x="5791200" y="2743200"/>
                  <a:ext cx="304800" cy="304800"/>
                </a:xfrm>
                <a:prstGeom prst="ellipse">
                  <a:avLst/>
                </a:prstGeom>
                <a:solidFill>
                  <a:srgbClr val="13D921"/>
                </a:solidFill>
                <a:ln w="9525">
                  <a:noFill/>
                  <a:round/>
                  <a:headEnd/>
                  <a:tailEnd/>
                </a:ln>
              </p:spPr>
              <p:txBody>
                <a:bodyPr wrap="none" anchor="ctr"/>
                <a:lstStyle/>
                <a:p>
                  <a:endParaRPr lang="en-US"/>
                </a:p>
              </p:txBody>
            </p:sp>
          </p:grpSp>
          <p:sp>
            <p:nvSpPr>
              <p:cNvPr id="85002" name="Oval 35"/>
              <p:cNvSpPr>
                <a:spLocks noChangeArrowheads="1"/>
              </p:cNvSpPr>
              <p:nvPr/>
            </p:nvSpPr>
            <p:spPr bwMode="auto">
              <a:xfrm>
                <a:off x="1828800" y="1524000"/>
                <a:ext cx="5715000" cy="4495800"/>
              </a:xfrm>
              <a:prstGeom prst="ellipse">
                <a:avLst/>
              </a:prstGeom>
              <a:noFill/>
              <a:ln w="38100">
                <a:solidFill>
                  <a:srgbClr val="3366FF"/>
                </a:solidFill>
                <a:round/>
                <a:headEnd/>
                <a:tailEnd/>
              </a:ln>
            </p:spPr>
            <p:txBody>
              <a:bodyPr wrap="none" lIns="90000" tIns="46800" rIns="90000" bIns="46800" anchor="ctr">
                <a:spAutoFit/>
              </a:bodyPr>
              <a:lstStyle/>
              <a:p>
                <a:endParaRPr lang="en-US"/>
              </a:p>
            </p:txBody>
          </p:sp>
        </p:grpSp>
      </p:grpSp>
      <p:sp>
        <p:nvSpPr>
          <p:cNvPr id="116" name="TextBox 115"/>
          <p:cNvSpPr txBox="1"/>
          <p:nvPr/>
        </p:nvSpPr>
        <p:spPr>
          <a:xfrm>
            <a:off x="5181600" y="2667000"/>
            <a:ext cx="3048000" cy="461963"/>
          </a:xfrm>
          <a:prstGeom prst="rect">
            <a:avLst/>
          </a:prstGeom>
          <a:noFill/>
        </p:spPr>
        <p:txBody>
          <a:bodyPr>
            <a:spAutoFit/>
          </a:bodyPr>
          <a:lstStyle/>
          <a:p>
            <a:pPr>
              <a:defRPr/>
            </a:pPr>
            <a:r>
              <a:rPr lang="en-US" sz="2400" dirty="0">
                <a:latin typeface="+mn-lt"/>
              </a:rPr>
              <a:t>Local Neighborhoods</a:t>
            </a:r>
          </a:p>
        </p:txBody>
      </p:sp>
      <p:sp>
        <p:nvSpPr>
          <p:cNvPr id="117" name="TextBox 116"/>
          <p:cNvSpPr txBox="1"/>
          <p:nvPr/>
        </p:nvSpPr>
        <p:spPr>
          <a:xfrm>
            <a:off x="2133600" y="5943600"/>
            <a:ext cx="3048000" cy="461963"/>
          </a:xfrm>
          <a:prstGeom prst="rect">
            <a:avLst/>
          </a:prstGeom>
          <a:noFill/>
        </p:spPr>
        <p:txBody>
          <a:bodyPr>
            <a:spAutoFit/>
          </a:bodyPr>
          <a:lstStyle/>
          <a:p>
            <a:pPr>
              <a:defRPr/>
            </a:pPr>
            <a:r>
              <a:rPr lang="en-US" sz="2400" dirty="0">
                <a:latin typeface="+mn-lt"/>
              </a:rPr>
              <a:t>Global Neighborhoods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497763" cy="685800"/>
          </a:xfrm>
        </p:spPr>
        <p:txBody>
          <a:bodyPr>
            <a:noAutofit/>
          </a:bodyPr>
          <a:lstStyle/>
          <a:p>
            <a:pPr algn="ctr" eaLnBrk="1" fontAlgn="auto" hangingPunct="1">
              <a:spcAft>
                <a:spcPts val="0"/>
              </a:spcAft>
              <a:defRPr/>
            </a:pPr>
            <a:r>
              <a:rPr lang="en-US" sz="3600" dirty="0" smtClean="0">
                <a:solidFill>
                  <a:srgbClr val="00B0F0"/>
                </a:solidFill>
              </a:rPr>
              <a:t>What a particle does</a:t>
            </a:r>
            <a:endParaRPr lang="en-US" sz="3600" dirty="0">
              <a:solidFill>
                <a:srgbClr val="00B0F0"/>
              </a:solidFill>
              <a:latin typeface="+mn-lt"/>
            </a:endParaRPr>
          </a:p>
        </p:txBody>
      </p:sp>
      <p:sp>
        <p:nvSpPr>
          <p:cNvPr id="56" name="Text Box 5"/>
          <p:cNvSpPr txBox="1">
            <a:spLocks noChangeArrowheads="1"/>
          </p:cNvSpPr>
          <p:nvPr/>
        </p:nvSpPr>
        <p:spPr bwMode="auto">
          <a:xfrm>
            <a:off x="990600" y="685800"/>
            <a:ext cx="8610600" cy="5940425"/>
          </a:xfrm>
          <a:prstGeom prst="rect">
            <a:avLst/>
          </a:prstGeom>
          <a:noFill/>
          <a:ln w="9525">
            <a:noFill/>
            <a:miter lim="800000"/>
            <a:headEnd/>
            <a:tailEnd/>
          </a:ln>
          <a:effectLst/>
        </p:spPr>
        <p:txBody>
          <a:bodyPr>
            <a:spAutoFit/>
          </a:bodyPr>
          <a:lstStyle/>
          <a:p>
            <a:pPr>
              <a:spcBef>
                <a:spcPts val="600"/>
              </a:spcBef>
              <a:buFontTx/>
              <a:buChar char="•"/>
              <a:defRPr/>
            </a:pPr>
            <a:r>
              <a:rPr lang="en-US" sz="2000" dirty="0">
                <a:latin typeface="+mn-lt"/>
              </a:rPr>
              <a:t>  Each particle tries to modify its position using the following information:</a:t>
            </a:r>
          </a:p>
          <a:p>
            <a:pPr lvl="2">
              <a:spcBef>
                <a:spcPts val="600"/>
              </a:spcBef>
              <a:buSzPct val="75000"/>
              <a:buFont typeface="Wingdings" pitchFamily="2" charset="2"/>
              <a:buChar char="Ø"/>
              <a:defRPr/>
            </a:pPr>
            <a:r>
              <a:rPr lang="en-US" sz="2000" dirty="0">
                <a:latin typeface="+mn-lt"/>
              </a:rPr>
              <a:t> the current positions and the current velocities</a:t>
            </a:r>
          </a:p>
          <a:p>
            <a:pPr lvl="2">
              <a:spcBef>
                <a:spcPts val="600"/>
              </a:spcBef>
              <a:buSzPct val="75000"/>
              <a:buFont typeface="Wingdings" pitchFamily="2" charset="2"/>
              <a:buChar char="Ø"/>
              <a:defRPr/>
            </a:pPr>
            <a:r>
              <a:rPr lang="en-US" sz="2000" dirty="0">
                <a:latin typeface="+mn-lt"/>
              </a:rPr>
              <a:t> the distance between the current position and </a:t>
            </a:r>
            <a:r>
              <a:rPr lang="en-US" sz="2000" dirty="0" err="1">
                <a:latin typeface="+mn-lt"/>
              </a:rPr>
              <a:t>pbest</a:t>
            </a:r>
            <a:endParaRPr lang="en-US" sz="2000" dirty="0">
              <a:latin typeface="+mn-lt"/>
            </a:endParaRPr>
          </a:p>
          <a:p>
            <a:pPr lvl="2">
              <a:spcBef>
                <a:spcPts val="600"/>
              </a:spcBef>
              <a:buSzPct val="75000"/>
              <a:buFont typeface="Wingdings" pitchFamily="2" charset="2"/>
              <a:buChar char="Ø"/>
              <a:defRPr/>
            </a:pPr>
            <a:r>
              <a:rPr lang="en-US" sz="2000" dirty="0">
                <a:latin typeface="+mn-lt"/>
              </a:rPr>
              <a:t> the distance between the current position and the </a:t>
            </a:r>
            <a:r>
              <a:rPr lang="en-US" sz="2000" dirty="0" err="1">
                <a:latin typeface="+mn-lt"/>
              </a:rPr>
              <a:t>gbest</a:t>
            </a:r>
            <a:endParaRPr lang="en-US" sz="2000" dirty="0">
              <a:latin typeface="+mn-lt"/>
            </a:endParaRPr>
          </a:p>
          <a:p>
            <a:pPr>
              <a:spcBef>
                <a:spcPts val="600"/>
              </a:spcBef>
              <a:buSzPct val="75000"/>
              <a:buFontTx/>
              <a:buChar char="•"/>
              <a:defRPr/>
            </a:pPr>
            <a:r>
              <a:rPr lang="en-US" sz="2000" dirty="0">
                <a:latin typeface="+mn-lt"/>
              </a:rPr>
              <a:t> The modification of the particle’s velocity and position can be mathematically modeled according the following equation :</a:t>
            </a:r>
          </a:p>
          <a:p>
            <a:pPr>
              <a:spcBef>
                <a:spcPts val="0"/>
              </a:spcBef>
              <a:spcAft>
                <a:spcPts val="0"/>
              </a:spcAft>
              <a:buSzPct val="75000"/>
              <a:defRPr/>
            </a:pPr>
            <a:endParaRPr lang="en-US" sz="2000" dirty="0">
              <a:latin typeface="+mn-lt"/>
            </a:endParaRPr>
          </a:p>
          <a:p>
            <a:pPr>
              <a:spcBef>
                <a:spcPts val="600"/>
              </a:spcBef>
              <a:buSzPct val="75000"/>
              <a:defRPr/>
            </a:pPr>
            <a:r>
              <a:rPr lang="en-US" sz="2000" b="1" dirty="0">
                <a:solidFill>
                  <a:srgbClr val="0000FF"/>
                </a:solidFill>
                <a:latin typeface="+mn-lt"/>
              </a:rPr>
              <a:t>V</a:t>
            </a:r>
            <a:r>
              <a:rPr lang="en-US" sz="2000" b="1" baseline="-25000" dirty="0">
                <a:solidFill>
                  <a:srgbClr val="0000FF"/>
                </a:solidFill>
                <a:latin typeface="+mn-lt"/>
              </a:rPr>
              <a:t>i</a:t>
            </a:r>
            <a:r>
              <a:rPr lang="en-US" sz="2000" b="1" baseline="30000" dirty="0">
                <a:solidFill>
                  <a:srgbClr val="0000FF"/>
                </a:solidFill>
                <a:latin typeface="+mn-lt"/>
              </a:rPr>
              <a:t>t+1</a:t>
            </a:r>
            <a:r>
              <a:rPr lang="en-US" sz="2000" b="1" dirty="0">
                <a:solidFill>
                  <a:srgbClr val="0000FF"/>
                </a:solidFill>
                <a:latin typeface="+mn-lt"/>
              </a:rPr>
              <a:t> = </a:t>
            </a:r>
            <a:r>
              <a:rPr lang="en-US" sz="2000" b="1" i="1" dirty="0" err="1">
                <a:solidFill>
                  <a:srgbClr val="FF0000"/>
                </a:solidFill>
                <a:latin typeface="+mn-lt"/>
              </a:rPr>
              <a:t>w</a:t>
            </a:r>
            <a:r>
              <a:rPr lang="en-US" sz="2000" b="1" dirty="0" err="1">
                <a:solidFill>
                  <a:srgbClr val="0000FF"/>
                </a:solidFill>
                <a:latin typeface="+mn-lt"/>
              </a:rPr>
              <a:t>V</a:t>
            </a:r>
            <a:r>
              <a:rPr lang="en-US" sz="2000" b="1" baseline="-25000" dirty="0" err="1">
                <a:solidFill>
                  <a:srgbClr val="0000FF"/>
                </a:solidFill>
                <a:latin typeface="+mn-lt"/>
              </a:rPr>
              <a:t>i</a:t>
            </a:r>
            <a:r>
              <a:rPr lang="en-US" sz="2000" b="1" baseline="30000" dirty="0" err="1">
                <a:solidFill>
                  <a:srgbClr val="0000FF"/>
                </a:solidFill>
                <a:latin typeface="+mn-lt"/>
              </a:rPr>
              <a:t>t</a:t>
            </a:r>
            <a:r>
              <a:rPr lang="en-US" sz="2000" b="1" dirty="0">
                <a:solidFill>
                  <a:srgbClr val="0000FF"/>
                </a:solidFill>
                <a:latin typeface="+mn-lt"/>
              </a:rPr>
              <a:t> +c</a:t>
            </a:r>
            <a:r>
              <a:rPr lang="en-US" sz="2000" b="1" baseline="-25000" dirty="0">
                <a:solidFill>
                  <a:srgbClr val="0000FF"/>
                </a:solidFill>
                <a:latin typeface="+mn-lt"/>
              </a:rPr>
              <a:t>1 </a:t>
            </a:r>
            <a:r>
              <a:rPr lang="en-US" sz="2000" b="1" dirty="0">
                <a:solidFill>
                  <a:srgbClr val="0000FF"/>
                </a:solidFill>
                <a:latin typeface="+mn-lt"/>
              </a:rPr>
              <a:t>rand</a:t>
            </a:r>
            <a:r>
              <a:rPr lang="en-US" sz="2000" b="1" baseline="-25000" dirty="0">
                <a:solidFill>
                  <a:srgbClr val="0000FF"/>
                </a:solidFill>
                <a:latin typeface="+mn-lt"/>
              </a:rPr>
              <a:t>1</a:t>
            </a:r>
            <a:r>
              <a:rPr lang="en-US" sz="2000" b="1" dirty="0">
                <a:solidFill>
                  <a:srgbClr val="0000FF"/>
                </a:solidFill>
                <a:latin typeface="+mn-lt"/>
              </a:rPr>
              <a:t>().(</a:t>
            </a:r>
            <a:r>
              <a:rPr lang="en-US" sz="2000" b="1" dirty="0" err="1">
                <a:solidFill>
                  <a:srgbClr val="0000FF"/>
                </a:solidFill>
                <a:latin typeface="+mn-lt"/>
              </a:rPr>
              <a:t>pbest</a:t>
            </a:r>
            <a:r>
              <a:rPr lang="en-US" sz="2000" b="1" baseline="-25000" dirty="0" err="1">
                <a:solidFill>
                  <a:srgbClr val="0000FF"/>
                </a:solidFill>
                <a:latin typeface="+mn-lt"/>
              </a:rPr>
              <a:t>i</a:t>
            </a:r>
            <a:r>
              <a:rPr lang="en-US" sz="2000" b="1" dirty="0" err="1">
                <a:solidFill>
                  <a:srgbClr val="0000FF"/>
                </a:solidFill>
                <a:latin typeface="+mn-lt"/>
              </a:rPr>
              <a:t>-x</a:t>
            </a:r>
            <a:r>
              <a:rPr lang="en-US" sz="2000" b="1" baseline="-25000" dirty="0" err="1">
                <a:solidFill>
                  <a:srgbClr val="0000FF"/>
                </a:solidFill>
                <a:latin typeface="+mn-lt"/>
              </a:rPr>
              <a:t>i</a:t>
            </a:r>
            <a:r>
              <a:rPr lang="en-US" sz="2000" b="1" baseline="30000" dirty="0" err="1">
                <a:solidFill>
                  <a:srgbClr val="0000FF"/>
                </a:solidFill>
                <a:latin typeface="+mn-lt"/>
              </a:rPr>
              <a:t>t</a:t>
            </a:r>
            <a:r>
              <a:rPr lang="en-US" sz="2000" b="1" dirty="0">
                <a:solidFill>
                  <a:srgbClr val="0000FF"/>
                </a:solidFill>
                <a:latin typeface="+mn-lt"/>
              </a:rPr>
              <a:t>) + c</a:t>
            </a:r>
            <a:r>
              <a:rPr lang="en-US" sz="2000" b="1" baseline="-25000" dirty="0">
                <a:solidFill>
                  <a:srgbClr val="0000FF"/>
                </a:solidFill>
                <a:latin typeface="+mn-lt"/>
              </a:rPr>
              <a:t>2</a:t>
            </a:r>
            <a:r>
              <a:rPr lang="en-US" sz="2000" b="1" dirty="0">
                <a:solidFill>
                  <a:srgbClr val="0000FF"/>
                </a:solidFill>
                <a:latin typeface="+mn-lt"/>
              </a:rPr>
              <a:t> rand</a:t>
            </a:r>
            <a:r>
              <a:rPr lang="en-US" sz="2000" b="1" baseline="-25000" dirty="0">
                <a:solidFill>
                  <a:srgbClr val="0000FF"/>
                </a:solidFill>
                <a:latin typeface="+mn-lt"/>
              </a:rPr>
              <a:t>2</a:t>
            </a:r>
            <a:r>
              <a:rPr lang="en-US" sz="2000" b="1" dirty="0">
                <a:solidFill>
                  <a:srgbClr val="0000FF"/>
                </a:solidFill>
                <a:latin typeface="+mn-lt"/>
              </a:rPr>
              <a:t>(). (</a:t>
            </a:r>
            <a:r>
              <a:rPr lang="en-US" sz="2000" b="1" dirty="0" err="1">
                <a:solidFill>
                  <a:srgbClr val="0000FF"/>
                </a:solidFill>
                <a:latin typeface="+mn-lt"/>
              </a:rPr>
              <a:t>gbest-x</a:t>
            </a:r>
            <a:r>
              <a:rPr lang="en-US" sz="2000" b="1" baseline="-25000" dirty="0" err="1">
                <a:solidFill>
                  <a:srgbClr val="0000FF"/>
                </a:solidFill>
                <a:latin typeface="+mn-lt"/>
              </a:rPr>
              <a:t>i</a:t>
            </a:r>
            <a:r>
              <a:rPr lang="en-US" sz="2000" b="1" baseline="30000" dirty="0" err="1">
                <a:solidFill>
                  <a:srgbClr val="0000FF"/>
                </a:solidFill>
                <a:latin typeface="+mn-lt"/>
              </a:rPr>
              <a:t>t</a:t>
            </a:r>
            <a:r>
              <a:rPr lang="en-US" sz="2000" b="1" dirty="0">
                <a:solidFill>
                  <a:srgbClr val="0000FF"/>
                </a:solidFill>
                <a:latin typeface="+mn-lt"/>
              </a:rPr>
              <a:t>)    (1)</a:t>
            </a:r>
          </a:p>
          <a:p>
            <a:pPr>
              <a:spcBef>
                <a:spcPts val="600"/>
              </a:spcBef>
              <a:buSzPct val="75000"/>
              <a:defRPr/>
            </a:pPr>
            <a:r>
              <a:rPr lang="en-US" sz="2000" dirty="0">
                <a:solidFill>
                  <a:srgbClr val="0000FF"/>
                </a:solidFill>
                <a:latin typeface="+mn-lt"/>
              </a:rPr>
              <a:t>where, 	</a:t>
            </a:r>
            <a:r>
              <a:rPr lang="en-US" sz="2000" dirty="0" err="1">
                <a:solidFill>
                  <a:srgbClr val="0000FF"/>
                </a:solidFill>
                <a:latin typeface="+mn-lt"/>
              </a:rPr>
              <a:t>v</a:t>
            </a:r>
            <a:r>
              <a:rPr lang="en-US" sz="2000" baseline="-25000" dirty="0" err="1">
                <a:solidFill>
                  <a:srgbClr val="0000FF"/>
                </a:solidFill>
                <a:latin typeface="+mn-lt"/>
              </a:rPr>
              <a:t>i</a:t>
            </a:r>
            <a:r>
              <a:rPr lang="en-US" sz="2000" baseline="30000" dirty="0" err="1">
                <a:solidFill>
                  <a:srgbClr val="0000FF"/>
                </a:solidFill>
                <a:latin typeface="+mn-lt"/>
              </a:rPr>
              <a:t>t</a:t>
            </a:r>
            <a:r>
              <a:rPr lang="en-US" sz="2000" baseline="30000" dirty="0">
                <a:solidFill>
                  <a:srgbClr val="0000FF"/>
                </a:solidFill>
                <a:latin typeface="+mn-lt"/>
              </a:rPr>
              <a:t> </a:t>
            </a:r>
            <a:r>
              <a:rPr lang="en-US" sz="2000" dirty="0">
                <a:solidFill>
                  <a:srgbClr val="0000FF"/>
                </a:solidFill>
                <a:latin typeface="+mn-lt"/>
              </a:rPr>
              <a:t> : velocity of  agent </a:t>
            </a:r>
            <a:r>
              <a:rPr lang="en-US" sz="2000" dirty="0" err="1">
                <a:solidFill>
                  <a:srgbClr val="0000FF"/>
                </a:solidFill>
                <a:latin typeface="+mn-lt"/>
              </a:rPr>
              <a:t>i</a:t>
            </a:r>
            <a:r>
              <a:rPr lang="en-US" sz="2000" dirty="0">
                <a:solidFill>
                  <a:srgbClr val="0000FF"/>
                </a:solidFill>
                <a:latin typeface="+mn-lt"/>
              </a:rPr>
              <a:t> at iteration t,                                                                                                  	w: weighting function,                                                                                                                                                                                             	</a:t>
            </a:r>
            <a:r>
              <a:rPr lang="en-US" sz="2000" dirty="0" err="1">
                <a:solidFill>
                  <a:srgbClr val="0000FF"/>
                </a:solidFill>
                <a:latin typeface="+mn-lt"/>
              </a:rPr>
              <a:t>c</a:t>
            </a:r>
            <a:r>
              <a:rPr lang="en-US" sz="2000" baseline="-25000" dirty="0" err="1">
                <a:solidFill>
                  <a:srgbClr val="0000FF"/>
                </a:solidFill>
                <a:latin typeface="+mn-lt"/>
              </a:rPr>
              <a:t>j</a:t>
            </a:r>
            <a:r>
              <a:rPr lang="en-US" sz="2000" dirty="0">
                <a:solidFill>
                  <a:srgbClr val="0000FF"/>
                </a:solidFill>
                <a:latin typeface="+mn-lt"/>
              </a:rPr>
              <a:t> : weighting factor,                                                                                                                        	rand : uniformly distributed random number between 0 and 1,                                                                             	</a:t>
            </a:r>
            <a:r>
              <a:rPr lang="en-US" sz="2000" dirty="0" err="1">
                <a:solidFill>
                  <a:srgbClr val="0000FF"/>
                </a:solidFill>
                <a:latin typeface="+mn-lt"/>
              </a:rPr>
              <a:t>x</a:t>
            </a:r>
            <a:r>
              <a:rPr lang="en-US" sz="2000" baseline="-25000" dirty="0" err="1">
                <a:solidFill>
                  <a:srgbClr val="0000FF"/>
                </a:solidFill>
                <a:latin typeface="+mn-lt"/>
              </a:rPr>
              <a:t>i</a:t>
            </a:r>
            <a:r>
              <a:rPr lang="en-US" sz="2000" baseline="30000" dirty="0" err="1">
                <a:solidFill>
                  <a:srgbClr val="0000FF"/>
                </a:solidFill>
                <a:latin typeface="+mn-lt"/>
              </a:rPr>
              <a:t>t</a:t>
            </a:r>
            <a:r>
              <a:rPr lang="en-US" sz="2000" dirty="0">
                <a:solidFill>
                  <a:srgbClr val="0000FF"/>
                </a:solidFill>
                <a:latin typeface="+mn-lt"/>
              </a:rPr>
              <a:t> : current position of agent </a:t>
            </a:r>
            <a:r>
              <a:rPr lang="en-US" sz="2000" dirty="0" err="1">
                <a:solidFill>
                  <a:srgbClr val="0000FF"/>
                </a:solidFill>
                <a:latin typeface="+mn-lt"/>
              </a:rPr>
              <a:t>i</a:t>
            </a:r>
            <a:r>
              <a:rPr lang="en-US" sz="2000" dirty="0">
                <a:solidFill>
                  <a:srgbClr val="0000FF"/>
                </a:solidFill>
                <a:latin typeface="+mn-lt"/>
              </a:rPr>
              <a:t> at iteration k,                                                                                                   	</a:t>
            </a:r>
            <a:r>
              <a:rPr lang="en-US" sz="2000" dirty="0" err="1">
                <a:solidFill>
                  <a:srgbClr val="0000FF"/>
                </a:solidFill>
                <a:latin typeface="+mn-lt"/>
              </a:rPr>
              <a:t>pbest</a:t>
            </a:r>
            <a:r>
              <a:rPr lang="en-US" sz="2000" baseline="-25000" dirty="0" err="1">
                <a:solidFill>
                  <a:srgbClr val="0000FF"/>
                </a:solidFill>
                <a:latin typeface="+mn-lt"/>
              </a:rPr>
              <a:t>i</a:t>
            </a:r>
            <a:r>
              <a:rPr lang="en-US" sz="2000" dirty="0">
                <a:solidFill>
                  <a:srgbClr val="0000FF"/>
                </a:solidFill>
                <a:latin typeface="+mn-lt"/>
              </a:rPr>
              <a:t> : </a:t>
            </a:r>
            <a:r>
              <a:rPr lang="en-US" sz="2000" dirty="0" err="1">
                <a:solidFill>
                  <a:srgbClr val="0000FF"/>
                </a:solidFill>
                <a:latin typeface="+mn-lt"/>
              </a:rPr>
              <a:t>pbest</a:t>
            </a:r>
            <a:r>
              <a:rPr lang="en-US" sz="2000" dirty="0">
                <a:solidFill>
                  <a:srgbClr val="0000FF"/>
                </a:solidFill>
                <a:latin typeface="+mn-lt"/>
              </a:rPr>
              <a:t> of agent </a:t>
            </a:r>
            <a:r>
              <a:rPr lang="en-US" sz="2000" dirty="0" err="1">
                <a:solidFill>
                  <a:srgbClr val="0000FF"/>
                </a:solidFill>
                <a:latin typeface="+mn-lt"/>
              </a:rPr>
              <a:t>i</a:t>
            </a:r>
            <a:r>
              <a:rPr lang="en-US" sz="2000" dirty="0">
                <a:solidFill>
                  <a:srgbClr val="0000FF"/>
                </a:solidFill>
                <a:latin typeface="+mn-lt"/>
              </a:rPr>
              <a:t>,                                                                                                                           	</a:t>
            </a:r>
            <a:r>
              <a:rPr lang="en-US" sz="2000" dirty="0" err="1">
                <a:solidFill>
                  <a:srgbClr val="0000FF"/>
                </a:solidFill>
                <a:latin typeface="+mn-lt"/>
              </a:rPr>
              <a:t>gbest</a:t>
            </a:r>
            <a:r>
              <a:rPr lang="en-US" sz="2000" dirty="0">
                <a:solidFill>
                  <a:srgbClr val="0000FF"/>
                </a:solidFill>
                <a:latin typeface="+mn-lt"/>
              </a:rPr>
              <a:t>: </a:t>
            </a:r>
            <a:r>
              <a:rPr lang="en-US" sz="2000" dirty="0" err="1">
                <a:solidFill>
                  <a:srgbClr val="0000FF"/>
                </a:solidFill>
                <a:latin typeface="+mn-lt"/>
              </a:rPr>
              <a:t>gbest</a:t>
            </a:r>
            <a:r>
              <a:rPr lang="en-US" sz="2000" dirty="0">
                <a:solidFill>
                  <a:srgbClr val="0000FF"/>
                </a:solidFill>
                <a:latin typeface="+mn-lt"/>
              </a:rPr>
              <a:t> of the group.</a:t>
            </a:r>
          </a:p>
          <a:p>
            <a:pPr>
              <a:spcBef>
                <a:spcPts val="600"/>
              </a:spcBef>
              <a:buSzPct val="75000"/>
              <a:defRPr/>
            </a:pPr>
            <a:r>
              <a:rPr lang="en-US" sz="2000" b="1" dirty="0">
                <a:solidFill>
                  <a:srgbClr val="0000FF"/>
                </a:solidFill>
              </a:rPr>
              <a:t> </a:t>
            </a:r>
          </a:p>
          <a:p>
            <a:pPr>
              <a:spcBef>
                <a:spcPts val="600"/>
              </a:spcBef>
              <a:buSzPct val="75000"/>
              <a:defRPr/>
            </a:pPr>
            <a:r>
              <a:rPr lang="en-US" sz="2000" b="1" dirty="0">
                <a:solidFill>
                  <a:srgbClr val="0000FF"/>
                </a:solidFill>
              </a:rPr>
              <a:t>X</a:t>
            </a:r>
            <a:r>
              <a:rPr lang="en-US" sz="2000" b="1" baseline="-25000" dirty="0">
                <a:solidFill>
                  <a:srgbClr val="0000FF"/>
                </a:solidFill>
              </a:rPr>
              <a:t>i</a:t>
            </a:r>
            <a:r>
              <a:rPr lang="en-US" sz="2000" b="1" baseline="30000" dirty="0">
                <a:solidFill>
                  <a:srgbClr val="0000FF"/>
                </a:solidFill>
              </a:rPr>
              <a:t>t+1</a:t>
            </a:r>
            <a:r>
              <a:rPr lang="en-US" sz="2000" b="1" dirty="0">
                <a:solidFill>
                  <a:srgbClr val="0000FF"/>
                </a:solidFill>
              </a:rPr>
              <a:t> = </a:t>
            </a:r>
            <a:r>
              <a:rPr lang="en-US" sz="2000" b="1" dirty="0" err="1">
                <a:solidFill>
                  <a:srgbClr val="0000FF"/>
                </a:solidFill>
              </a:rPr>
              <a:t>X</a:t>
            </a:r>
            <a:r>
              <a:rPr lang="en-US" sz="2000" b="1" baseline="-25000" dirty="0" err="1">
                <a:solidFill>
                  <a:srgbClr val="0000FF"/>
                </a:solidFill>
              </a:rPr>
              <a:t>i</a:t>
            </a:r>
            <a:r>
              <a:rPr lang="en-US" sz="2000" b="1" baseline="30000" dirty="0" err="1">
                <a:solidFill>
                  <a:srgbClr val="0000FF"/>
                </a:solidFill>
              </a:rPr>
              <a:t>t</a:t>
            </a:r>
            <a:r>
              <a:rPr lang="en-US" sz="2000" b="1" baseline="30000" dirty="0">
                <a:solidFill>
                  <a:srgbClr val="0000FF"/>
                </a:solidFill>
              </a:rPr>
              <a:t> </a:t>
            </a:r>
            <a:r>
              <a:rPr lang="en-US" sz="2000" b="1" dirty="0">
                <a:solidFill>
                  <a:srgbClr val="0000FF"/>
                </a:solidFill>
              </a:rPr>
              <a:t>+ V</a:t>
            </a:r>
            <a:r>
              <a:rPr lang="en-US" sz="2000" b="1" baseline="-25000" dirty="0">
                <a:solidFill>
                  <a:srgbClr val="0000FF"/>
                </a:solidFill>
              </a:rPr>
              <a:t>i</a:t>
            </a:r>
            <a:r>
              <a:rPr lang="en-US" sz="2000" b="1" baseline="30000" dirty="0">
                <a:solidFill>
                  <a:srgbClr val="0000FF"/>
                </a:solidFill>
              </a:rPr>
              <a:t>t+1</a:t>
            </a:r>
            <a:r>
              <a:rPr lang="en-US" sz="2000" baseline="30000" dirty="0">
                <a:solidFill>
                  <a:srgbClr val="0000FF"/>
                </a:solidFill>
              </a:rPr>
              <a:t> 	</a:t>
            </a:r>
            <a:r>
              <a:rPr lang="en-US" sz="2000" b="1" dirty="0">
                <a:solidFill>
                  <a:srgbClr val="0000FF"/>
                </a:solidFill>
              </a:rPr>
              <a:t>(2)</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Velocity Update</a:t>
            </a:r>
            <a:endParaRPr lang="en-US" dirty="0">
              <a:solidFill>
                <a:schemeClr val="accent1">
                  <a:satMod val="150000"/>
                </a:schemeClr>
              </a:solidFill>
            </a:endParaRPr>
          </a:p>
        </p:txBody>
      </p:sp>
      <p:sp>
        <p:nvSpPr>
          <p:cNvPr id="19459" name="Content Placeholder 2"/>
          <p:cNvSpPr>
            <a:spLocks noGrp="1"/>
          </p:cNvSpPr>
          <p:nvPr>
            <p:ph idx="1"/>
          </p:nvPr>
        </p:nvSpPr>
        <p:spPr/>
        <p:txBody>
          <a:bodyPr>
            <a:normAutofit fontScale="92500" lnSpcReduction="10000"/>
          </a:bodyPr>
          <a:lstStyle/>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r>
              <a:rPr lang="en-US" dirty="0" smtClean="0"/>
              <a:t>Velocity at next step composed of three components</a:t>
            </a:r>
          </a:p>
          <a:p>
            <a:pPr marL="365760" indent="-283464" eaLnBrk="1" fontAlgn="auto" hangingPunct="1">
              <a:spcAft>
                <a:spcPts val="0"/>
              </a:spcAft>
              <a:buFont typeface="Wingdings 2"/>
              <a:buNone/>
              <a:defRPr/>
            </a:pPr>
            <a:endParaRPr lang="en-US" dirty="0" smtClean="0"/>
          </a:p>
          <a:p>
            <a:pPr marL="365760" indent="-283464" eaLnBrk="1" fontAlgn="auto" hangingPunct="1">
              <a:spcAft>
                <a:spcPts val="0"/>
              </a:spcAft>
              <a:buFont typeface="Wingdings 2"/>
              <a:buChar char=""/>
              <a:defRPr/>
            </a:pPr>
            <a:r>
              <a:rPr lang="en-US" dirty="0" smtClean="0"/>
              <a:t>Includes stochastic multipliers (r</a:t>
            </a:r>
            <a:r>
              <a:rPr lang="en-US" baseline="-25000" dirty="0" smtClean="0"/>
              <a:t>1</a:t>
            </a:r>
            <a:r>
              <a:rPr lang="en-US" dirty="0" smtClean="0"/>
              <a:t> and r</a:t>
            </a:r>
            <a:r>
              <a:rPr lang="en-US" baseline="-25000" dirty="0" smtClean="0"/>
              <a:t>2</a:t>
            </a:r>
            <a:r>
              <a:rPr lang="en-US" dirty="0" smtClean="0"/>
              <a:t>) which explore search space</a:t>
            </a:r>
          </a:p>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r>
              <a:rPr lang="en-US" dirty="0" smtClean="0"/>
              <a:t>Position(t + 1) = Position(t) + Velocity(t+1)</a:t>
            </a:r>
          </a:p>
          <a:p>
            <a:pPr marL="365760" indent="-283464" eaLnBrk="1" fontAlgn="auto" hangingPunct="1">
              <a:spcAft>
                <a:spcPts val="0"/>
              </a:spcAft>
              <a:buFont typeface="Wingdings 2"/>
              <a:buChar char=""/>
              <a:defRPr/>
            </a:pPr>
            <a:endParaRPr lang="en-US" dirty="0" smtClean="0"/>
          </a:p>
          <a:p>
            <a:pPr marL="365760" indent="-283464" eaLnBrk="1" fontAlgn="auto" hangingPunct="1">
              <a:spcAft>
                <a:spcPts val="0"/>
              </a:spcAft>
              <a:buFont typeface="Wingdings 2"/>
              <a:buChar char=""/>
              <a:defRPr/>
            </a:pPr>
            <a:endParaRPr lang="en-US" dirty="0" smtClean="0"/>
          </a:p>
        </p:txBody>
      </p:sp>
      <p:pic>
        <p:nvPicPr>
          <p:cNvPr id="87044" name="Content Placeholder 3" descr="velocityupdate.png"/>
          <p:cNvPicPr>
            <a:picLocks noChangeAspect="1"/>
          </p:cNvPicPr>
          <p:nvPr/>
        </p:nvPicPr>
        <p:blipFill>
          <a:blip r:embed="rId2"/>
          <a:srcRect/>
          <a:stretch>
            <a:fillRect/>
          </a:stretch>
        </p:blipFill>
        <p:spPr bwMode="auto">
          <a:xfrm>
            <a:off x="990600" y="2133600"/>
            <a:ext cx="7608888" cy="381000"/>
          </a:xfrm>
          <a:prstGeom prst="rect">
            <a:avLst/>
          </a:prstGeom>
          <a:noFill/>
          <a:ln w="9525">
            <a:noFill/>
            <a:miter lim="800000"/>
            <a:headEnd/>
            <a:tailEnd/>
          </a:ln>
        </p:spPr>
      </p:pic>
      <p:sp>
        <p:nvSpPr>
          <p:cNvPr id="87045" name="TextBox 7"/>
          <p:cNvSpPr txBox="1">
            <a:spLocks noChangeArrowheads="1"/>
          </p:cNvSpPr>
          <p:nvPr/>
        </p:nvSpPr>
        <p:spPr bwMode="auto">
          <a:xfrm>
            <a:off x="2590800" y="1828800"/>
            <a:ext cx="650875" cy="307975"/>
          </a:xfrm>
          <a:prstGeom prst="rect">
            <a:avLst/>
          </a:prstGeom>
          <a:noFill/>
          <a:ln w="9525">
            <a:noFill/>
            <a:miter lim="800000"/>
            <a:headEnd/>
            <a:tailEnd/>
          </a:ln>
        </p:spPr>
        <p:txBody>
          <a:bodyPr wrap="none">
            <a:spAutoFit/>
          </a:bodyPr>
          <a:lstStyle/>
          <a:p>
            <a:r>
              <a:rPr lang="en-US" sz="1400">
                <a:latin typeface="Corbel" pitchFamily="34" charset="0"/>
              </a:rPr>
              <a:t>inertia</a:t>
            </a:r>
          </a:p>
        </p:txBody>
      </p:sp>
      <p:sp>
        <p:nvSpPr>
          <p:cNvPr id="87046" name="TextBox 8"/>
          <p:cNvSpPr txBox="1">
            <a:spLocks noChangeArrowheads="1"/>
          </p:cNvSpPr>
          <p:nvPr/>
        </p:nvSpPr>
        <p:spPr bwMode="auto">
          <a:xfrm>
            <a:off x="4343400" y="1828800"/>
            <a:ext cx="830263" cy="307975"/>
          </a:xfrm>
          <a:prstGeom prst="rect">
            <a:avLst/>
          </a:prstGeom>
          <a:noFill/>
          <a:ln w="9525">
            <a:noFill/>
            <a:miter lim="800000"/>
            <a:headEnd/>
            <a:tailEnd/>
          </a:ln>
        </p:spPr>
        <p:txBody>
          <a:bodyPr wrap="none">
            <a:spAutoFit/>
          </a:bodyPr>
          <a:lstStyle/>
          <a:p>
            <a:r>
              <a:rPr lang="en-US" sz="1400">
                <a:latin typeface="Corbel" pitchFamily="34" charset="0"/>
              </a:rPr>
              <a:t>cognitive</a:t>
            </a:r>
          </a:p>
        </p:txBody>
      </p:sp>
      <p:sp>
        <p:nvSpPr>
          <p:cNvPr id="87047" name="TextBox 9"/>
          <p:cNvSpPr txBox="1">
            <a:spLocks noChangeArrowheads="1"/>
          </p:cNvSpPr>
          <p:nvPr/>
        </p:nvSpPr>
        <p:spPr bwMode="auto">
          <a:xfrm>
            <a:off x="7162800" y="1828800"/>
            <a:ext cx="588963" cy="307975"/>
          </a:xfrm>
          <a:prstGeom prst="rect">
            <a:avLst/>
          </a:prstGeom>
          <a:noFill/>
          <a:ln w="9525">
            <a:noFill/>
            <a:miter lim="800000"/>
            <a:headEnd/>
            <a:tailEnd/>
          </a:ln>
        </p:spPr>
        <p:txBody>
          <a:bodyPr wrap="none">
            <a:spAutoFit/>
          </a:bodyPr>
          <a:lstStyle/>
          <a:p>
            <a:r>
              <a:rPr lang="en-US" sz="1400">
                <a:latin typeface="Corbel" pitchFamily="34" charset="0"/>
              </a:rPr>
              <a:t>social</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Inertia Component</a:t>
            </a:r>
            <a:endParaRPr lang="en-US" dirty="0">
              <a:solidFill>
                <a:schemeClr val="accent1">
                  <a:satMod val="150000"/>
                </a:schemeClr>
              </a:solidFill>
            </a:endParaRPr>
          </a:p>
        </p:txBody>
      </p:sp>
      <p:sp>
        <p:nvSpPr>
          <p:cNvPr id="20483" name="Content Placeholder 2"/>
          <p:cNvSpPr>
            <a:spLocks noGrp="1"/>
          </p:cNvSpPr>
          <p:nvPr>
            <p:ph idx="1"/>
          </p:nvPr>
        </p:nvSpPr>
        <p:spPr/>
        <p:txBody>
          <a:bodyPr>
            <a:normAutofit fontScale="92500" lnSpcReduction="10000"/>
          </a:bodyPr>
          <a:lstStyle/>
          <a:p>
            <a:pPr marL="365760" indent="-283464" eaLnBrk="1" fontAlgn="auto" hangingPunct="1">
              <a:spcAft>
                <a:spcPts val="0"/>
              </a:spcAft>
              <a:buFont typeface="Wingdings 2"/>
              <a:buChar char=""/>
              <a:defRPr/>
            </a:pPr>
            <a:endParaRPr lang="en-US" i="1" smtClean="0"/>
          </a:p>
          <a:p>
            <a:pPr marL="365760" indent="-283464" eaLnBrk="1" fontAlgn="auto" hangingPunct="1">
              <a:spcAft>
                <a:spcPts val="0"/>
              </a:spcAft>
              <a:buFont typeface="Wingdings 2"/>
              <a:buChar char=""/>
              <a:defRPr/>
            </a:pPr>
            <a:endParaRPr lang="en-US" i="1" smtClean="0"/>
          </a:p>
          <a:p>
            <a:pPr marL="365760" indent="-283464" eaLnBrk="1" fontAlgn="auto" hangingPunct="1">
              <a:spcAft>
                <a:spcPts val="0"/>
              </a:spcAft>
              <a:buFont typeface="Wingdings 2"/>
              <a:buChar char=""/>
              <a:defRPr/>
            </a:pPr>
            <a:r>
              <a:rPr lang="en-US" smtClean="0"/>
              <a:t>“The tendency to stay moving in the current direction”</a:t>
            </a:r>
          </a:p>
          <a:p>
            <a:pPr marL="365760" indent="-283464" eaLnBrk="1" fontAlgn="auto" hangingPunct="1">
              <a:spcAft>
                <a:spcPts val="0"/>
              </a:spcAft>
              <a:buFont typeface="Wingdings 2"/>
              <a:buChar char=""/>
              <a:defRPr/>
            </a:pPr>
            <a:endParaRPr lang="en-US" smtClean="0"/>
          </a:p>
          <a:p>
            <a:pPr marL="365760" indent="-283464" eaLnBrk="1" fontAlgn="auto" hangingPunct="1">
              <a:spcAft>
                <a:spcPts val="0"/>
              </a:spcAft>
              <a:buFont typeface="Wingdings 2"/>
              <a:buChar char=""/>
              <a:defRPr/>
            </a:pPr>
            <a:r>
              <a:rPr lang="en-US" smtClean="0"/>
              <a:t>Value ranges from: 0 ≤ </a:t>
            </a:r>
            <a:r>
              <a:rPr lang="en-US" i="1" smtClean="0"/>
              <a:t>w</a:t>
            </a:r>
            <a:r>
              <a:rPr lang="en-US" smtClean="0"/>
              <a:t> ≤ 1</a:t>
            </a:r>
          </a:p>
          <a:p>
            <a:pPr marL="365760" indent="-283464" eaLnBrk="1" fontAlgn="auto" hangingPunct="1">
              <a:spcAft>
                <a:spcPts val="0"/>
              </a:spcAft>
              <a:buFont typeface="Wingdings 2"/>
              <a:buChar char=""/>
              <a:defRPr/>
            </a:pPr>
            <a:endParaRPr lang="en-US" smtClean="0"/>
          </a:p>
          <a:p>
            <a:pPr marL="365760" indent="-283464" eaLnBrk="1" fontAlgn="auto" hangingPunct="1">
              <a:spcAft>
                <a:spcPts val="0"/>
              </a:spcAft>
              <a:buFont typeface="Wingdings 2"/>
              <a:buChar char=""/>
              <a:defRPr/>
            </a:pPr>
            <a:r>
              <a:rPr lang="en-US" smtClean="0"/>
              <a:t>Empirically determined but generally a mid range value is used </a:t>
            </a:r>
          </a:p>
          <a:p>
            <a:pPr marL="365760" indent="-283464" eaLnBrk="1" fontAlgn="auto" hangingPunct="1">
              <a:spcAft>
                <a:spcPts val="0"/>
              </a:spcAft>
              <a:buFont typeface="Wingdings 2"/>
              <a:buChar char=""/>
              <a:defRPr/>
            </a:pPr>
            <a:endParaRPr lang="en-US" smtClean="0"/>
          </a:p>
        </p:txBody>
      </p:sp>
      <p:pic>
        <p:nvPicPr>
          <p:cNvPr id="88068" name="Content Placeholder 3" descr="velocityupdate.png"/>
          <p:cNvPicPr>
            <a:picLocks noChangeAspect="1"/>
          </p:cNvPicPr>
          <p:nvPr/>
        </p:nvPicPr>
        <p:blipFill>
          <a:blip r:embed="rId2"/>
          <a:srcRect/>
          <a:stretch>
            <a:fillRect/>
          </a:stretch>
        </p:blipFill>
        <p:spPr bwMode="auto">
          <a:xfrm>
            <a:off x="990600" y="2133600"/>
            <a:ext cx="7608888" cy="381000"/>
          </a:xfrm>
          <a:prstGeom prst="rect">
            <a:avLst/>
          </a:prstGeom>
          <a:noFill/>
          <a:ln w="9525">
            <a:noFill/>
            <a:miter lim="800000"/>
            <a:headEnd/>
            <a:tailEnd/>
          </a:ln>
        </p:spPr>
      </p:pic>
      <p:sp>
        <p:nvSpPr>
          <p:cNvPr id="88069" name="TextBox 4"/>
          <p:cNvSpPr txBox="1">
            <a:spLocks noChangeArrowheads="1"/>
          </p:cNvSpPr>
          <p:nvPr/>
        </p:nvSpPr>
        <p:spPr bwMode="auto">
          <a:xfrm>
            <a:off x="2590800" y="1828800"/>
            <a:ext cx="650875" cy="307975"/>
          </a:xfrm>
          <a:prstGeom prst="rect">
            <a:avLst/>
          </a:prstGeom>
          <a:noFill/>
          <a:ln w="9525">
            <a:noFill/>
            <a:miter lim="800000"/>
            <a:headEnd/>
            <a:tailEnd/>
          </a:ln>
        </p:spPr>
        <p:txBody>
          <a:bodyPr wrap="none">
            <a:spAutoFit/>
          </a:bodyPr>
          <a:lstStyle/>
          <a:p>
            <a:r>
              <a:rPr lang="en-US" sz="1400">
                <a:latin typeface="Corbel" pitchFamily="34" charset="0"/>
              </a:rPr>
              <a:t>inertia</a:t>
            </a:r>
          </a:p>
        </p:txBody>
      </p:sp>
      <p:sp>
        <p:nvSpPr>
          <p:cNvPr id="88070" name="TextBox 5"/>
          <p:cNvSpPr txBox="1">
            <a:spLocks noChangeArrowheads="1"/>
          </p:cNvSpPr>
          <p:nvPr/>
        </p:nvSpPr>
        <p:spPr bwMode="auto">
          <a:xfrm>
            <a:off x="4343400" y="1828800"/>
            <a:ext cx="830263" cy="307975"/>
          </a:xfrm>
          <a:prstGeom prst="rect">
            <a:avLst/>
          </a:prstGeom>
          <a:noFill/>
          <a:ln w="9525">
            <a:noFill/>
            <a:miter lim="800000"/>
            <a:headEnd/>
            <a:tailEnd/>
          </a:ln>
        </p:spPr>
        <p:txBody>
          <a:bodyPr wrap="none">
            <a:spAutoFit/>
          </a:bodyPr>
          <a:lstStyle/>
          <a:p>
            <a:r>
              <a:rPr lang="en-US" sz="1400">
                <a:latin typeface="Corbel" pitchFamily="34" charset="0"/>
              </a:rPr>
              <a:t>cognitive</a:t>
            </a:r>
          </a:p>
        </p:txBody>
      </p:sp>
      <p:sp>
        <p:nvSpPr>
          <p:cNvPr id="88071" name="TextBox 6"/>
          <p:cNvSpPr txBox="1">
            <a:spLocks noChangeArrowheads="1"/>
          </p:cNvSpPr>
          <p:nvPr/>
        </p:nvSpPr>
        <p:spPr bwMode="auto">
          <a:xfrm>
            <a:off x="7162800" y="1828800"/>
            <a:ext cx="588963" cy="307975"/>
          </a:xfrm>
          <a:prstGeom prst="rect">
            <a:avLst/>
          </a:prstGeom>
          <a:noFill/>
          <a:ln w="9525">
            <a:noFill/>
            <a:miter lim="800000"/>
            <a:headEnd/>
            <a:tailEnd/>
          </a:ln>
        </p:spPr>
        <p:txBody>
          <a:bodyPr wrap="none">
            <a:spAutoFit/>
          </a:bodyPr>
          <a:lstStyle/>
          <a:p>
            <a:r>
              <a:rPr lang="en-US" sz="1400">
                <a:latin typeface="Corbel" pitchFamily="34" charset="0"/>
              </a:rPr>
              <a:t>social</a:t>
            </a:r>
          </a:p>
        </p:txBody>
      </p:sp>
      <p:sp>
        <p:nvSpPr>
          <p:cNvPr id="8" name="Right Arrow 7"/>
          <p:cNvSpPr/>
          <p:nvPr/>
        </p:nvSpPr>
        <p:spPr>
          <a:xfrm rot="1920554">
            <a:off x="1543050" y="1581150"/>
            <a:ext cx="108108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Cognitive Component</a:t>
            </a:r>
            <a:endParaRPr lang="en-US" dirty="0">
              <a:solidFill>
                <a:schemeClr val="accent1">
                  <a:satMod val="150000"/>
                </a:schemeClr>
              </a:solidFill>
            </a:endParaRPr>
          </a:p>
        </p:txBody>
      </p:sp>
      <p:sp>
        <p:nvSpPr>
          <p:cNvPr id="21507" name="Content Placeholder 2"/>
          <p:cNvSpPr>
            <a:spLocks noGrp="1"/>
          </p:cNvSpPr>
          <p:nvPr>
            <p:ph idx="1"/>
          </p:nvPr>
        </p:nvSpPr>
        <p:spPr/>
        <p:txBody>
          <a:bodyPr>
            <a:normAutofit fontScale="92500" lnSpcReduction="10000"/>
          </a:bodyPr>
          <a:lstStyle/>
          <a:p>
            <a:pPr marL="365760" indent="-283464" eaLnBrk="1" fontAlgn="auto" hangingPunct="1">
              <a:spcAft>
                <a:spcPts val="0"/>
              </a:spcAft>
              <a:buFont typeface="Wingdings 2"/>
              <a:buChar char=""/>
              <a:defRPr/>
            </a:pPr>
            <a:endParaRPr lang="en-US" i="1" smtClean="0"/>
          </a:p>
          <a:p>
            <a:pPr marL="365760" indent="-283464" eaLnBrk="1" fontAlgn="auto" hangingPunct="1">
              <a:spcAft>
                <a:spcPts val="0"/>
              </a:spcAft>
              <a:buFont typeface="Wingdings 2"/>
              <a:buChar char=""/>
              <a:defRPr/>
            </a:pPr>
            <a:endParaRPr lang="en-US" i="1" smtClean="0"/>
          </a:p>
          <a:p>
            <a:pPr marL="365760" indent="-283464" eaLnBrk="1" fontAlgn="auto" hangingPunct="1">
              <a:spcAft>
                <a:spcPts val="0"/>
              </a:spcAft>
              <a:buFont typeface="Wingdings 2"/>
              <a:buChar char=""/>
              <a:defRPr/>
            </a:pPr>
            <a:r>
              <a:rPr lang="en-US" smtClean="0"/>
              <a:t>“A particle’s memory; tends to return to known good regions”</a:t>
            </a:r>
          </a:p>
          <a:p>
            <a:pPr marL="365760" indent="-283464" eaLnBrk="1" fontAlgn="auto" hangingPunct="1">
              <a:spcAft>
                <a:spcPts val="0"/>
              </a:spcAft>
              <a:buFont typeface="Wingdings 2"/>
              <a:buChar char=""/>
              <a:defRPr/>
            </a:pPr>
            <a:endParaRPr lang="en-US" smtClean="0"/>
          </a:p>
          <a:p>
            <a:pPr marL="365760" indent="-283464" eaLnBrk="1" fontAlgn="auto" hangingPunct="1">
              <a:spcAft>
                <a:spcPts val="0"/>
              </a:spcAft>
              <a:buFont typeface="Wingdings 2"/>
              <a:buChar char=""/>
              <a:defRPr/>
            </a:pPr>
            <a:r>
              <a:rPr lang="en-US" smtClean="0"/>
              <a:t>Values range from: 0 ≤ </a:t>
            </a:r>
            <a:r>
              <a:rPr lang="en-US" i="1" smtClean="0"/>
              <a:t>c</a:t>
            </a:r>
            <a:r>
              <a:rPr lang="en-US" i="1" baseline="-25000" smtClean="0"/>
              <a:t>1</a:t>
            </a:r>
            <a:r>
              <a:rPr lang="en-US" smtClean="0"/>
              <a:t> ≤ 2</a:t>
            </a:r>
          </a:p>
          <a:p>
            <a:pPr marL="365760" indent="-283464" eaLnBrk="1" fontAlgn="auto" hangingPunct="1">
              <a:spcAft>
                <a:spcPts val="0"/>
              </a:spcAft>
              <a:buFont typeface="Wingdings 2"/>
              <a:buChar char=""/>
              <a:defRPr/>
            </a:pPr>
            <a:endParaRPr lang="en-US" smtClean="0"/>
          </a:p>
          <a:p>
            <a:pPr marL="365760" indent="-283464" eaLnBrk="1" fontAlgn="auto" hangingPunct="1">
              <a:spcAft>
                <a:spcPts val="0"/>
              </a:spcAft>
              <a:buFont typeface="Wingdings 2"/>
              <a:buChar char=""/>
              <a:defRPr/>
            </a:pPr>
            <a:r>
              <a:rPr lang="en-US" smtClean="0"/>
              <a:t>Usually experimentation necessary as cognition depends on the fitness landscape</a:t>
            </a:r>
          </a:p>
          <a:p>
            <a:pPr marL="365760" indent="-283464" eaLnBrk="1" fontAlgn="auto" hangingPunct="1">
              <a:spcAft>
                <a:spcPts val="0"/>
              </a:spcAft>
              <a:buFont typeface="Wingdings 2"/>
              <a:buChar char=""/>
              <a:defRPr/>
            </a:pPr>
            <a:endParaRPr lang="en-US" smtClean="0"/>
          </a:p>
        </p:txBody>
      </p:sp>
      <p:pic>
        <p:nvPicPr>
          <p:cNvPr id="89092" name="Content Placeholder 3" descr="velocityupdate.png"/>
          <p:cNvPicPr>
            <a:picLocks noChangeAspect="1"/>
          </p:cNvPicPr>
          <p:nvPr/>
        </p:nvPicPr>
        <p:blipFill>
          <a:blip r:embed="rId2"/>
          <a:srcRect/>
          <a:stretch>
            <a:fillRect/>
          </a:stretch>
        </p:blipFill>
        <p:spPr bwMode="auto">
          <a:xfrm>
            <a:off x="990600" y="2133600"/>
            <a:ext cx="7608888" cy="381000"/>
          </a:xfrm>
          <a:prstGeom prst="rect">
            <a:avLst/>
          </a:prstGeom>
          <a:noFill/>
          <a:ln w="9525">
            <a:noFill/>
            <a:miter lim="800000"/>
            <a:headEnd/>
            <a:tailEnd/>
          </a:ln>
        </p:spPr>
      </p:pic>
      <p:sp>
        <p:nvSpPr>
          <p:cNvPr id="89093" name="TextBox 4"/>
          <p:cNvSpPr txBox="1">
            <a:spLocks noChangeArrowheads="1"/>
          </p:cNvSpPr>
          <p:nvPr/>
        </p:nvSpPr>
        <p:spPr bwMode="auto">
          <a:xfrm>
            <a:off x="2590800" y="1828800"/>
            <a:ext cx="650875" cy="307975"/>
          </a:xfrm>
          <a:prstGeom prst="rect">
            <a:avLst/>
          </a:prstGeom>
          <a:noFill/>
          <a:ln w="9525">
            <a:noFill/>
            <a:miter lim="800000"/>
            <a:headEnd/>
            <a:tailEnd/>
          </a:ln>
        </p:spPr>
        <p:txBody>
          <a:bodyPr wrap="none">
            <a:spAutoFit/>
          </a:bodyPr>
          <a:lstStyle/>
          <a:p>
            <a:r>
              <a:rPr lang="en-US" sz="1400">
                <a:latin typeface="Corbel" pitchFamily="34" charset="0"/>
              </a:rPr>
              <a:t>inertia</a:t>
            </a:r>
          </a:p>
        </p:txBody>
      </p:sp>
      <p:sp>
        <p:nvSpPr>
          <p:cNvPr id="89094" name="TextBox 5"/>
          <p:cNvSpPr txBox="1">
            <a:spLocks noChangeArrowheads="1"/>
          </p:cNvSpPr>
          <p:nvPr/>
        </p:nvSpPr>
        <p:spPr bwMode="auto">
          <a:xfrm>
            <a:off x="4343400" y="1828800"/>
            <a:ext cx="830263" cy="307975"/>
          </a:xfrm>
          <a:prstGeom prst="rect">
            <a:avLst/>
          </a:prstGeom>
          <a:noFill/>
          <a:ln w="9525">
            <a:noFill/>
            <a:miter lim="800000"/>
            <a:headEnd/>
            <a:tailEnd/>
          </a:ln>
        </p:spPr>
        <p:txBody>
          <a:bodyPr wrap="none">
            <a:spAutoFit/>
          </a:bodyPr>
          <a:lstStyle/>
          <a:p>
            <a:r>
              <a:rPr lang="en-US" sz="1400">
                <a:latin typeface="Corbel" pitchFamily="34" charset="0"/>
              </a:rPr>
              <a:t>cognitive</a:t>
            </a:r>
          </a:p>
        </p:txBody>
      </p:sp>
      <p:sp>
        <p:nvSpPr>
          <p:cNvPr id="89095" name="TextBox 6"/>
          <p:cNvSpPr txBox="1">
            <a:spLocks noChangeArrowheads="1"/>
          </p:cNvSpPr>
          <p:nvPr/>
        </p:nvSpPr>
        <p:spPr bwMode="auto">
          <a:xfrm>
            <a:off x="7162800" y="1828800"/>
            <a:ext cx="588963" cy="307975"/>
          </a:xfrm>
          <a:prstGeom prst="rect">
            <a:avLst/>
          </a:prstGeom>
          <a:noFill/>
          <a:ln w="9525">
            <a:noFill/>
            <a:miter lim="800000"/>
            <a:headEnd/>
            <a:tailEnd/>
          </a:ln>
        </p:spPr>
        <p:txBody>
          <a:bodyPr wrap="none">
            <a:spAutoFit/>
          </a:bodyPr>
          <a:lstStyle/>
          <a:p>
            <a:r>
              <a:rPr lang="en-US" sz="1400">
                <a:latin typeface="Corbel" pitchFamily="34" charset="0"/>
              </a:rPr>
              <a:t>social</a:t>
            </a:r>
          </a:p>
        </p:txBody>
      </p:sp>
      <p:sp>
        <p:nvSpPr>
          <p:cNvPr id="8" name="Right Arrow 7"/>
          <p:cNvSpPr/>
          <p:nvPr/>
        </p:nvSpPr>
        <p:spPr>
          <a:xfrm rot="1920554">
            <a:off x="3219450" y="1552575"/>
            <a:ext cx="108108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943850" cy="1143000"/>
          </a:xfrm>
        </p:spPr>
        <p:txBody>
          <a:bodyPr>
            <a:normAutofit fontScale="90000"/>
          </a:bodyPr>
          <a:lstStyle/>
          <a:p>
            <a:pPr algn="ctr" eaLnBrk="1" fontAlgn="auto" hangingPunct="1">
              <a:spcAft>
                <a:spcPts val="0"/>
              </a:spcAft>
              <a:defRPr/>
            </a:pPr>
            <a:r>
              <a:rPr lang="en-US" dirty="0" smtClean="0">
                <a:solidFill>
                  <a:schemeClr val="accent1">
                    <a:satMod val="150000"/>
                  </a:schemeClr>
                </a:solidFill>
              </a:rPr>
              <a:t>Component of Optimization Problem</a:t>
            </a:r>
            <a:endParaRPr lang="en-US" dirty="0">
              <a:solidFill>
                <a:schemeClr val="accent1">
                  <a:satMod val="150000"/>
                </a:schemeClr>
              </a:solidFill>
            </a:endParaRPr>
          </a:p>
        </p:txBody>
      </p:sp>
      <p:sp>
        <p:nvSpPr>
          <p:cNvPr id="21507" name="Content Placeholder 2"/>
          <p:cNvSpPr>
            <a:spLocks noGrp="1"/>
          </p:cNvSpPr>
          <p:nvPr>
            <p:ph idx="1"/>
          </p:nvPr>
        </p:nvSpPr>
        <p:spPr>
          <a:xfrm>
            <a:off x="381000" y="1600200"/>
            <a:ext cx="8153400" cy="4191000"/>
          </a:xfrm>
        </p:spPr>
        <p:txBody>
          <a:bodyPr>
            <a:normAutofit/>
          </a:bodyPr>
          <a:lstStyle/>
          <a:p>
            <a:pPr algn="just" eaLnBrk="1" hangingPunct="1">
              <a:lnSpc>
                <a:spcPct val="90000"/>
              </a:lnSpc>
            </a:pPr>
            <a:r>
              <a:rPr lang="en-US" sz="2400" dirty="0" smtClean="0">
                <a:solidFill>
                  <a:srgbClr val="3333FF"/>
                </a:solidFill>
                <a:cs typeface="Times New Roman" pitchFamily="18" charset="0"/>
              </a:rPr>
              <a:t>Design Variables:</a:t>
            </a:r>
            <a:r>
              <a:rPr lang="en-US" sz="2400" dirty="0" smtClean="0">
                <a:cs typeface="Times New Roman" pitchFamily="18" charset="0"/>
              </a:rPr>
              <a:t>  </a:t>
            </a:r>
            <a:r>
              <a:rPr lang="en-US" sz="2400" b="1" dirty="0" smtClean="0">
                <a:cs typeface="Times New Roman" pitchFamily="18" charset="0"/>
              </a:rPr>
              <a:t>A set of </a:t>
            </a:r>
            <a:r>
              <a:rPr lang="en-US" sz="2400" b="1" i="1" dirty="0" smtClean="0">
                <a:cs typeface="Times New Roman" pitchFamily="18" charset="0"/>
              </a:rPr>
              <a:t>unknowns</a:t>
            </a:r>
            <a:r>
              <a:rPr lang="en-US" sz="2400" b="1" dirty="0" smtClean="0">
                <a:cs typeface="Times New Roman" pitchFamily="18" charset="0"/>
              </a:rPr>
              <a:t> or </a:t>
            </a:r>
            <a:r>
              <a:rPr lang="en-US" sz="2400" b="1" i="1" dirty="0" smtClean="0">
                <a:cs typeface="Times New Roman" pitchFamily="18" charset="0"/>
              </a:rPr>
              <a:t>variables</a:t>
            </a:r>
            <a:r>
              <a:rPr lang="en-US" sz="2400" b="1" dirty="0" smtClean="0">
                <a:cs typeface="Times New Roman" pitchFamily="18" charset="0"/>
              </a:rPr>
              <a:t> which affect the value of the objective function.</a:t>
            </a:r>
          </a:p>
          <a:p>
            <a:pPr algn="just" eaLnBrk="1" hangingPunct="1">
              <a:lnSpc>
                <a:spcPct val="90000"/>
              </a:lnSpc>
            </a:pPr>
            <a:endParaRPr lang="en-US" sz="2400" b="1" dirty="0" smtClean="0">
              <a:cs typeface="Times New Roman" pitchFamily="18" charset="0"/>
            </a:endParaRPr>
          </a:p>
          <a:p>
            <a:pPr lvl="3" algn="just" eaLnBrk="1" hangingPunct="1">
              <a:lnSpc>
                <a:spcPct val="90000"/>
              </a:lnSpc>
              <a:buFont typeface="Wingdings" pitchFamily="2" charset="2"/>
              <a:buChar char="Ø"/>
            </a:pPr>
            <a:r>
              <a:rPr lang="en-US" sz="2400" dirty="0" smtClean="0">
                <a:cs typeface="Times New Roman" pitchFamily="18" charset="0"/>
              </a:rPr>
              <a:t>In the manufacturing problem, the variables might include the </a:t>
            </a:r>
            <a:r>
              <a:rPr lang="en-US" sz="2400" i="1" dirty="0" smtClean="0">
                <a:cs typeface="Times New Roman" pitchFamily="18" charset="0"/>
              </a:rPr>
              <a:t>amounts of different resources used </a:t>
            </a:r>
            <a:r>
              <a:rPr lang="en-US" sz="2400" dirty="0" smtClean="0">
                <a:cs typeface="Times New Roman" pitchFamily="18" charset="0"/>
              </a:rPr>
              <a:t>or the </a:t>
            </a:r>
            <a:r>
              <a:rPr lang="en-US" sz="2400" i="1" dirty="0" smtClean="0">
                <a:cs typeface="Times New Roman" pitchFamily="18" charset="0"/>
              </a:rPr>
              <a:t>time spent on each activity.</a:t>
            </a:r>
          </a:p>
          <a:p>
            <a:pPr lvl="3" algn="just" eaLnBrk="1" hangingPunct="1">
              <a:lnSpc>
                <a:spcPct val="90000"/>
              </a:lnSpc>
              <a:buFont typeface="Wingdings" pitchFamily="2" charset="2"/>
              <a:buChar char="Ø"/>
            </a:pPr>
            <a:endParaRPr lang="en-US" sz="1200" i="1" dirty="0" smtClean="0">
              <a:cs typeface="Times New Roman" pitchFamily="18" charset="0"/>
            </a:endParaRPr>
          </a:p>
          <a:p>
            <a:pPr lvl="3" algn="just" eaLnBrk="1" hangingPunct="1">
              <a:lnSpc>
                <a:spcPct val="90000"/>
              </a:lnSpc>
              <a:buFont typeface="Wingdings" pitchFamily="2" charset="2"/>
              <a:buChar char="Ø"/>
            </a:pPr>
            <a:r>
              <a:rPr lang="en-US" sz="2400" dirty="0" smtClean="0">
                <a:cs typeface="Times New Roman" pitchFamily="18" charset="0"/>
              </a:rPr>
              <a:t>In fitting-the-data problem, the unknowns are the </a:t>
            </a:r>
            <a:r>
              <a:rPr lang="en-US" sz="2400" i="1" dirty="0" smtClean="0">
                <a:cs typeface="Times New Roman" pitchFamily="18" charset="0"/>
              </a:rPr>
              <a:t>parameters </a:t>
            </a:r>
            <a:r>
              <a:rPr lang="en-US" sz="2400" dirty="0" smtClean="0">
                <a:cs typeface="Times New Roman" pitchFamily="18" charset="0"/>
              </a:rPr>
              <a:t>that define the model.</a:t>
            </a:r>
          </a:p>
          <a:p>
            <a:pPr lvl="3" algn="just" eaLnBrk="1" hangingPunct="1">
              <a:lnSpc>
                <a:spcPct val="90000"/>
              </a:lnSpc>
              <a:buFont typeface="Wingdings" pitchFamily="2" charset="2"/>
              <a:buChar char="Ø"/>
            </a:pPr>
            <a:endParaRPr lang="en-US" sz="1200" dirty="0" smtClean="0">
              <a:cs typeface="Times New Roman" pitchFamily="18" charset="0"/>
            </a:endParaRPr>
          </a:p>
          <a:p>
            <a:pPr lvl="3" algn="just" eaLnBrk="1" hangingPunct="1">
              <a:lnSpc>
                <a:spcPct val="90000"/>
              </a:lnSpc>
              <a:buFont typeface="Wingdings" pitchFamily="2" charset="2"/>
              <a:buChar char="Ø"/>
            </a:pPr>
            <a:r>
              <a:rPr lang="en-US" sz="2400" dirty="0" smtClean="0">
                <a:cs typeface="Times New Roman" pitchFamily="18" charset="0"/>
              </a:rPr>
              <a:t>In the inductor design problem, the variables used define the </a:t>
            </a:r>
            <a:r>
              <a:rPr lang="en-US" sz="2400" i="1" dirty="0" smtClean="0">
                <a:cs typeface="Times New Roman" pitchFamily="18" charset="0"/>
              </a:rPr>
              <a:t>layout geometry </a:t>
            </a:r>
            <a:r>
              <a:rPr lang="en-US" sz="2400" dirty="0" smtClean="0">
                <a:cs typeface="Times New Roman" pitchFamily="18" charset="0"/>
              </a:rPr>
              <a:t>of the panel.</a:t>
            </a:r>
            <a:r>
              <a:rPr lang="en-US" sz="2400" i="1" dirty="0" smtClean="0">
                <a:cs typeface="Times New Roman" pitchFamily="18" charset="0"/>
              </a:rPr>
              <a:t>.</a:t>
            </a:r>
            <a:endParaRPr lang="en-US" sz="24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Social Component</a:t>
            </a:r>
            <a:endParaRPr lang="en-US" dirty="0">
              <a:solidFill>
                <a:schemeClr val="accent1">
                  <a:satMod val="150000"/>
                </a:schemeClr>
              </a:solidFill>
            </a:endParaRPr>
          </a:p>
        </p:txBody>
      </p:sp>
      <p:sp>
        <p:nvSpPr>
          <p:cNvPr id="22531" name="Content Placeholder 2"/>
          <p:cNvSpPr>
            <a:spLocks noGrp="1"/>
          </p:cNvSpPr>
          <p:nvPr>
            <p:ph idx="1"/>
          </p:nvPr>
        </p:nvSpPr>
        <p:spPr/>
        <p:txBody>
          <a:bodyPr>
            <a:normAutofit fontScale="92500" lnSpcReduction="10000"/>
          </a:bodyPr>
          <a:lstStyle/>
          <a:p>
            <a:pPr marL="365760" indent="-283464" eaLnBrk="1" fontAlgn="auto" hangingPunct="1">
              <a:spcAft>
                <a:spcPts val="0"/>
              </a:spcAft>
              <a:buFont typeface="Wingdings 2"/>
              <a:buChar char=""/>
              <a:defRPr/>
            </a:pPr>
            <a:endParaRPr lang="en-US" i="1" smtClean="0"/>
          </a:p>
          <a:p>
            <a:pPr marL="365760" indent="-283464" eaLnBrk="1" fontAlgn="auto" hangingPunct="1">
              <a:spcAft>
                <a:spcPts val="0"/>
              </a:spcAft>
              <a:buFont typeface="Wingdings 2"/>
              <a:buChar char=""/>
              <a:defRPr/>
            </a:pPr>
            <a:endParaRPr lang="en-US" i="1" smtClean="0"/>
          </a:p>
          <a:p>
            <a:pPr marL="365760" indent="-283464" eaLnBrk="1" fontAlgn="auto" hangingPunct="1">
              <a:spcAft>
                <a:spcPts val="0"/>
              </a:spcAft>
              <a:buFont typeface="Wingdings 2"/>
              <a:buChar char=""/>
              <a:defRPr/>
            </a:pPr>
            <a:r>
              <a:rPr lang="en-US" smtClean="0"/>
              <a:t>“Causes the particle to move to the best known region the swarm has found”</a:t>
            </a:r>
          </a:p>
          <a:p>
            <a:pPr marL="365760" indent="-283464" eaLnBrk="1" fontAlgn="auto" hangingPunct="1">
              <a:spcAft>
                <a:spcPts val="0"/>
              </a:spcAft>
              <a:buFont typeface="Wingdings 2"/>
              <a:buChar char=""/>
              <a:defRPr/>
            </a:pPr>
            <a:endParaRPr lang="en-US" smtClean="0"/>
          </a:p>
          <a:p>
            <a:pPr marL="365760" indent="-283464" eaLnBrk="1" fontAlgn="auto" hangingPunct="1">
              <a:spcAft>
                <a:spcPts val="0"/>
              </a:spcAft>
              <a:buFont typeface="Wingdings 2"/>
              <a:buChar char=""/>
              <a:defRPr/>
            </a:pPr>
            <a:r>
              <a:rPr lang="en-US" smtClean="0"/>
              <a:t>Values range from: 0 ≤ </a:t>
            </a:r>
            <a:r>
              <a:rPr lang="en-US" i="1" smtClean="0"/>
              <a:t>c</a:t>
            </a:r>
            <a:r>
              <a:rPr lang="en-US" i="1" baseline="-25000" smtClean="0"/>
              <a:t>2</a:t>
            </a:r>
            <a:r>
              <a:rPr lang="en-US" smtClean="0"/>
              <a:t> &lt; 2</a:t>
            </a:r>
          </a:p>
          <a:p>
            <a:pPr marL="365760" indent="-283464" eaLnBrk="1" fontAlgn="auto" hangingPunct="1">
              <a:spcAft>
                <a:spcPts val="0"/>
              </a:spcAft>
              <a:buFont typeface="Wingdings 2"/>
              <a:buChar char=""/>
              <a:defRPr/>
            </a:pPr>
            <a:endParaRPr lang="en-US" smtClean="0"/>
          </a:p>
          <a:p>
            <a:pPr marL="365760" indent="-283464" eaLnBrk="1" fontAlgn="auto" hangingPunct="1">
              <a:spcAft>
                <a:spcPts val="0"/>
              </a:spcAft>
              <a:buFont typeface="Wingdings 2"/>
              <a:buChar char=""/>
              <a:defRPr/>
            </a:pPr>
            <a:r>
              <a:rPr lang="en-US" smtClean="0"/>
              <a:t>Modifications to global best could be social groupings, islands, neighborhoods, etc.</a:t>
            </a:r>
          </a:p>
          <a:p>
            <a:pPr marL="365760" indent="-283464" eaLnBrk="1" fontAlgn="auto" hangingPunct="1">
              <a:spcAft>
                <a:spcPts val="0"/>
              </a:spcAft>
              <a:buFont typeface="Wingdings 2"/>
              <a:buChar char=""/>
              <a:defRPr/>
            </a:pPr>
            <a:endParaRPr lang="en-US" smtClean="0"/>
          </a:p>
        </p:txBody>
      </p:sp>
      <p:pic>
        <p:nvPicPr>
          <p:cNvPr id="90116" name="Content Placeholder 3" descr="velocityupdate.png"/>
          <p:cNvPicPr>
            <a:picLocks noChangeAspect="1"/>
          </p:cNvPicPr>
          <p:nvPr/>
        </p:nvPicPr>
        <p:blipFill>
          <a:blip r:embed="rId2"/>
          <a:srcRect/>
          <a:stretch>
            <a:fillRect/>
          </a:stretch>
        </p:blipFill>
        <p:spPr bwMode="auto">
          <a:xfrm>
            <a:off x="990600" y="2133600"/>
            <a:ext cx="7608888" cy="381000"/>
          </a:xfrm>
          <a:prstGeom prst="rect">
            <a:avLst/>
          </a:prstGeom>
          <a:noFill/>
          <a:ln w="9525">
            <a:noFill/>
            <a:miter lim="800000"/>
            <a:headEnd/>
            <a:tailEnd/>
          </a:ln>
        </p:spPr>
      </p:pic>
      <p:sp>
        <p:nvSpPr>
          <p:cNvPr id="90117" name="TextBox 4"/>
          <p:cNvSpPr txBox="1">
            <a:spLocks noChangeArrowheads="1"/>
          </p:cNvSpPr>
          <p:nvPr/>
        </p:nvSpPr>
        <p:spPr bwMode="auto">
          <a:xfrm>
            <a:off x="2590800" y="1828800"/>
            <a:ext cx="650875" cy="307975"/>
          </a:xfrm>
          <a:prstGeom prst="rect">
            <a:avLst/>
          </a:prstGeom>
          <a:noFill/>
          <a:ln w="9525">
            <a:noFill/>
            <a:miter lim="800000"/>
            <a:headEnd/>
            <a:tailEnd/>
          </a:ln>
        </p:spPr>
        <p:txBody>
          <a:bodyPr wrap="none">
            <a:spAutoFit/>
          </a:bodyPr>
          <a:lstStyle/>
          <a:p>
            <a:r>
              <a:rPr lang="en-US" sz="1400">
                <a:latin typeface="Corbel" pitchFamily="34" charset="0"/>
              </a:rPr>
              <a:t>inertia</a:t>
            </a:r>
          </a:p>
        </p:txBody>
      </p:sp>
      <p:sp>
        <p:nvSpPr>
          <p:cNvPr id="90118" name="TextBox 5"/>
          <p:cNvSpPr txBox="1">
            <a:spLocks noChangeArrowheads="1"/>
          </p:cNvSpPr>
          <p:nvPr/>
        </p:nvSpPr>
        <p:spPr bwMode="auto">
          <a:xfrm>
            <a:off x="4343400" y="1828800"/>
            <a:ext cx="830263" cy="307975"/>
          </a:xfrm>
          <a:prstGeom prst="rect">
            <a:avLst/>
          </a:prstGeom>
          <a:noFill/>
          <a:ln w="9525">
            <a:noFill/>
            <a:miter lim="800000"/>
            <a:headEnd/>
            <a:tailEnd/>
          </a:ln>
        </p:spPr>
        <p:txBody>
          <a:bodyPr wrap="none">
            <a:spAutoFit/>
          </a:bodyPr>
          <a:lstStyle/>
          <a:p>
            <a:r>
              <a:rPr lang="en-US" sz="1400">
                <a:latin typeface="Corbel" pitchFamily="34" charset="0"/>
              </a:rPr>
              <a:t>cognitive</a:t>
            </a:r>
          </a:p>
        </p:txBody>
      </p:sp>
      <p:sp>
        <p:nvSpPr>
          <p:cNvPr id="90119" name="TextBox 6"/>
          <p:cNvSpPr txBox="1">
            <a:spLocks noChangeArrowheads="1"/>
          </p:cNvSpPr>
          <p:nvPr/>
        </p:nvSpPr>
        <p:spPr bwMode="auto">
          <a:xfrm>
            <a:off x="7162800" y="1828800"/>
            <a:ext cx="588963" cy="307975"/>
          </a:xfrm>
          <a:prstGeom prst="rect">
            <a:avLst/>
          </a:prstGeom>
          <a:noFill/>
          <a:ln w="9525">
            <a:noFill/>
            <a:miter lim="800000"/>
            <a:headEnd/>
            <a:tailEnd/>
          </a:ln>
        </p:spPr>
        <p:txBody>
          <a:bodyPr wrap="none">
            <a:spAutoFit/>
          </a:bodyPr>
          <a:lstStyle/>
          <a:p>
            <a:r>
              <a:rPr lang="en-US" sz="1400">
                <a:latin typeface="Corbel" pitchFamily="34" charset="0"/>
              </a:rPr>
              <a:t>social</a:t>
            </a:r>
          </a:p>
        </p:txBody>
      </p:sp>
      <p:sp>
        <p:nvSpPr>
          <p:cNvPr id="8" name="Right Arrow 7"/>
          <p:cNvSpPr/>
          <p:nvPr/>
        </p:nvSpPr>
        <p:spPr>
          <a:xfrm rot="1920554">
            <a:off x="6038850" y="1552575"/>
            <a:ext cx="108108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153400" cy="1143000"/>
          </a:xfrm>
        </p:spPr>
        <p:txBody>
          <a:bodyPr>
            <a:noAutofit/>
          </a:bodyPr>
          <a:lstStyle/>
          <a:p>
            <a:pPr eaLnBrk="1" fontAlgn="auto" hangingPunct="1">
              <a:spcAft>
                <a:spcPts val="0"/>
              </a:spcAft>
              <a:defRPr/>
            </a:pPr>
            <a:r>
              <a:rPr lang="en-US" sz="3600" dirty="0" smtClean="0">
                <a:solidFill>
                  <a:srgbClr val="00B0F0"/>
                </a:solidFill>
                <a:latin typeface="+mn-lt"/>
              </a:rPr>
              <a:t>Flow chart depicting the  General PSO Algorithm</a:t>
            </a:r>
            <a:endParaRPr lang="en-US" sz="3600" dirty="0">
              <a:solidFill>
                <a:srgbClr val="00B0F0"/>
              </a:solidFill>
              <a:latin typeface="+mn-lt"/>
            </a:endParaRPr>
          </a:p>
        </p:txBody>
      </p:sp>
      <p:grpSp>
        <p:nvGrpSpPr>
          <p:cNvPr id="3" name="Content Placeholder 9"/>
          <p:cNvGrpSpPr>
            <a:grpSpLocks noGrp="1"/>
          </p:cNvGrpSpPr>
          <p:nvPr>
            <p:ph idx="1"/>
          </p:nvPr>
        </p:nvGrpSpPr>
        <p:grpSpPr bwMode="auto">
          <a:xfrm>
            <a:off x="990600" y="1524000"/>
            <a:ext cx="7497763" cy="5105400"/>
            <a:chOff x="1600200" y="1752600"/>
            <a:chExt cx="5791200" cy="4800599"/>
          </a:xfrm>
        </p:grpSpPr>
        <p:sp>
          <p:nvSpPr>
            <p:cNvPr id="91140" name="AutoShape 9"/>
            <p:cNvSpPr>
              <a:spLocks noChangeArrowheads="1"/>
            </p:cNvSpPr>
            <p:nvPr/>
          </p:nvSpPr>
          <p:spPr bwMode="auto">
            <a:xfrm>
              <a:off x="3962400" y="1752600"/>
              <a:ext cx="990600" cy="4572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600"/>
                <a:t>Start</a:t>
              </a:r>
            </a:p>
          </p:txBody>
        </p:sp>
        <p:sp>
          <p:nvSpPr>
            <p:cNvPr id="91141" name="Rectangle 10"/>
            <p:cNvSpPr>
              <a:spLocks noChangeArrowheads="1"/>
            </p:cNvSpPr>
            <p:nvPr/>
          </p:nvSpPr>
          <p:spPr bwMode="auto">
            <a:xfrm>
              <a:off x="2514600" y="2438400"/>
              <a:ext cx="3886200" cy="533400"/>
            </a:xfrm>
            <a:prstGeom prst="rect">
              <a:avLst/>
            </a:prstGeom>
            <a:solidFill>
              <a:schemeClr val="accent1"/>
            </a:solidFill>
            <a:ln w="9525">
              <a:solidFill>
                <a:schemeClr val="tx1"/>
              </a:solidFill>
              <a:miter lim="800000"/>
              <a:headEnd/>
              <a:tailEnd/>
            </a:ln>
          </p:spPr>
          <p:txBody>
            <a:bodyPr wrap="none" anchor="ctr"/>
            <a:lstStyle/>
            <a:p>
              <a:pPr algn="ctr"/>
              <a:r>
                <a:rPr lang="en-US" sz="1600"/>
                <a:t>Initialize particles with random position</a:t>
              </a:r>
            </a:p>
            <a:p>
              <a:pPr algn="ctr"/>
              <a:r>
                <a:rPr lang="en-US" sz="1600"/>
                <a:t> and velocity vectors.</a:t>
              </a:r>
            </a:p>
          </p:txBody>
        </p:sp>
        <p:sp>
          <p:nvSpPr>
            <p:cNvPr id="91142" name="Line 11"/>
            <p:cNvSpPr>
              <a:spLocks noChangeShapeType="1"/>
            </p:cNvSpPr>
            <p:nvPr/>
          </p:nvSpPr>
          <p:spPr bwMode="auto">
            <a:xfrm>
              <a:off x="4419600" y="2209800"/>
              <a:ext cx="0" cy="228600"/>
            </a:xfrm>
            <a:prstGeom prst="line">
              <a:avLst/>
            </a:prstGeom>
            <a:noFill/>
            <a:ln w="9525">
              <a:solidFill>
                <a:schemeClr val="tx1"/>
              </a:solidFill>
              <a:round/>
              <a:headEnd/>
              <a:tailEnd type="triangle" w="med" len="med"/>
            </a:ln>
          </p:spPr>
          <p:txBody>
            <a:bodyPr/>
            <a:lstStyle/>
            <a:p>
              <a:endParaRPr lang="en-US"/>
            </a:p>
          </p:txBody>
        </p:sp>
        <p:sp>
          <p:nvSpPr>
            <p:cNvPr id="91143" name="Rectangle 12"/>
            <p:cNvSpPr>
              <a:spLocks noChangeArrowheads="1"/>
            </p:cNvSpPr>
            <p:nvPr/>
          </p:nvSpPr>
          <p:spPr bwMode="auto">
            <a:xfrm>
              <a:off x="2971800" y="3200400"/>
              <a:ext cx="3124200" cy="533400"/>
            </a:xfrm>
            <a:prstGeom prst="rect">
              <a:avLst/>
            </a:prstGeom>
            <a:solidFill>
              <a:schemeClr val="accent1"/>
            </a:solidFill>
            <a:ln w="9525">
              <a:solidFill>
                <a:schemeClr val="tx1"/>
              </a:solidFill>
              <a:miter lim="800000"/>
              <a:headEnd/>
              <a:tailEnd/>
            </a:ln>
          </p:spPr>
          <p:txBody>
            <a:bodyPr wrap="none" anchor="ctr"/>
            <a:lstStyle/>
            <a:p>
              <a:pPr algn="ctr"/>
              <a:r>
                <a:rPr lang="en-US" sz="1600"/>
                <a:t>For each particle’s position (p) </a:t>
              </a:r>
            </a:p>
            <a:p>
              <a:pPr algn="ctr"/>
              <a:r>
                <a:rPr lang="en-US" sz="1600"/>
                <a:t>evaluate fitness</a:t>
              </a:r>
            </a:p>
          </p:txBody>
        </p:sp>
        <p:sp>
          <p:nvSpPr>
            <p:cNvPr id="91144" name="Line 13"/>
            <p:cNvSpPr>
              <a:spLocks noChangeShapeType="1"/>
            </p:cNvSpPr>
            <p:nvPr/>
          </p:nvSpPr>
          <p:spPr bwMode="auto">
            <a:xfrm>
              <a:off x="4419600" y="2971800"/>
              <a:ext cx="0" cy="228600"/>
            </a:xfrm>
            <a:prstGeom prst="line">
              <a:avLst/>
            </a:prstGeom>
            <a:noFill/>
            <a:ln w="9525">
              <a:solidFill>
                <a:schemeClr val="tx1"/>
              </a:solidFill>
              <a:round/>
              <a:headEnd/>
              <a:tailEnd type="triangle" w="med" len="med"/>
            </a:ln>
          </p:spPr>
          <p:txBody>
            <a:bodyPr/>
            <a:lstStyle/>
            <a:p>
              <a:endParaRPr lang="en-US"/>
            </a:p>
          </p:txBody>
        </p:sp>
        <p:sp>
          <p:nvSpPr>
            <p:cNvPr id="91145" name="Rectangle 15"/>
            <p:cNvSpPr>
              <a:spLocks noChangeArrowheads="1"/>
            </p:cNvSpPr>
            <p:nvPr/>
          </p:nvSpPr>
          <p:spPr bwMode="auto">
            <a:xfrm>
              <a:off x="2895600" y="3962400"/>
              <a:ext cx="3276600" cy="762000"/>
            </a:xfrm>
            <a:prstGeom prst="rect">
              <a:avLst/>
            </a:prstGeom>
            <a:solidFill>
              <a:schemeClr val="accent1"/>
            </a:solidFill>
            <a:ln w="9525">
              <a:solidFill>
                <a:schemeClr val="tx1"/>
              </a:solidFill>
              <a:miter lim="800000"/>
              <a:headEnd/>
              <a:tailEnd/>
            </a:ln>
          </p:spPr>
          <p:txBody>
            <a:bodyPr wrap="none" anchor="ctr"/>
            <a:lstStyle/>
            <a:p>
              <a:pPr algn="ctr"/>
              <a:r>
                <a:rPr lang="en-US" sz="1600"/>
                <a:t>If  fitness(p) better than </a:t>
              </a:r>
            </a:p>
            <a:p>
              <a:pPr algn="ctr"/>
              <a:r>
                <a:rPr lang="en-US" sz="1600"/>
                <a:t>fitness(pbest) then pbest= p</a:t>
              </a:r>
            </a:p>
          </p:txBody>
        </p:sp>
        <p:sp>
          <p:nvSpPr>
            <p:cNvPr id="91146" name="Line 16"/>
            <p:cNvSpPr>
              <a:spLocks noChangeShapeType="1"/>
            </p:cNvSpPr>
            <p:nvPr/>
          </p:nvSpPr>
          <p:spPr bwMode="auto">
            <a:xfrm>
              <a:off x="4495800" y="3733800"/>
              <a:ext cx="0" cy="228600"/>
            </a:xfrm>
            <a:prstGeom prst="line">
              <a:avLst/>
            </a:prstGeom>
            <a:noFill/>
            <a:ln w="9525">
              <a:solidFill>
                <a:schemeClr val="tx1"/>
              </a:solidFill>
              <a:round/>
              <a:headEnd/>
              <a:tailEnd type="triangle" w="med" len="med"/>
            </a:ln>
          </p:spPr>
          <p:txBody>
            <a:bodyPr/>
            <a:lstStyle/>
            <a:p>
              <a:endParaRPr lang="en-US"/>
            </a:p>
          </p:txBody>
        </p:sp>
        <p:sp>
          <p:nvSpPr>
            <p:cNvPr id="91147" name="Text Box 19"/>
            <p:cNvSpPr txBox="1">
              <a:spLocks noChangeArrowheads="1"/>
            </p:cNvSpPr>
            <p:nvPr/>
          </p:nvSpPr>
          <p:spPr bwMode="auto">
            <a:xfrm rot="-5400000">
              <a:off x="1433513" y="3519486"/>
              <a:ext cx="1828799" cy="581025"/>
            </a:xfrm>
            <a:prstGeom prst="rect">
              <a:avLst/>
            </a:prstGeom>
            <a:noFill/>
            <a:ln w="9525">
              <a:noFill/>
              <a:miter lim="800000"/>
              <a:headEnd/>
              <a:tailEnd/>
            </a:ln>
          </p:spPr>
          <p:txBody>
            <a:bodyPr>
              <a:spAutoFit/>
            </a:bodyPr>
            <a:lstStyle/>
            <a:p>
              <a:pPr>
                <a:spcBef>
                  <a:spcPct val="50000"/>
                </a:spcBef>
              </a:pPr>
              <a:r>
                <a:rPr lang="en-US" sz="1600" b="1">
                  <a:latin typeface="Times New Roman" pitchFamily="18" charset="0"/>
                </a:rPr>
                <a:t>Loop until all particles exhaust</a:t>
              </a:r>
            </a:p>
          </p:txBody>
        </p:sp>
        <p:sp>
          <p:nvSpPr>
            <p:cNvPr id="91148" name="Rectangle 20"/>
            <p:cNvSpPr>
              <a:spLocks noChangeArrowheads="1"/>
            </p:cNvSpPr>
            <p:nvPr/>
          </p:nvSpPr>
          <p:spPr bwMode="auto">
            <a:xfrm>
              <a:off x="2743200" y="4952999"/>
              <a:ext cx="3581400" cy="381000"/>
            </a:xfrm>
            <a:prstGeom prst="rect">
              <a:avLst/>
            </a:prstGeom>
            <a:solidFill>
              <a:schemeClr val="accent1"/>
            </a:solidFill>
            <a:ln w="9525">
              <a:solidFill>
                <a:schemeClr val="tx1"/>
              </a:solidFill>
              <a:miter lim="800000"/>
              <a:headEnd/>
              <a:tailEnd/>
            </a:ln>
          </p:spPr>
          <p:txBody>
            <a:bodyPr wrap="none" anchor="ctr"/>
            <a:lstStyle/>
            <a:p>
              <a:pPr algn="ctr"/>
              <a:r>
                <a:rPr lang="en-US" sz="1600"/>
                <a:t>Set best of pBests as gBest</a:t>
              </a:r>
            </a:p>
          </p:txBody>
        </p:sp>
        <p:sp>
          <p:nvSpPr>
            <p:cNvPr id="91149" name="Line 22"/>
            <p:cNvSpPr>
              <a:spLocks noChangeShapeType="1"/>
            </p:cNvSpPr>
            <p:nvPr/>
          </p:nvSpPr>
          <p:spPr bwMode="auto">
            <a:xfrm>
              <a:off x="4419600" y="4724400"/>
              <a:ext cx="0" cy="228600"/>
            </a:xfrm>
            <a:prstGeom prst="line">
              <a:avLst/>
            </a:prstGeom>
            <a:noFill/>
            <a:ln w="9525">
              <a:solidFill>
                <a:schemeClr val="tx1"/>
              </a:solidFill>
              <a:round/>
              <a:headEnd/>
              <a:tailEnd type="triangle" w="med" len="med"/>
            </a:ln>
          </p:spPr>
          <p:txBody>
            <a:bodyPr/>
            <a:lstStyle/>
            <a:p>
              <a:endParaRPr lang="en-US"/>
            </a:p>
          </p:txBody>
        </p:sp>
        <p:sp>
          <p:nvSpPr>
            <p:cNvPr id="91150" name="Rectangle 23"/>
            <p:cNvSpPr>
              <a:spLocks noChangeArrowheads="1"/>
            </p:cNvSpPr>
            <p:nvPr/>
          </p:nvSpPr>
          <p:spPr bwMode="auto">
            <a:xfrm>
              <a:off x="2667000" y="5486399"/>
              <a:ext cx="3886200" cy="533400"/>
            </a:xfrm>
            <a:prstGeom prst="rect">
              <a:avLst/>
            </a:prstGeom>
            <a:solidFill>
              <a:schemeClr val="accent1"/>
            </a:solidFill>
            <a:ln w="9525">
              <a:solidFill>
                <a:schemeClr val="tx1"/>
              </a:solidFill>
              <a:miter lim="800000"/>
              <a:headEnd/>
              <a:tailEnd/>
            </a:ln>
          </p:spPr>
          <p:txBody>
            <a:bodyPr wrap="none" anchor="ctr"/>
            <a:lstStyle/>
            <a:p>
              <a:pPr algn="ctr"/>
              <a:r>
                <a:rPr lang="en-US" sz="1600"/>
                <a:t>Update particles velocity (eq. 1) and</a:t>
              </a:r>
            </a:p>
            <a:p>
              <a:pPr algn="ctr"/>
              <a:r>
                <a:rPr lang="en-US" sz="1600"/>
                <a:t> position (eq. 3) </a:t>
              </a:r>
            </a:p>
          </p:txBody>
        </p:sp>
        <p:sp>
          <p:nvSpPr>
            <p:cNvPr id="91151" name="Line 24"/>
            <p:cNvSpPr>
              <a:spLocks noChangeShapeType="1"/>
            </p:cNvSpPr>
            <p:nvPr/>
          </p:nvSpPr>
          <p:spPr bwMode="auto">
            <a:xfrm>
              <a:off x="4419600" y="5333999"/>
              <a:ext cx="0" cy="152400"/>
            </a:xfrm>
            <a:prstGeom prst="line">
              <a:avLst/>
            </a:prstGeom>
            <a:noFill/>
            <a:ln w="9525">
              <a:solidFill>
                <a:schemeClr val="tx1"/>
              </a:solidFill>
              <a:round/>
              <a:headEnd/>
              <a:tailEnd type="triangle" w="med" len="med"/>
            </a:ln>
          </p:spPr>
          <p:txBody>
            <a:bodyPr/>
            <a:lstStyle/>
            <a:p>
              <a:endParaRPr lang="en-US"/>
            </a:p>
          </p:txBody>
        </p:sp>
        <p:sp>
          <p:nvSpPr>
            <p:cNvPr id="91152" name="Rectangle 25"/>
            <p:cNvSpPr>
              <a:spLocks noChangeArrowheads="1"/>
            </p:cNvSpPr>
            <p:nvPr/>
          </p:nvSpPr>
          <p:spPr bwMode="auto">
            <a:xfrm>
              <a:off x="2057400" y="3047999"/>
              <a:ext cx="4648200" cy="1752600"/>
            </a:xfrm>
            <a:prstGeom prst="rect">
              <a:avLst/>
            </a:prstGeom>
            <a:solidFill>
              <a:schemeClr val="accent1">
                <a:alpha val="0"/>
              </a:schemeClr>
            </a:solidFill>
            <a:ln w="9525">
              <a:solidFill>
                <a:schemeClr val="tx1"/>
              </a:solidFill>
              <a:miter lim="800000"/>
              <a:headEnd/>
              <a:tailEnd/>
            </a:ln>
          </p:spPr>
          <p:txBody>
            <a:bodyPr wrap="none" anchor="ctr"/>
            <a:lstStyle/>
            <a:p>
              <a:pPr algn="ctr"/>
              <a:endParaRPr lang="en-US"/>
            </a:p>
          </p:txBody>
        </p:sp>
        <p:sp>
          <p:nvSpPr>
            <p:cNvPr id="91153" name="Text Box 27"/>
            <p:cNvSpPr txBox="1">
              <a:spLocks noChangeArrowheads="1"/>
            </p:cNvSpPr>
            <p:nvPr/>
          </p:nvSpPr>
          <p:spPr bwMode="auto">
            <a:xfrm rot="-5400000">
              <a:off x="5898357" y="4388642"/>
              <a:ext cx="2285999" cy="366713"/>
            </a:xfrm>
            <a:prstGeom prst="rect">
              <a:avLst/>
            </a:prstGeom>
            <a:noFill/>
            <a:ln w="9525">
              <a:noFill/>
              <a:miter lim="800000"/>
              <a:headEnd/>
              <a:tailEnd/>
            </a:ln>
          </p:spPr>
          <p:txBody>
            <a:bodyPr>
              <a:spAutoFit/>
            </a:bodyPr>
            <a:lstStyle/>
            <a:p>
              <a:pPr>
                <a:spcBef>
                  <a:spcPct val="50000"/>
                </a:spcBef>
              </a:pPr>
              <a:r>
                <a:rPr lang="en-US"/>
                <a:t>Loop until max iter</a:t>
              </a:r>
            </a:p>
          </p:txBody>
        </p:sp>
        <p:sp>
          <p:nvSpPr>
            <p:cNvPr id="91154" name="Rectangle 28"/>
            <p:cNvSpPr>
              <a:spLocks noChangeArrowheads="1"/>
            </p:cNvSpPr>
            <p:nvPr/>
          </p:nvSpPr>
          <p:spPr bwMode="auto">
            <a:xfrm>
              <a:off x="1600200" y="6248399"/>
              <a:ext cx="5791200" cy="304800"/>
            </a:xfrm>
            <a:prstGeom prst="rect">
              <a:avLst/>
            </a:prstGeom>
            <a:solidFill>
              <a:schemeClr val="accent1"/>
            </a:solidFill>
            <a:ln w="9525">
              <a:solidFill>
                <a:schemeClr val="tx1"/>
              </a:solidFill>
              <a:miter lim="800000"/>
              <a:headEnd/>
              <a:tailEnd/>
            </a:ln>
          </p:spPr>
          <p:txBody>
            <a:bodyPr wrap="none" anchor="ctr"/>
            <a:lstStyle/>
            <a:p>
              <a:pPr algn="ctr"/>
              <a:r>
                <a:rPr lang="en-US" sz="1600">
                  <a:solidFill>
                    <a:srgbClr val="FF0000"/>
                  </a:solidFill>
                </a:rPr>
                <a:t>Stop:</a:t>
              </a:r>
              <a:r>
                <a:rPr lang="en-US" sz="1600"/>
                <a:t> giving </a:t>
              </a:r>
              <a:r>
                <a:rPr lang="en-US" sz="1600" b="1">
                  <a:solidFill>
                    <a:srgbClr val="0000FF"/>
                  </a:solidFill>
                </a:rPr>
                <a:t>gBest</a:t>
              </a:r>
              <a:r>
                <a:rPr lang="en-US" sz="1600"/>
                <a:t>, optimal solution.</a:t>
              </a:r>
            </a:p>
          </p:txBody>
        </p:sp>
        <p:sp>
          <p:nvSpPr>
            <p:cNvPr id="91155" name="Line 30"/>
            <p:cNvSpPr>
              <a:spLocks noChangeShapeType="1"/>
            </p:cNvSpPr>
            <p:nvPr/>
          </p:nvSpPr>
          <p:spPr bwMode="auto">
            <a:xfrm>
              <a:off x="4495800" y="6019799"/>
              <a:ext cx="0" cy="228600"/>
            </a:xfrm>
            <a:prstGeom prst="line">
              <a:avLst/>
            </a:prstGeom>
            <a:noFill/>
            <a:ln w="9525">
              <a:solidFill>
                <a:schemeClr val="tx1"/>
              </a:solidFill>
              <a:round/>
              <a:headEnd/>
              <a:tailEnd type="triangle" w="med" len="med"/>
            </a:ln>
          </p:spPr>
          <p:txBody>
            <a:bodyPr/>
            <a:lstStyle/>
            <a:p>
              <a:endParaRPr lang="en-US"/>
            </a:p>
          </p:txBody>
        </p:sp>
        <p:sp>
          <p:nvSpPr>
            <p:cNvPr id="91156" name="Rectangle 33"/>
            <p:cNvSpPr>
              <a:spLocks noChangeArrowheads="1"/>
            </p:cNvSpPr>
            <p:nvPr/>
          </p:nvSpPr>
          <p:spPr bwMode="auto">
            <a:xfrm>
              <a:off x="1600200" y="3048000"/>
              <a:ext cx="5791200" cy="3048000"/>
            </a:xfrm>
            <a:prstGeom prst="rect">
              <a:avLst/>
            </a:prstGeom>
            <a:solidFill>
              <a:schemeClr val="accent1">
                <a:alpha val="0"/>
              </a:schemeClr>
            </a:solidFill>
            <a:ln w="9525">
              <a:solidFill>
                <a:schemeClr val="tx1"/>
              </a:solidFill>
              <a:miter lim="800000"/>
              <a:headEnd/>
              <a:tailEnd/>
            </a:ln>
          </p:spPr>
          <p:txBody>
            <a:bodyPr wrap="none" anchor="ctr"/>
            <a:lstStyle/>
            <a:p>
              <a:pPr algn="ctr"/>
              <a:endParaRPr lang="en-US"/>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Applications</a:t>
            </a:r>
            <a:endParaRPr lang="en-US" dirty="0">
              <a:solidFill>
                <a:schemeClr val="accent1">
                  <a:satMod val="150000"/>
                </a:schemeClr>
              </a:solidFill>
            </a:endParaRPr>
          </a:p>
        </p:txBody>
      </p:sp>
      <p:sp>
        <p:nvSpPr>
          <p:cNvPr id="100355" name="Content Placeholder 2"/>
          <p:cNvSpPr>
            <a:spLocks noGrp="1"/>
          </p:cNvSpPr>
          <p:nvPr>
            <p:ph idx="1"/>
          </p:nvPr>
        </p:nvSpPr>
        <p:spPr>
          <a:xfrm>
            <a:off x="838200" y="1447800"/>
            <a:ext cx="8305800" cy="4800600"/>
          </a:xfrm>
        </p:spPr>
        <p:txBody>
          <a:bodyPr/>
          <a:lstStyle/>
          <a:p>
            <a:pPr eaLnBrk="1" hangingPunct="1"/>
            <a:r>
              <a:rPr lang="en-US" sz="2400" smtClean="0"/>
              <a:t>Optimization of function or search space</a:t>
            </a:r>
          </a:p>
          <a:p>
            <a:pPr eaLnBrk="1" hangingPunct="1"/>
            <a:r>
              <a:rPr lang="en-US" altLang="zh-CN" sz="2400" smtClean="0">
                <a:cs typeface="华文中宋"/>
              </a:rPr>
              <a:t>Biomedical applications</a:t>
            </a:r>
          </a:p>
          <a:p>
            <a:pPr eaLnBrk="1" hangingPunct="1"/>
            <a:r>
              <a:rPr lang="en-US" altLang="zh-CN" sz="2400" smtClean="0">
                <a:cs typeface="华文中宋"/>
              </a:rPr>
              <a:t>Bioinformatics</a:t>
            </a:r>
          </a:p>
          <a:p>
            <a:pPr eaLnBrk="1" hangingPunct="1"/>
            <a:r>
              <a:rPr lang="en-US" sz="2400" smtClean="0"/>
              <a:t>Hybrid strategies for evolving ANN weights</a:t>
            </a:r>
          </a:p>
          <a:p>
            <a:pPr eaLnBrk="1" hangingPunct="1"/>
            <a:r>
              <a:rPr lang="en-US" sz="2400" smtClean="0"/>
              <a:t>Most applications which GA is able to solve !</a:t>
            </a:r>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499350" cy="1295400"/>
          </a:xfrm>
        </p:spPr>
        <p:txBody>
          <a:bodyPr/>
          <a:lstStyle/>
          <a:p>
            <a:pPr algn="ctr" eaLnBrk="1" fontAlgn="auto" hangingPunct="1">
              <a:spcAft>
                <a:spcPts val="0"/>
              </a:spcAft>
              <a:defRPr/>
            </a:pPr>
            <a:r>
              <a:rPr lang="en-US" sz="3600" dirty="0" smtClean="0">
                <a:solidFill>
                  <a:srgbClr val="00B0F0"/>
                </a:solidFill>
                <a:latin typeface="+mn-lt"/>
              </a:rPr>
              <a:t>Comparison with other evolutionary computation techniques </a:t>
            </a:r>
            <a:endParaRPr lang="en-US" sz="3600" dirty="0">
              <a:solidFill>
                <a:srgbClr val="00B0F0"/>
              </a:solidFill>
              <a:latin typeface="+mn-lt"/>
            </a:endParaRPr>
          </a:p>
        </p:txBody>
      </p:sp>
      <p:sp>
        <p:nvSpPr>
          <p:cNvPr id="8" name="Content Placeholder 2"/>
          <p:cNvSpPr>
            <a:spLocks noGrp="1"/>
          </p:cNvSpPr>
          <p:nvPr>
            <p:ph idx="1"/>
          </p:nvPr>
        </p:nvSpPr>
        <p:spPr>
          <a:xfrm>
            <a:off x="914400" y="1295400"/>
            <a:ext cx="8077200" cy="5181600"/>
          </a:xfrm>
        </p:spPr>
        <p:txBody>
          <a:bodyPr>
            <a:normAutofit lnSpcReduction="10000"/>
          </a:bodyPr>
          <a:lstStyle/>
          <a:p>
            <a:pPr marL="365760" indent="-283464" algn="just" eaLnBrk="1" fontAlgn="auto" hangingPunct="1">
              <a:spcAft>
                <a:spcPts val="0"/>
              </a:spcAft>
              <a:buFont typeface="Wingdings 2"/>
              <a:buChar char=""/>
              <a:defRPr/>
            </a:pPr>
            <a:r>
              <a:rPr lang="en-US" sz="2400" dirty="0" smtClean="0"/>
              <a:t>Unlike in genetic algorithms, evolutionary programming and evolutionary strategies, in PSO, there is no selection operation</a:t>
            </a:r>
          </a:p>
          <a:p>
            <a:pPr marL="365760" indent="-283464" algn="just" eaLnBrk="1" fontAlgn="auto" hangingPunct="1">
              <a:spcAft>
                <a:spcPts val="0"/>
              </a:spcAft>
              <a:buFont typeface="Wingdings 2"/>
              <a:buChar char=""/>
              <a:defRPr/>
            </a:pPr>
            <a:r>
              <a:rPr lang="en-US" sz="2400" dirty="0" smtClean="0"/>
              <a:t>All particles in PSO are kept as members of the population through the course of the run </a:t>
            </a:r>
          </a:p>
          <a:p>
            <a:pPr marL="365760" indent="-283464" algn="just" eaLnBrk="1" fontAlgn="auto" hangingPunct="1">
              <a:spcAft>
                <a:spcPts val="0"/>
              </a:spcAft>
              <a:buFont typeface="Wingdings 2"/>
              <a:buChar char=""/>
              <a:defRPr/>
            </a:pPr>
            <a:r>
              <a:rPr lang="en-US" sz="2400" dirty="0" smtClean="0"/>
              <a:t>PSO is the only algorithm that does not implement the survival of 	the fittest</a:t>
            </a:r>
          </a:p>
          <a:p>
            <a:pPr marL="365760" indent="-283464" algn="just" eaLnBrk="1" fontAlgn="auto" hangingPunct="1">
              <a:spcAft>
                <a:spcPts val="0"/>
              </a:spcAft>
              <a:buFont typeface="Wingdings 2"/>
              <a:buChar char=""/>
              <a:defRPr/>
            </a:pPr>
            <a:r>
              <a:rPr lang="en-US" sz="2400" dirty="0" smtClean="0"/>
              <a:t>No crossover operation in PSO </a:t>
            </a:r>
          </a:p>
          <a:p>
            <a:pPr marL="365760" indent="-283464" algn="just" eaLnBrk="1" fontAlgn="auto" hangingPunct="1">
              <a:spcAft>
                <a:spcPts val="0"/>
              </a:spcAft>
              <a:buFont typeface="Wingdings 2"/>
              <a:buChar char=""/>
              <a:defRPr/>
            </a:pPr>
            <a:r>
              <a:rPr lang="en-US" sz="2400" dirty="0" smtClean="0"/>
              <a:t>No mutation operation in PSO </a:t>
            </a:r>
          </a:p>
          <a:p>
            <a:pPr marL="365760" indent="-283464" algn="just" eaLnBrk="1" fontAlgn="auto" hangingPunct="1">
              <a:spcAft>
                <a:spcPts val="0"/>
              </a:spcAft>
              <a:buFont typeface="Wingdings 2"/>
              <a:buChar char=""/>
              <a:defRPr/>
            </a:pPr>
            <a:r>
              <a:rPr lang="en-US" sz="2400" dirty="0" smtClean="0"/>
              <a:t>In other EC’s balance between the global and local search can be adjusted through the strategy parameter while in PSO the balance is achieved through the inertial weight factor (</a:t>
            </a:r>
            <a:r>
              <a:rPr lang="en-US" sz="2400" i="1" dirty="0" smtClean="0"/>
              <a:t>w</a:t>
            </a:r>
            <a:r>
              <a:rPr lang="en-US" sz="2400" dirty="0" smtClean="0"/>
              <a:t>) of the velocity updating equation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7499350" cy="1143000"/>
          </a:xfrm>
        </p:spPr>
        <p:txBody>
          <a:bodyPr/>
          <a:lstStyle/>
          <a:p>
            <a:pPr algn="ctr" eaLnBrk="1" fontAlgn="auto" hangingPunct="1">
              <a:spcAft>
                <a:spcPts val="0"/>
              </a:spcAft>
              <a:defRPr/>
            </a:pPr>
            <a:r>
              <a:rPr lang="en-US" dirty="0" smtClean="0">
                <a:solidFill>
                  <a:schemeClr val="accent1">
                    <a:satMod val="150000"/>
                  </a:schemeClr>
                </a:solidFill>
              </a:rPr>
              <a:t>Differential Evolution</a:t>
            </a:r>
            <a:endParaRPr lang="en-US" dirty="0">
              <a:solidFill>
                <a:schemeClr val="accent1">
                  <a:satMod val="150000"/>
                </a:schemeClr>
              </a:solidFill>
            </a:endParaRPr>
          </a:p>
        </p:txBody>
      </p:sp>
      <p:pic>
        <p:nvPicPr>
          <p:cNvPr id="104451" name="Picture 3"/>
          <p:cNvPicPr>
            <a:picLocks noChangeAspect="1" noChangeArrowheads="1"/>
          </p:cNvPicPr>
          <p:nvPr/>
        </p:nvPicPr>
        <p:blipFill>
          <a:blip r:embed="rId2"/>
          <a:srcRect/>
          <a:stretch>
            <a:fillRect/>
          </a:stretch>
        </p:blipFill>
        <p:spPr bwMode="auto">
          <a:xfrm>
            <a:off x="990600" y="1757363"/>
            <a:ext cx="7620000" cy="5100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8229600" cy="1143000"/>
          </a:xfrm>
        </p:spPr>
        <p:txBody>
          <a:bodyPr>
            <a:normAutofit/>
          </a:bodyPr>
          <a:lstStyle/>
          <a:p>
            <a:pPr eaLnBrk="1" fontAlgn="auto" hangingPunct="1">
              <a:spcAft>
                <a:spcPts val="0"/>
              </a:spcAft>
              <a:defRPr/>
            </a:pPr>
            <a:r>
              <a:rPr lang="en-US" sz="3200" dirty="0" smtClean="0">
                <a:solidFill>
                  <a:schemeClr val="accent1"/>
                </a:solidFill>
                <a:latin typeface="Times New Roman" pitchFamily="18" charset="0"/>
                <a:cs typeface="Times New Roman" pitchFamily="18" charset="0"/>
              </a:rPr>
              <a:t>Motivation for Differential Evolution (DE)</a:t>
            </a:r>
            <a:endParaRPr lang="en-US" sz="3200" dirty="0">
              <a:solidFill>
                <a:schemeClr val="accent1">
                  <a:satMod val="150000"/>
                </a:schemeClr>
              </a:solidFill>
              <a:latin typeface="Times New Roman" pitchFamily="18" charset="0"/>
              <a:cs typeface="Times New Roman" pitchFamily="18" charset="0"/>
            </a:endParaRPr>
          </a:p>
        </p:txBody>
      </p:sp>
      <p:sp>
        <p:nvSpPr>
          <p:cNvPr id="106499" name="Content Placeholder 2"/>
          <p:cNvSpPr>
            <a:spLocks noGrp="1"/>
          </p:cNvSpPr>
          <p:nvPr>
            <p:ph idx="1"/>
          </p:nvPr>
        </p:nvSpPr>
        <p:spPr>
          <a:xfrm>
            <a:off x="838200" y="1447800"/>
            <a:ext cx="8077200" cy="4724400"/>
          </a:xfrm>
        </p:spPr>
        <p:txBody>
          <a:bodyPr>
            <a:normAutofit/>
          </a:bodyPr>
          <a:lstStyle/>
          <a:p>
            <a:r>
              <a:rPr lang="en-US" sz="2400" dirty="0" smtClean="0">
                <a:latin typeface="Times New Roman" pitchFamily="18" charset="0"/>
                <a:cs typeface="Times New Roman" pitchFamily="18" charset="0"/>
              </a:rPr>
              <a:t>A stochastic population-based algorithm for continuous function optimization (</a:t>
            </a:r>
            <a:r>
              <a:rPr lang="en-US" sz="2400" dirty="0" err="1" smtClean="0">
                <a:latin typeface="Times New Roman" pitchFamily="18" charset="0"/>
                <a:cs typeface="Times New Roman" pitchFamily="18" charset="0"/>
              </a:rPr>
              <a:t>Storn</a:t>
            </a:r>
            <a:r>
              <a:rPr lang="en-US" sz="2400" dirty="0" smtClean="0">
                <a:latin typeface="Times New Roman" pitchFamily="18" charset="0"/>
                <a:cs typeface="Times New Roman" pitchFamily="18" charset="0"/>
              </a:rPr>
              <a:t> and Price, 1996).</a:t>
            </a:r>
          </a:p>
          <a:p>
            <a:endParaRPr lang="en-US" sz="11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Stochastic, population-based </a:t>
            </a:r>
            <a:r>
              <a:rPr lang="en-US" sz="2400" dirty="0" err="1" smtClean="0">
                <a:latin typeface="Times New Roman" pitchFamily="18" charset="0"/>
                <a:cs typeface="Times New Roman" pitchFamily="18" charset="0"/>
              </a:rPr>
              <a:t>optimisation</a:t>
            </a:r>
            <a:r>
              <a:rPr lang="en-US" sz="2400" dirty="0" smtClean="0">
                <a:latin typeface="Times New Roman" pitchFamily="18" charset="0"/>
                <a:cs typeface="Times New Roman" pitchFamily="18" charset="0"/>
              </a:rPr>
              <a:t> algorithm developed to </a:t>
            </a:r>
            <a:r>
              <a:rPr lang="en-US" sz="2400" dirty="0" err="1" smtClean="0">
                <a:latin typeface="Times New Roman" pitchFamily="18" charset="0"/>
                <a:cs typeface="Times New Roman" pitchFamily="18" charset="0"/>
              </a:rPr>
              <a:t>optimise</a:t>
            </a:r>
            <a:r>
              <a:rPr lang="en-US" sz="2400" dirty="0" smtClean="0">
                <a:latin typeface="Times New Roman" pitchFamily="18" charset="0"/>
                <a:cs typeface="Times New Roman" pitchFamily="18" charset="0"/>
              </a:rPr>
              <a:t> real parameter, real valued functions.</a:t>
            </a:r>
          </a:p>
          <a:p>
            <a:endParaRPr lang="en-US" sz="105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Continually exhibited remarkable performance in competitions on different kinds of optimization problems like dynamic, multi-objective, constrained, and multi-modal problems.</a:t>
            </a:r>
          </a:p>
          <a:p>
            <a:endParaRPr lang="en-US" sz="105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The key element distinguishing DE from other population-based techniques is differential mutation operator</a:t>
            </a:r>
          </a:p>
          <a:p>
            <a:endParaRPr lang="en-US" sz="2400" dirty="0" smtClean="0">
              <a:latin typeface="Arial"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696200" cy="1143000"/>
          </a:xfrm>
        </p:spPr>
        <p:txBody>
          <a:bodyPr>
            <a:normAutofit/>
          </a:bodyPr>
          <a:lstStyle/>
          <a:p>
            <a:pPr eaLnBrk="1" fontAlgn="auto" hangingPunct="1">
              <a:spcAft>
                <a:spcPts val="0"/>
              </a:spcAft>
              <a:defRPr/>
            </a:pPr>
            <a:r>
              <a:rPr lang="en-US" sz="3200" dirty="0" smtClean="0">
                <a:solidFill>
                  <a:schemeClr val="accent1"/>
                </a:solidFill>
                <a:latin typeface="Times New Roman" pitchFamily="18" charset="0"/>
                <a:cs typeface="Times New Roman" pitchFamily="18" charset="0"/>
              </a:rPr>
              <a:t>Why use Differential Evolution?</a:t>
            </a:r>
            <a:endParaRPr lang="en-US" sz="3200" dirty="0">
              <a:solidFill>
                <a:schemeClr val="accent1"/>
              </a:solidFill>
              <a:latin typeface="Times New Roman" pitchFamily="18" charset="0"/>
              <a:cs typeface="Times New Roman" pitchFamily="18" charset="0"/>
            </a:endParaRPr>
          </a:p>
        </p:txBody>
      </p:sp>
      <p:sp>
        <p:nvSpPr>
          <p:cNvPr id="107523" name="Content Placeholder 2"/>
          <p:cNvSpPr>
            <a:spLocks noGrp="1"/>
          </p:cNvSpPr>
          <p:nvPr>
            <p:ph idx="1"/>
          </p:nvPr>
        </p:nvSpPr>
        <p:spPr>
          <a:xfrm>
            <a:off x="609600" y="1447800"/>
            <a:ext cx="8077200" cy="4724400"/>
          </a:xfrm>
        </p:spPr>
        <p:txBody>
          <a:bodyPr>
            <a:normAutofit lnSpcReduction="10000"/>
          </a:bodyPr>
          <a:lstStyle/>
          <a:p>
            <a:r>
              <a:rPr lang="en-US" sz="2400" dirty="0" smtClean="0">
                <a:latin typeface="Times New Roman" pitchFamily="18" charset="0"/>
                <a:cs typeface="Times New Roman" pitchFamily="18" charset="0"/>
              </a:rPr>
              <a:t>Global optimization is necessary in the fields such as engineering, statistics and finance</a:t>
            </a:r>
          </a:p>
          <a:p>
            <a:r>
              <a:rPr lang="en-US" sz="2400" dirty="0" smtClean="0">
                <a:latin typeface="Times New Roman" pitchFamily="18" charset="0"/>
                <a:cs typeface="Times New Roman" pitchFamily="18" charset="0"/>
              </a:rPr>
              <a:t>But many practical problems have objective functions that are non-differentiable, </a:t>
            </a:r>
            <a:r>
              <a:rPr lang="it-IT" sz="2400" dirty="0" smtClean="0">
                <a:latin typeface="Times New Roman" pitchFamily="18" charset="0"/>
                <a:cs typeface="Times New Roman" pitchFamily="18" charset="0"/>
              </a:rPr>
              <a:t>non-continuous, non-linear, noisy, flat, multi-dimensional </a:t>
            </a:r>
            <a:r>
              <a:rPr lang="en-US" sz="2400" dirty="0" smtClean="0">
                <a:latin typeface="Times New Roman" pitchFamily="18" charset="0"/>
                <a:cs typeface="Times New Roman" pitchFamily="18" charset="0"/>
              </a:rPr>
              <a:t>or have many local minima, constraints or </a:t>
            </a:r>
            <a:r>
              <a:rPr lang="en-US" sz="2400" dirty="0" err="1" smtClean="0">
                <a:latin typeface="Times New Roman" pitchFamily="18" charset="0"/>
                <a:cs typeface="Times New Roman" pitchFamily="18" charset="0"/>
              </a:rPr>
              <a:t>stochasticity</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Such problems are difficult if not impossible to solve analytically</a:t>
            </a:r>
          </a:p>
          <a:p>
            <a:r>
              <a:rPr lang="en-US" sz="2400" dirty="0" smtClean="0">
                <a:latin typeface="Times New Roman" pitchFamily="18" charset="0"/>
                <a:cs typeface="Times New Roman" pitchFamily="18" charset="0"/>
              </a:rPr>
              <a:t>DE can be used to find approximate solutions to such problems.</a:t>
            </a:r>
          </a:p>
          <a:p>
            <a:r>
              <a:rPr lang="en-US" sz="2400" i="1" dirty="0" smtClean="0">
                <a:latin typeface="Times New Roman" pitchFamily="18" charset="0"/>
                <a:cs typeface="Times New Roman" pitchFamily="18" charset="0"/>
              </a:rPr>
              <a:t>A new heuristic approach for minimizing possibly nonlinear and non-differentiable continuous space functions .</a:t>
            </a: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153400" cy="1066800"/>
          </a:xfrm>
        </p:spPr>
        <p:txBody>
          <a:bodyPr/>
          <a:lstStyle/>
          <a:p>
            <a:pPr eaLnBrk="1" fontAlgn="auto" hangingPunct="1">
              <a:spcAft>
                <a:spcPts val="0"/>
              </a:spcAft>
              <a:defRPr/>
            </a:pPr>
            <a:r>
              <a:rPr lang="en-US" sz="4000" dirty="0" smtClean="0">
                <a:solidFill>
                  <a:schemeClr val="accent1"/>
                </a:solidFill>
              </a:rPr>
              <a:t>Basic DE algorithms – a first look</a:t>
            </a:r>
            <a:endParaRPr lang="en-US" dirty="0">
              <a:solidFill>
                <a:schemeClr val="accent1"/>
              </a:solidFill>
            </a:endParaRPr>
          </a:p>
        </p:txBody>
      </p:sp>
      <p:sp>
        <p:nvSpPr>
          <p:cNvPr id="108547" name="Content Placeholder 2"/>
          <p:cNvSpPr>
            <a:spLocks noGrp="1"/>
          </p:cNvSpPr>
          <p:nvPr>
            <p:ph idx="1"/>
          </p:nvPr>
        </p:nvSpPr>
        <p:spPr>
          <a:xfrm>
            <a:off x="838200" y="1447800"/>
            <a:ext cx="8077200" cy="1371600"/>
          </a:xfrm>
        </p:spPr>
        <p:txBody>
          <a:bodyPr/>
          <a:lstStyle/>
          <a:p>
            <a:r>
              <a:rPr lang="en-US" sz="2400" dirty="0" smtClean="0"/>
              <a:t>DE is an Evolutionary Algorithm </a:t>
            </a:r>
          </a:p>
          <a:p>
            <a:r>
              <a:rPr lang="en-US" sz="2400" dirty="0" smtClean="0"/>
              <a:t>This class also includes Genetic Algorithms, Evolutionary Strategies and Evolutionary Programming </a:t>
            </a:r>
          </a:p>
        </p:txBody>
      </p:sp>
      <p:pic>
        <p:nvPicPr>
          <p:cNvPr id="108548" name="Picture 2"/>
          <p:cNvPicPr>
            <a:picLocks noChangeAspect="1" noChangeArrowheads="1"/>
          </p:cNvPicPr>
          <p:nvPr/>
        </p:nvPicPr>
        <p:blipFill>
          <a:blip r:embed="rId2"/>
          <a:srcRect/>
          <a:stretch>
            <a:fillRect/>
          </a:stretch>
        </p:blipFill>
        <p:spPr bwMode="auto">
          <a:xfrm>
            <a:off x="1600200" y="2743200"/>
            <a:ext cx="6524625" cy="2162175"/>
          </a:xfrm>
          <a:prstGeom prst="rect">
            <a:avLst/>
          </a:prstGeom>
          <a:noFill/>
          <a:ln w="9525">
            <a:noFill/>
            <a:miter lim="800000"/>
            <a:headEnd/>
            <a:tailEnd/>
          </a:ln>
        </p:spPr>
      </p:pic>
      <p:sp>
        <p:nvSpPr>
          <p:cNvPr id="5" name="Rectangle 4"/>
          <p:cNvSpPr/>
          <p:nvPr/>
        </p:nvSpPr>
        <p:spPr>
          <a:xfrm>
            <a:off x="762000" y="4953000"/>
            <a:ext cx="7696200" cy="2123658"/>
          </a:xfrm>
          <a:prstGeom prst="rect">
            <a:avLst/>
          </a:prstGeom>
        </p:spPr>
        <p:txBody>
          <a:bodyPr wrap="square">
            <a:spAutoFit/>
          </a:bodyPr>
          <a:lstStyle/>
          <a:p>
            <a:r>
              <a:rPr lang="en-US" sz="2400" dirty="0" smtClean="0">
                <a:latin typeface="Times New Roman" pitchFamily="18" charset="0"/>
                <a:cs typeface="Times New Roman" pitchFamily="18" charset="0"/>
              </a:rPr>
              <a:t>DE optimizes a problem by initializing a population of candidate solutions, creating new candidate solutions by combining the current solutions which is then crossed over, and selecting the best one according to a condition. </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Notation</a:t>
            </a:r>
            <a:endParaRPr lang="en-US" dirty="0">
              <a:solidFill>
                <a:schemeClr val="accent1">
                  <a:satMod val="150000"/>
                </a:schemeClr>
              </a:solidFill>
            </a:endParaRPr>
          </a:p>
        </p:txBody>
      </p:sp>
      <p:sp>
        <p:nvSpPr>
          <p:cNvPr id="109571" name="Content Placeholder 2"/>
          <p:cNvSpPr>
            <a:spLocks noGrp="1"/>
          </p:cNvSpPr>
          <p:nvPr>
            <p:ph idx="1"/>
          </p:nvPr>
        </p:nvSpPr>
        <p:spPr>
          <a:xfrm>
            <a:off x="533400" y="1447800"/>
            <a:ext cx="8305800" cy="4419600"/>
          </a:xfrm>
        </p:spPr>
        <p:txBody>
          <a:bodyPr/>
          <a:lstStyle/>
          <a:p>
            <a:pPr algn="just"/>
            <a:r>
              <a:rPr lang="en-US" sz="2400" dirty="0" smtClean="0"/>
              <a:t>Suppose we want to optimize a function with D real parameters</a:t>
            </a:r>
          </a:p>
          <a:p>
            <a:pPr algn="just"/>
            <a:endParaRPr lang="en-US" sz="2400" dirty="0" smtClean="0"/>
          </a:p>
          <a:p>
            <a:pPr algn="just"/>
            <a:r>
              <a:rPr lang="en-US" sz="2400" dirty="0" smtClean="0"/>
              <a:t>We must select the size of the population; NP</a:t>
            </a:r>
          </a:p>
          <a:p>
            <a:pPr algn="just"/>
            <a:endParaRPr lang="en-US" sz="2400" dirty="0" smtClean="0"/>
          </a:p>
          <a:p>
            <a:pPr algn="just"/>
            <a:r>
              <a:rPr lang="en-US" sz="2400" dirty="0" smtClean="0"/>
              <a:t>The parameter vectors have the form:</a:t>
            </a:r>
          </a:p>
          <a:p>
            <a:pPr algn="just">
              <a:buFont typeface="Wingdings 2" pitchFamily="18" charset="2"/>
              <a:buNone/>
            </a:pPr>
            <a:r>
              <a:rPr lang="en-US" sz="2400" dirty="0" smtClean="0"/>
              <a:t>     </a:t>
            </a:r>
            <a:r>
              <a:rPr lang="nn-NO" sz="2400" dirty="0" smtClean="0"/>
              <a:t>x</a:t>
            </a:r>
            <a:r>
              <a:rPr lang="nn-NO" sz="2400" baseline="-25000" dirty="0" smtClean="0"/>
              <a:t>i,G</a:t>
            </a:r>
            <a:r>
              <a:rPr lang="nn-NO" sz="2400" dirty="0" smtClean="0"/>
              <a:t> = [x</a:t>
            </a:r>
            <a:r>
              <a:rPr lang="nn-NO" sz="2400" baseline="-25000" dirty="0" smtClean="0"/>
              <a:t>1,i,G,</a:t>
            </a:r>
            <a:r>
              <a:rPr lang="nn-NO" sz="2400" dirty="0" smtClean="0"/>
              <a:t> x</a:t>
            </a:r>
            <a:r>
              <a:rPr lang="nn-NO" sz="2400" baseline="-25000" dirty="0" smtClean="0"/>
              <a:t>2,i,G,</a:t>
            </a:r>
            <a:r>
              <a:rPr lang="nn-NO" sz="2400" dirty="0" smtClean="0"/>
              <a:t> . . . x</a:t>
            </a:r>
            <a:r>
              <a:rPr lang="nn-NO" sz="2400" baseline="-25000" dirty="0" smtClean="0"/>
              <a:t>D,i,G</a:t>
            </a:r>
            <a:r>
              <a:rPr lang="nn-NO" sz="2400" dirty="0" smtClean="0"/>
              <a:t>]     i = 1, 2, . . . ,N.</a:t>
            </a:r>
          </a:p>
          <a:p>
            <a:pPr algn="just">
              <a:buFont typeface="Wingdings 2" pitchFamily="18" charset="2"/>
              <a:buNone/>
            </a:pPr>
            <a:r>
              <a:rPr lang="en-US" sz="2400" dirty="0" smtClean="0"/>
              <a:t>    where G is the generation number</a:t>
            </a:r>
          </a:p>
          <a:p>
            <a:pPr algn="just">
              <a:buFont typeface="Wingdings 2" pitchFamily="18" charset="2"/>
              <a:buNone/>
            </a:pPr>
            <a:endParaRPr lang="en-US" sz="2400"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olidFill>
              </a:rPr>
              <a:t>Initialization</a:t>
            </a:r>
            <a:endParaRPr lang="en-US" dirty="0">
              <a:solidFill>
                <a:schemeClr val="accent1"/>
              </a:solidFill>
            </a:endParaRPr>
          </a:p>
        </p:txBody>
      </p:sp>
      <p:sp>
        <p:nvSpPr>
          <p:cNvPr id="6149" name="Content Placeholder 2"/>
          <p:cNvSpPr>
            <a:spLocks noGrp="1"/>
          </p:cNvSpPr>
          <p:nvPr>
            <p:ph idx="1"/>
          </p:nvPr>
        </p:nvSpPr>
        <p:spPr>
          <a:xfrm>
            <a:off x="838200" y="2971800"/>
            <a:ext cx="8305800" cy="3124200"/>
          </a:xfrm>
        </p:spPr>
        <p:txBody>
          <a:bodyPr/>
          <a:lstStyle/>
          <a:p>
            <a:r>
              <a:rPr lang="en-US" sz="2400" dirty="0" smtClean="0"/>
              <a:t>First,  all parameter vectors in a population are  randomly  initialized  and evaluated using  the  fitness  function</a:t>
            </a:r>
          </a:p>
          <a:p>
            <a:r>
              <a:rPr lang="en-US" sz="2400" dirty="0" smtClean="0"/>
              <a:t>Define upper and lower bounds for each parameter:</a:t>
            </a:r>
          </a:p>
          <a:p>
            <a:endParaRPr lang="en-US" sz="2400" dirty="0" smtClean="0"/>
          </a:p>
          <a:p>
            <a:endParaRPr lang="en-US" sz="2400" dirty="0" smtClean="0"/>
          </a:p>
          <a:p>
            <a:r>
              <a:rPr lang="en-US" sz="2400" dirty="0" smtClean="0"/>
              <a:t> Randomly select the initial parameter values uniformly on the intervals</a:t>
            </a:r>
          </a:p>
        </p:txBody>
      </p:sp>
      <p:graphicFrame>
        <p:nvGraphicFramePr>
          <p:cNvPr id="6146" name="Object 3"/>
          <p:cNvGraphicFramePr>
            <a:graphicFrameLocks noChangeAspect="1"/>
          </p:cNvGraphicFramePr>
          <p:nvPr/>
        </p:nvGraphicFramePr>
        <p:xfrm>
          <a:off x="2971800" y="4191000"/>
          <a:ext cx="2895600" cy="685800"/>
        </p:xfrm>
        <a:graphic>
          <a:graphicData uri="http://schemas.openxmlformats.org/presentationml/2006/ole">
            <p:oleObj spid="_x0000_s64514" name="Equation" r:id="rId3" imgW="1002960" imgH="304560" progId="">
              <p:embed/>
            </p:oleObj>
          </a:graphicData>
        </a:graphic>
      </p:graphicFrame>
      <p:graphicFrame>
        <p:nvGraphicFramePr>
          <p:cNvPr id="6147" name="Object 4"/>
          <p:cNvGraphicFramePr>
            <a:graphicFrameLocks noChangeAspect="1"/>
          </p:cNvGraphicFramePr>
          <p:nvPr/>
        </p:nvGraphicFramePr>
        <p:xfrm>
          <a:off x="2590800" y="5410200"/>
          <a:ext cx="1219200" cy="762000"/>
        </p:xfrm>
        <a:graphic>
          <a:graphicData uri="http://schemas.openxmlformats.org/presentationml/2006/ole">
            <p:oleObj spid="_x0000_s64515" name="Equation" r:id="rId4" imgW="571320" imgH="304560" progId="">
              <p:embed/>
            </p:oleObj>
          </a:graphicData>
        </a:graphic>
      </p:graphicFrame>
      <p:pic>
        <p:nvPicPr>
          <p:cNvPr id="6150" name="Picture 5"/>
          <p:cNvPicPr>
            <a:picLocks noChangeAspect="1" noChangeArrowheads="1"/>
          </p:cNvPicPr>
          <p:nvPr/>
        </p:nvPicPr>
        <p:blipFill>
          <a:blip r:embed="rId5"/>
          <a:srcRect/>
          <a:stretch>
            <a:fillRect/>
          </a:stretch>
        </p:blipFill>
        <p:spPr bwMode="auto">
          <a:xfrm>
            <a:off x="1524000" y="1219200"/>
            <a:ext cx="6677025"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943850" cy="1143000"/>
          </a:xfrm>
        </p:spPr>
        <p:txBody>
          <a:bodyPr>
            <a:normAutofit fontScale="90000"/>
          </a:bodyPr>
          <a:lstStyle/>
          <a:p>
            <a:pPr algn="ctr" eaLnBrk="1" fontAlgn="auto" hangingPunct="1">
              <a:spcAft>
                <a:spcPts val="0"/>
              </a:spcAft>
              <a:defRPr/>
            </a:pPr>
            <a:r>
              <a:rPr lang="en-US" dirty="0" smtClean="0">
                <a:solidFill>
                  <a:schemeClr val="accent1">
                    <a:satMod val="150000"/>
                  </a:schemeClr>
                </a:solidFill>
              </a:rPr>
              <a:t>Component of Optimization Problem</a:t>
            </a:r>
            <a:endParaRPr lang="en-US" dirty="0">
              <a:solidFill>
                <a:schemeClr val="accent1">
                  <a:satMod val="150000"/>
                </a:schemeClr>
              </a:solidFill>
            </a:endParaRPr>
          </a:p>
        </p:txBody>
      </p:sp>
      <p:sp>
        <p:nvSpPr>
          <p:cNvPr id="22531" name="Content Placeholder 2"/>
          <p:cNvSpPr>
            <a:spLocks noGrp="1"/>
          </p:cNvSpPr>
          <p:nvPr>
            <p:ph idx="1"/>
          </p:nvPr>
        </p:nvSpPr>
        <p:spPr>
          <a:xfrm>
            <a:off x="381000" y="1905000"/>
            <a:ext cx="8153400" cy="4267200"/>
          </a:xfrm>
        </p:spPr>
        <p:txBody>
          <a:bodyPr/>
          <a:lstStyle/>
          <a:p>
            <a:pPr algn="just" eaLnBrk="1" hangingPunct="1">
              <a:lnSpc>
                <a:spcPct val="90000"/>
              </a:lnSpc>
            </a:pPr>
            <a:r>
              <a:rPr lang="en-US" sz="2400" dirty="0" smtClean="0">
                <a:solidFill>
                  <a:srgbClr val="3333FF"/>
                </a:solidFill>
                <a:cs typeface="Times New Roman" pitchFamily="18" charset="0"/>
              </a:rPr>
              <a:t>Constraints:</a:t>
            </a:r>
            <a:r>
              <a:rPr lang="en-US" sz="2400" dirty="0" smtClean="0">
                <a:cs typeface="Times New Roman" pitchFamily="18" charset="0"/>
              </a:rPr>
              <a:t> </a:t>
            </a:r>
            <a:r>
              <a:rPr lang="en-US" sz="2400" b="1" dirty="0" smtClean="0">
                <a:cs typeface="Times New Roman" pitchFamily="18" charset="0"/>
              </a:rPr>
              <a:t>A set of </a:t>
            </a:r>
            <a:r>
              <a:rPr lang="en-US" sz="2400" b="1" i="1" dirty="0" smtClean="0">
                <a:cs typeface="Times New Roman" pitchFamily="18" charset="0"/>
              </a:rPr>
              <a:t>constraints</a:t>
            </a:r>
            <a:r>
              <a:rPr lang="en-US" sz="2400" b="1" dirty="0" smtClean="0">
                <a:cs typeface="Times New Roman" pitchFamily="18" charset="0"/>
              </a:rPr>
              <a:t> that allow the unknowns to take on certain values but exclude others.</a:t>
            </a:r>
          </a:p>
          <a:p>
            <a:pPr lvl="3" algn="just" eaLnBrk="1" hangingPunct="1">
              <a:lnSpc>
                <a:spcPct val="90000"/>
              </a:lnSpc>
              <a:buFont typeface="Wingdings" pitchFamily="2" charset="2"/>
              <a:buChar char="Ø"/>
            </a:pPr>
            <a:r>
              <a:rPr lang="en-US" sz="2400" dirty="0" smtClean="0">
                <a:cs typeface="Times New Roman" pitchFamily="18" charset="0"/>
              </a:rPr>
              <a:t>For the manufacturing problem, it does not make sense to spend a negative amount of time on any activity, so we constrain all the "time" variables to be non-negative.</a:t>
            </a:r>
          </a:p>
          <a:p>
            <a:pPr lvl="3" algn="just" eaLnBrk="1" hangingPunct="1">
              <a:lnSpc>
                <a:spcPct val="90000"/>
              </a:lnSpc>
              <a:buFont typeface="Wingdings" pitchFamily="2" charset="2"/>
              <a:buChar char="Ø"/>
            </a:pPr>
            <a:r>
              <a:rPr lang="en-US" sz="2400" dirty="0" smtClean="0">
                <a:cs typeface="Times New Roman" pitchFamily="18" charset="0"/>
              </a:rPr>
              <a:t>In the inductor design problem, we would probably want to limit the </a:t>
            </a:r>
            <a:r>
              <a:rPr lang="en-US" sz="2400" i="1" dirty="0" smtClean="0">
                <a:cs typeface="Times New Roman" pitchFamily="18" charset="0"/>
              </a:rPr>
              <a:t>upper and lower value </a:t>
            </a:r>
            <a:r>
              <a:rPr lang="en-US" sz="2400" dirty="0" smtClean="0">
                <a:cs typeface="Times New Roman" pitchFamily="18" charset="0"/>
              </a:rPr>
              <a:t>of layout parameters and to target an inductance value within the tolerance level.</a:t>
            </a:r>
            <a:endParaRPr lang="en-US" sz="2400"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499350" cy="563562"/>
          </a:xfrm>
        </p:spPr>
        <p:txBody>
          <a:bodyPr>
            <a:normAutofit fontScale="90000"/>
          </a:bodyPr>
          <a:lstStyle/>
          <a:p>
            <a:pPr eaLnBrk="1" fontAlgn="auto" hangingPunct="1">
              <a:spcAft>
                <a:spcPts val="0"/>
              </a:spcAft>
              <a:defRPr/>
            </a:pPr>
            <a:r>
              <a:rPr lang="en-US" dirty="0" smtClean="0">
                <a:solidFill>
                  <a:schemeClr val="accent1">
                    <a:satMod val="150000"/>
                  </a:schemeClr>
                </a:solidFill>
              </a:rPr>
              <a:t>Mutation</a:t>
            </a:r>
            <a:endParaRPr lang="en-US" dirty="0">
              <a:solidFill>
                <a:schemeClr val="accent1">
                  <a:satMod val="150000"/>
                </a:schemeClr>
              </a:solidFill>
            </a:endParaRPr>
          </a:p>
        </p:txBody>
      </p:sp>
      <p:sp>
        <p:nvSpPr>
          <p:cNvPr id="110595" name="Content Placeholder 2"/>
          <p:cNvSpPr>
            <a:spLocks noGrp="1"/>
          </p:cNvSpPr>
          <p:nvPr>
            <p:ph idx="1"/>
          </p:nvPr>
        </p:nvSpPr>
        <p:spPr>
          <a:xfrm>
            <a:off x="381000" y="2514600"/>
            <a:ext cx="8305800" cy="4343400"/>
          </a:xfrm>
        </p:spPr>
        <p:txBody>
          <a:bodyPr/>
          <a:lstStyle/>
          <a:p>
            <a:pPr algn="just"/>
            <a:r>
              <a:rPr lang="en-US" sz="2400" dirty="0" smtClean="0"/>
              <a:t>Mutation expands the search space</a:t>
            </a:r>
          </a:p>
          <a:p>
            <a:pPr algn="just"/>
            <a:r>
              <a:rPr lang="en-US" sz="2400" dirty="0" smtClean="0"/>
              <a:t>For each vector select three other parameter vectors randomly</a:t>
            </a:r>
          </a:p>
          <a:p>
            <a:pPr algn="just"/>
            <a:r>
              <a:rPr lang="en-US" sz="2400" dirty="0" smtClean="0"/>
              <a:t>Add the weighted difference of two of the vectors to the third</a:t>
            </a:r>
          </a:p>
          <a:p>
            <a:pPr algn="just">
              <a:buFont typeface="Wingdings 2" pitchFamily="18" charset="2"/>
              <a:buNone/>
            </a:pPr>
            <a:r>
              <a:rPr lang="en-US" sz="2400" dirty="0" smtClean="0"/>
              <a:t>                  V</a:t>
            </a:r>
            <a:r>
              <a:rPr lang="en-US" sz="2400" baseline="-25000" dirty="0" smtClean="0"/>
              <a:t>i,G+1</a:t>
            </a:r>
            <a:r>
              <a:rPr lang="en-US" sz="2400" dirty="0" smtClean="0"/>
              <a:t> = X</a:t>
            </a:r>
            <a:r>
              <a:rPr lang="en-US" sz="2400" baseline="-25000" dirty="0" smtClean="0"/>
              <a:t>r1,G</a:t>
            </a:r>
            <a:r>
              <a:rPr lang="en-US" sz="2400" dirty="0" smtClean="0"/>
              <a:t> + F(X</a:t>
            </a:r>
            <a:r>
              <a:rPr lang="en-US" sz="2400" baseline="-25000" dirty="0" smtClean="0"/>
              <a:t>r2,G</a:t>
            </a:r>
            <a:r>
              <a:rPr lang="en-US" sz="2400" dirty="0" smtClean="0"/>
              <a:t> − X</a:t>
            </a:r>
            <a:r>
              <a:rPr lang="en-US" sz="2400" baseline="-25000" dirty="0" smtClean="0"/>
              <a:t>r3,G</a:t>
            </a:r>
            <a:r>
              <a:rPr lang="en-US" sz="2400" dirty="0" smtClean="0"/>
              <a:t>)</a:t>
            </a:r>
          </a:p>
          <a:p>
            <a:pPr algn="just"/>
            <a:r>
              <a:rPr lang="en-US" sz="2400" dirty="0" smtClean="0"/>
              <a:t>where V</a:t>
            </a:r>
            <a:r>
              <a:rPr lang="en-US" sz="2400" i="1" baseline="-25000" dirty="0" smtClean="0">
                <a:latin typeface="Times New Roman" pitchFamily="18" charset="0"/>
              </a:rPr>
              <a:t>i</a:t>
            </a:r>
            <a:r>
              <a:rPr lang="en-US" sz="2400" baseline="-25000" dirty="0" smtClean="0"/>
              <a:t>,G+1</a:t>
            </a:r>
            <a:r>
              <a:rPr lang="en-US" sz="2400" dirty="0" smtClean="0"/>
              <a:t> is a mutant vector; </a:t>
            </a:r>
            <a:r>
              <a:rPr lang="en-US" sz="2400" i="1" dirty="0" smtClean="0">
                <a:latin typeface="Times New Roman" pitchFamily="18" charset="0"/>
              </a:rPr>
              <a:t>r1,r2,r3</a:t>
            </a:r>
            <a:r>
              <a:rPr lang="en-US" sz="2400" dirty="0" smtClean="0"/>
              <a:t> </a:t>
            </a:r>
            <a:r>
              <a:rPr lang="en-US" sz="2400" dirty="0" smtClean="0">
                <a:sym typeface="Symbol" pitchFamily="18" charset="2"/>
              </a:rPr>
              <a:t></a:t>
            </a:r>
            <a:r>
              <a:rPr lang="en-US" sz="2400" dirty="0" smtClean="0"/>
              <a:t> {1, 2, …, NP}, random integer mutually different and different from index </a:t>
            </a:r>
            <a:r>
              <a:rPr lang="en-US" sz="2400" i="1" dirty="0" err="1" smtClean="0">
                <a:latin typeface="Times New Roman" pitchFamily="18" charset="0"/>
              </a:rPr>
              <a:t>i</a:t>
            </a:r>
            <a:r>
              <a:rPr lang="en-US" sz="2400" i="1" dirty="0" smtClean="0">
                <a:latin typeface="Times New Roman" pitchFamily="18" charset="0"/>
              </a:rPr>
              <a:t> </a:t>
            </a:r>
            <a:r>
              <a:rPr lang="en-US" sz="2400" dirty="0" smtClean="0">
                <a:latin typeface="Times New Roman" pitchFamily="18" charset="0"/>
              </a:rPr>
              <a:t>and NP</a:t>
            </a:r>
            <a:r>
              <a:rPr lang="en-US" sz="2400" dirty="0" smtClean="0">
                <a:latin typeface="Times New Roman" pitchFamily="18" charset="0"/>
                <a:cs typeface="Times New Roman" pitchFamily="18" charset="0"/>
              </a:rPr>
              <a:t>≥</a:t>
            </a:r>
            <a:r>
              <a:rPr lang="en-US" sz="2400" dirty="0" smtClean="0">
                <a:latin typeface="Times New Roman" pitchFamily="18" charset="0"/>
              </a:rPr>
              <a:t>4 </a:t>
            </a:r>
          </a:p>
          <a:p>
            <a:pPr algn="just"/>
            <a:r>
              <a:rPr lang="en-US" sz="2400" dirty="0" smtClean="0"/>
              <a:t>The mutation factor F is a constant from [0, 2]</a:t>
            </a:r>
          </a:p>
          <a:p>
            <a:pPr algn="just"/>
            <a:r>
              <a:rPr lang="en-US" sz="2400" dirty="0" smtClean="0"/>
              <a:t>V</a:t>
            </a:r>
            <a:r>
              <a:rPr lang="en-US" sz="2400" baseline="-25000" dirty="0" smtClean="0"/>
              <a:t>i,G+1</a:t>
            </a:r>
            <a:r>
              <a:rPr lang="en-US" sz="2400" dirty="0" smtClean="0"/>
              <a:t> is called the donor vector</a:t>
            </a:r>
          </a:p>
        </p:txBody>
      </p:sp>
      <p:pic>
        <p:nvPicPr>
          <p:cNvPr id="110596" name="Picture 3"/>
          <p:cNvPicPr>
            <a:picLocks noChangeAspect="1" noChangeArrowheads="1"/>
          </p:cNvPicPr>
          <p:nvPr/>
        </p:nvPicPr>
        <p:blipFill>
          <a:blip r:embed="rId2"/>
          <a:srcRect/>
          <a:stretch>
            <a:fillRect/>
          </a:stretch>
        </p:blipFill>
        <p:spPr bwMode="auto">
          <a:xfrm>
            <a:off x="1524000" y="838200"/>
            <a:ext cx="6477000" cy="1666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9350" cy="838200"/>
          </a:xfrm>
        </p:spPr>
        <p:txBody>
          <a:bodyPr>
            <a:normAutofit/>
          </a:bodyPr>
          <a:lstStyle/>
          <a:p>
            <a:pPr eaLnBrk="1" fontAlgn="auto" hangingPunct="1">
              <a:spcAft>
                <a:spcPts val="0"/>
              </a:spcAft>
              <a:defRPr/>
            </a:pPr>
            <a:r>
              <a:rPr lang="en-US" sz="4000" dirty="0" smtClean="0">
                <a:solidFill>
                  <a:schemeClr val="accent1">
                    <a:satMod val="150000"/>
                  </a:schemeClr>
                </a:solidFill>
                <a:latin typeface="Times New Roman" pitchFamily="18" charset="0"/>
                <a:cs typeface="Times New Roman" pitchFamily="18" charset="0"/>
              </a:rPr>
              <a:t>Recombination/Crossover</a:t>
            </a:r>
            <a:endParaRPr lang="en-US" sz="4000" dirty="0">
              <a:solidFill>
                <a:schemeClr val="accent1">
                  <a:satMod val="150000"/>
                </a:schemeClr>
              </a:solidFill>
              <a:latin typeface="Times New Roman" pitchFamily="18" charset="0"/>
              <a:cs typeface="Times New Roman" pitchFamily="18" charset="0"/>
            </a:endParaRPr>
          </a:p>
        </p:txBody>
      </p:sp>
      <p:pic>
        <p:nvPicPr>
          <p:cNvPr id="112643" name="Picture 2"/>
          <p:cNvPicPr>
            <a:picLocks noChangeAspect="1" noChangeArrowheads="1"/>
          </p:cNvPicPr>
          <p:nvPr/>
        </p:nvPicPr>
        <p:blipFill>
          <a:blip r:embed="rId2"/>
          <a:srcRect/>
          <a:stretch>
            <a:fillRect/>
          </a:stretch>
        </p:blipFill>
        <p:spPr bwMode="auto">
          <a:xfrm>
            <a:off x="1295400" y="990600"/>
            <a:ext cx="6438900" cy="1571625"/>
          </a:xfrm>
          <a:prstGeom prst="rect">
            <a:avLst/>
          </a:prstGeom>
          <a:noFill/>
          <a:ln w="9525">
            <a:noFill/>
            <a:miter lim="800000"/>
            <a:headEnd/>
            <a:tailEnd/>
          </a:ln>
        </p:spPr>
      </p:pic>
      <p:sp>
        <p:nvSpPr>
          <p:cNvPr id="112644" name="Content Placeholder 2"/>
          <p:cNvSpPr>
            <a:spLocks noGrp="1"/>
          </p:cNvSpPr>
          <p:nvPr>
            <p:ph idx="1"/>
          </p:nvPr>
        </p:nvSpPr>
        <p:spPr>
          <a:xfrm>
            <a:off x="381000" y="2667000"/>
            <a:ext cx="8305800" cy="3962400"/>
          </a:xfrm>
        </p:spPr>
        <p:txBody>
          <a:bodyPr/>
          <a:lstStyle/>
          <a:p>
            <a:r>
              <a:rPr lang="en-US" sz="2400" dirty="0" smtClean="0"/>
              <a:t>Crossover is introduced to increase the diversity of the perturbed parameter vectors</a:t>
            </a:r>
          </a:p>
          <a:p>
            <a:r>
              <a:rPr lang="en-US" sz="2400" dirty="0" smtClean="0"/>
              <a:t>Recombination incorporates successful solutions from the previous generation</a:t>
            </a:r>
          </a:p>
          <a:p>
            <a:r>
              <a:rPr lang="en-US" sz="2400" dirty="0" smtClean="0"/>
              <a:t>The trial vector U</a:t>
            </a:r>
            <a:r>
              <a:rPr lang="en-US" sz="2400" baseline="-25000" dirty="0" smtClean="0"/>
              <a:t>i,G+1</a:t>
            </a:r>
            <a:r>
              <a:rPr lang="en-US" sz="2400" dirty="0" smtClean="0"/>
              <a:t> is developed from the elements of the target vector, </a:t>
            </a:r>
            <a:r>
              <a:rPr lang="en-US" sz="2400" dirty="0" err="1" smtClean="0"/>
              <a:t>X</a:t>
            </a:r>
            <a:r>
              <a:rPr lang="en-US" sz="2400" baseline="-25000" dirty="0" err="1" smtClean="0"/>
              <a:t>i,G</a:t>
            </a:r>
            <a:r>
              <a:rPr lang="en-US" sz="2400" dirty="0" smtClean="0"/>
              <a:t>, and the elements of the donor vector, V</a:t>
            </a:r>
            <a:r>
              <a:rPr lang="en-US" sz="2400" baseline="-25000" dirty="0" smtClean="0"/>
              <a:t>i,G+1</a:t>
            </a:r>
          </a:p>
          <a:p>
            <a:r>
              <a:rPr lang="en-US" sz="2400" dirty="0" smtClean="0"/>
              <a:t>Elements of the donor vector enter the trial vector with probability CR</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Crossover</a:t>
            </a:r>
            <a:endParaRPr lang="en-US" sz="4000" dirty="0">
              <a:latin typeface="Times New Roman" pitchFamily="18" charset="0"/>
              <a:cs typeface="Times New Roman" pitchFamily="18" charset="0"/>
            </a:endParaRPr>
          </a:p>
        </p:txBody>
      </p:sp>
      <p:sp>
        <p:nvSpPr>
          <p:cNvPr id="5" name="Rectangle 4"/>
          <p:cNvSpPr/>
          <p:nvPr/>
        </p:nvSpPr>
        <p:spPr>
          <a:xfrm>
            <a:off x="685800" y="4572000"/>
            <a:ext cx="7467600" cy="1384995"/>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 CR is a real valued crossover factor in the range 0 and 1.</a:t>
            </a:r>
          </a:p>
          <a:p>
            <a:endParaRPr lang="en-US" sz="12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It controls the probability that a trial vector will come from the mutant vector instead of the current vector.</a:t>
            </a:r>
            <a:endParaRPr lang="en-US" sz="2400" dirty="0">
              <a:latin typeface="Times New Roman" pitchFamily="18" charset="0"/>
              <a:cs typeface="Times New Roman" pitchFamily="18" charset="0"/>
            </a:endParaRPr>
          </a:p>
        </p:txBody>
      </p:sp>
      <p:sp>
        <p:nvSpPr>
          <p:cNvPr id="6" name="TextBox 5"/>
          <p:cNvSpPr txBox="1"/>
          <p:nvPr/>
        </p:nvSpPr>
        <p:spPr>
          <a:xfrm>
            <a:off x="914400" y="3810000"/>
            <a:ext cx="4038600" cy="461665"/>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 = </a:t>
            </a:r>
            <a:r>
              <a:rPr lang="en-US" sz="2400" i="1" dirty="0" err="1" smtClean="0">
                <a:latin typeface="Times New Roman" pitchFamily="18" charset="0"/>
                <a:cs typeface="Times New Roman" pitchFamily="18" charset="0"/>
              </a:rPr>
              <a:t>rnd</a:t>
            </a:r>
            <a:r>
              <a:rPr lang="en-US" sz="2400" dirty="0" smtClean="0">
                <a:latin typeface="Times New Roman" pitchFamily="18" charset="0"/>
                <a:cs typeface="Times New Roman" pitchFamily="18" charset="0"/>
              </a:rPr>
              <a:t>[1, D]</a:t>
            </a:r>
            <a:endParaRPr lang="en-US" sz="2400" dirty="0">
              <a:latin typeface="Times New Roman" pitchFamily="18" charset="0"/>
              <a:cs typeface="Times New Roman" pitchFamily="18" charset="0"/>
            </a:endParaRPr>
          </a:p>
        </p:txBody>
      </p:sp>
      <p:pic>
        <p:nvPicPr>
          <p:cNvPr id="80899" name="Picture 3"/>
          <p:cNvPicPr>
            <a:picLocks noGrp="1" noChangeAspect="1" noChangeArrowheads="1"/>
          </p:cNvPicPr>
          <p:nvPr>
            <p:ph idx="1"/>
          </p:nvPr>
        </p:nvPicPr>
        <p:blipFill>
          <a:blip r:embed="rId2"/>
          <a:srcRect/>
          <a:stretch>
            <a:fillRect/>
          </a:stretch>
        </p:blipFill>
        <p:spPr bwMode="auto">
          <a:xfrm>
            <a:off x="457200" y="1524000"/>
            <a:ext cx="8229600" cy="2144545"/>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792162"/>
          </a:xfrm>
        </p:spPr>
        <p:txBody>
          <a:bodyPr/>
          <a:lstStyle/>
          <a:p>
            <a:pPr eaLnBrk="1" fontAlgn="auto" hangingPunct="1">
              <a:spcAft>
                <a:spcPts val="0"/>
              </a:spcAft>
              <a:defRPr/>
            </a:pPr>
            <a:r>
              <a:rPr lang="en-US" dirty="0" smtClean="0">
                <a:solidFill>
                  <a:schemeClr val="accent1">
                    <a:satMod val="150000"/>
                  </a:schemeClr>
                </a:solidFill>
              </a:rPr>
              <a:t>Selection</a:t>
            </a:r>
            <a:endParaRPr lang="en-US" dirty="0">
              <a:solidFill>
                <a:schemeClr val="accent1">
                  <a:satMod val="150000"/>
                </a:schemeClr>
              </a:solidFill>
            </a:endParaRPr>
          </a:p>
        </p:txBody>
      </p:sp>
      <p:pic>
        <p:nvPicPr>
          <p:cNvPr id="117763" name="Picture 2"/>
          <p:cNvPicPr>
            <a:picLocks noChangeAspect="1" noChangeArrowheads="1"/>
          </p:cNvPicPr>
          <p:nvPr/>
        </p:nvPicPr>
        <p:blipFill>
          <a:blip r:embed="rId2"/>
          <a:srcRect/>
          <a:stretch>
            <a:fillRect/>
          </a:stretch>
        </p:blipFill>
        <p:spPr bwMode="auto">
          <a:xfrm>
            <a:off x="1295400" y="1219200"/>
            <a:ext cx="6448425" cy="1600200"/>
          </a:xfrm>
          <a:prstGeom prst="rect">
            <a:avLst/>
          </a:prstGeom>
          <a:noFill/>
          <a:ln w="9525">
            <a:noFill/>
            <a:miter lim="800000"/>
            <a:headEnd/>
            <a:tailEnd/>
          </a:ln>
        </p:spPr>
      </p:pic>
      <p:sp>
        <p:nvSpPr>
          <p:cNvPr id="117764" name="Content Placeholder 2"/>
          <p:cNvSpPr>
            <a:spLocks noGrp="1"/>
          </p:cNvSpPr>
          <p:nvPr>
            <p:ph idx="1"/>
          </p:nvPr>
        </p:nvSpPr>
        <p:spPr>
          <a:xfrm>
            <a:off x="838200" y="3352800"/>
            <a:ext cx="8305800" cy="3505200"/>
          </a:xfrm>
        </p:spPr>
        <p:txBody>
          <a:bodyPr/>
          <a:lstStyle/>
          <a:p>
            <a:r>
              <a:rPr lang="en-US" sz="2400" smtClean="0"/>
              <a:t>The target vector X</a:t>
            </a:r>
            <a:r>
              <a:rPr lang="en-US" sz="2400" baseline="-25000" smtClean="0"/>
              <a:t>i,G</a:t>
            </a:r>
            <a:r>
              <a:rPr lang="en-US" sz="2400" smtClean="0"/>
              <a:t> is compared with the trial vector V</a:t>
            </a:r>
            <a:r>
              <a:rPr lang="en-US" sz="2400" baseline="-25000" smtClean="0"/>
              <a:t>i,G+1</a:t>
            </a:r>
            <a:r>
              <a:rPr lang="en-US" sz="2400" smtClean="0"/>
              <a:t> and the one with the lowest function value is admitted to the next generation</a:t>
            </a:r>
          </a:p>
          <a:p>
            <a:pPr>
              <a:buFont typeface="Wingdings 2" pitchFamily="18" charset="2"/>
              <a:buNone/>
            </a:pPr>
            <a:r>
              <a:rPr lang="en-US" sz="2400" baseline="-25000" smtClean="0"/>
              <a:t> </a:t>
            </a:r>
            <a:r>
              <a:rPr lang="en-US" sz="2400" smtClean="0"/>
              <a:t>        X</a:t>
            </a:r>
            <a:r>
              <a:rPr lang="en-US" sz="2400" baseline="-25000" smtClean="0"/>
              <a:t>i,G+1</a:t>
            </a:r>
            <a:r>
              <a:rPr lang="en-US" sz="2400" smtClean="0"/>
              <a:t>= U</a:t>
            </a:r>
            <a:r>
              <a:rPr lang="en-US" sz="2400" baseline="-25000" smtClean="0"/>
              <a:t>i,G</a:t>
            </a:r>
            <a:r>
              <a:rPr lang="en-US" sz="2400" smtClean="0"/>
              <a:t>   if f(U</a:t>
            </a:r>
            <a:r>
              <a:rPr lang="en-US" sz="2400" baseline="-25000" smtClean="0"/>
              <a:t>i,G</a:t>
            </a:r>
            <a:r>
              <a:rPr lang="en-US" sz="2400" smtClean="0"/>
              <a:t>) ≤ f(X</a:t>
            </a:r>
            <a:r>
              <a:rPr lang="en-US" sz="2400" baseline="-25000" smtClean="0"/>
              <a:t>i,G</a:t>
            </a:r>
            <a:r>
              <a:rPr lang="en-US" sz="2400" smtClean="0"/>
              <a:t>)</a:t>
            </a:r>
          </a:p>
          <a:p>
            <a:pPr>
              <a:buFont typeface="Wingdings 2" pitchFamily="18" charset="2"/>
              <a:buNone/>
            </a:pPr>
            <a:r>
              <a:rPr lang="en-US" sz="2400" smtClean="0"/>
              <a:t>                 = X</a:t>
            </a:r>
            <a:r>
              <a:rPr lang="en-US" sz="2400" baseline="-25000" smtClean="0"/>
              <a:t>i,G</a:t>
            </a:r>
            <a:r>
              <a:rPr lang="en-US" sz="2400" smtClean="0"/>
              <a:t>    otherwise</a:t>
            </a:r>
          </a:p>
          <a:p>
            <a:pPr>
              <a:buFont typeface="Wingdings 2" pitchFamily="18" charset="2"/>
              <a:buNone/>
            </a:pPr>
            <a:r>
              <a:rPr lang="en-US" sz="2400" smtClean="0"/>
              <a:t>     for i= 1,2,….,NP</a:t>
            </a:r>
          </a:p>
          <a:p>
            <a:r>
              <a:rPr lang="en-US" sz="2400" smtClean="0"/>
              <a:t> Mutation, recombination and selection continue until some stopping criterion</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153400" cy="1020762"/>
          </a:xfrm>
        </p:spPr>
        <p:txBody>
          <a:bodyPr>
            <a:noAutofit/>
          </a:bodyPr>
          <a:lstStyle/>
          <a:p>
            <a:pPr eaLnBrk="1" fontAlgn="auto" hangingPunct="1">
              <a:spcAft>
                <a:spcPts val="0"/>
              </a:spcAft>
              <a:defRPr/>
            </a:pPr>
            <a:r>
              <a:rPr lang="en-US" sz="3200" b="1" dirty="0" smtClean="0">
                <a:solidFill>
                  <a:schemeClr val="accent1"/>
                </a:solidFill>
              </a:rPr>
              <a:t>Frequently used DE mutation schemes</a:t>
            </a:r>
            <a:endParaRPr lang="en-US" sz="3200" dirty="0">
              <a:solidFill>
                <a:schemeClr val="accent1"/>
              </a:solidFill>
            </a:endParaRPr>
          </a:p>
        </p:txBody>
      </p:sp>
      <p:pic>
        <p:nvPicPr>
          <p:cNvPr id="118787" name="Picture 2"/>
          <p:cNvPicPr>
            <a:picLocks noChangeAspect="1" noChangeArrowheads="1"/>
          </p:cNvPicPr>
          <p:nvPr/>
        </p:nvPicPr>
        <p:blipFill>
          <a:blip r:embed="rId2"/>
          <a:srcRect/>
          <a:stretch>
            <a:fillRect/>
          </a:stretch>
        </p:blipFill>
        <p:spPr bwMode="auto">
          <a:xfrm>
            <a:off x="1009650" y="1295400"/>
            <a:ext cx="8134350" cy="5262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850" cy="563562"/>
          </a:xfrm>
        </p:spPr>
        <p:txBody>
          <a:bodyPr>
            <a:normAutofit fontScale="90000"/>
          </a:bodyPr>
          <a:lstStyle/>
          <a:p>
            <a:pPr eaLnBrk="1" fontAlgn="auto" hangingPunct="1">
              <a:spcAft>
                <a:spcPts val="0"/>
              </a:spcAft>
              <a:defRPr/>
            </a:pPr>
            <a:r>
              <a:rPr lang="en-US" sz="3600" dirty="0" smtClean="0">
                <a:solidFill>
                  <a:schemeClr val="accent1">
                    <a:satMod val="150000"/>
                  </a:schemeClr>
                </a:solidFill>
              </a:rPr>
              <a:t>DE Control Parameters</a:t>
            </a:r>
            <a:endParaRPr lang="en-US" sz="3600" dirty="0">
              <a:solidFill>
                <a:schemeClr val="accent1">
                  <a:satMod val="150000"/>
                </a:schemeClr>
              </a:solidFill>
            </a:endParaRPr>
          </a:p>
        </p:txBody>
      </p:sp>
      <p:sp>
        <p:nvSpPr>
          <p:cNvPr id="119811" name="Content Placeholder 2"/>
          <p:cNvSpPr>
            <a:spLocks noGrp="1"/>
          </p:cNvSpPr>
          <p:nvPr>
            <p:ph idx="1"/>
          </p:nvPr>
        </p:nvSpPr>
        <p:spPr>
          <a:xfrm>
            <a:off x="838200" y="990600"/>
            <a:ext cx="8305800" cy="5562600"/>
          </a:xfrm>
        </p:spPr>
        <p:txBody>
          <a:bodyPr/>
          <a:lstStyle/>
          <a:p>
            <a:r>
              <a:rPr lang="en-US" sz="2400" smtClean="0"/>
              <a:t>Population size</a:t>
            </a:r>
          </a:p>
          <a:p>
            <a:pPr>
              <a:buFont typeface="Wingdings 2" pitchFamily="18" charset="2"/>
              <a:buNone/>
            </a:pPr>
            <a:r>
              <a:rPr lang="en-US" sz="2400" smtClean="0"/>
              <a:t>         Larger - increases the reliability - slower convergence</a:t>
            </a:r>
          </a:p>
          <a:p>
            <a:pPr>
              <a:buFont typeface="Wingdings 2" pitchFamily="18" charset="2"/>
              <a:buNone/>
            </a:pPr>
            <a:r>
              <a:rPr lang="en-US" sz="2400" smtClean="0"/>
              <a:t>         suggested ranges - 5 x </a:t>
            </a:r>
            <a:r>
              <a:rPr lang="en-US" sz="2400" i="1" smtClean="0"/>
              <a:t>n to 10 x n</a:t>
            </a:r>
          </a:p>
          <a:p>
            <a:r>
              <a:rPr lang="en-US" sz="2400" smtClean="0"/>
              <a:t>F (scaling factor)</a:t>
            </a:r>
          </a:p>
          <a:p>
            <a:pPr>
              <a:buFont typeface="Wingdings 2" pitchFamily="18" charset="2"/>
              <a:buNone/>
            </a:pPr>
            <a:r>
              <a:rPr lang="en-US" sz="2400" smtClean="0"/>
              <a:t>         Range (0,1+)</a:t>
            </a:r>
          </a:p>
          <a:p>
            <a:pPr>
              <a:buFont typeface="Wingdings 2" pitchFamily="18" charset="2"/>
              <a:buNone/>
            </a:pPr>
            <a:r>
              <a:rPr lang="en-US" sz="2400" smtClean="0"/>
              <a:t>         Large </a:t>
            </a:r>
            <a:r>
              <a:rPr lang="en-US" sz="2400" i="1" smtClean="0"/>
              <a:t>– decreases convergence speed – escape local optima</a:t>
            </a:r>
          </a:p>
          <a:p>
            <a:r>
              <a:rPr lang="en-US" sz="2400" smtClean="0"/>
              <a:t>CR (cross-over rate)</a:t>
            </a:r>
          </a:p>
          <a:p>
            <a:pPr>
              <a:buFont typeface="Wingdings 2" pitchFamily="18" charset="2"/>
              <a:buNone/>
            </a:pPr>
            <a:r>
              <a:rPr lang="en-US" sz="2400" smtClean="0"/>
              <a:t>         Range (0,1)</a:t>
            </a:r>
          </a:p>
          <a:p>
            <a:pPr>
              <a:buFont typeface="Wingdings 2" pitchFamily="18" charset="2"/>
              <a:buNone/>
            </a:pPr>
            <a:r>
              <a:rPr lang="en-US" sz="2400" smtClean="0"/>
              <a:t>         Large </a:t>
            </a:r>
            <a:r>
              <a:rPr lang="en-US" sz="2400" i="1" smtClean="0"/>
              <a:t>- speeds up convergence</a:t>
            </a:r>
          </a:p>
          <a:p>
            <a:pPr>
              <a:buFont typeface="Wingdings 2" pitchFamily="18" charset="2"/>
              <a:buNone/>
            </a:pPr>
            <a:r>
              <a:rPr lang="en-US" sz="2400" smtClean="0"/>
              <a:t>         Range (0, 0.2) – good for separable problems</a:t>
            </a:r>
          </a:p>
          <a:p>
            <a:pPr>
              <a:buFont typeface="Wingdings 2" pitchFamily="18" charset="2"/>
              <a:buNone/>
            </a:pPr>
            <a:r>
              <a:rPr lang="en-US" sz="2400" smtClean="0"/>
              <a:t>         Range (0.9, 1.0) – good for linked and multi-modal   </a:t>
            </a:r>
          </a:p>
          <a:p>
            <a:pPr>
              <a:buFont typeface="Wingdings 2" pitchFamily="18" charset="2"/>
              <a:buNone/>
            </a:pPr>
            <a:r>
              <a:rPr lang="en-US" sz="2400" smtClean="0"/>
              <a:t>         problems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499350" cy="838200"/>
          </a:xfrm>
        </p:spPr>
        <p:txBody>
          <a:bodyPr/>
          <a:lstStyle/>
          <a:p>
            <a:pPr eaLnBrk="1" fontAlgn="auto" hangingPunct="1">
              <a:spcAft>
                <a:spcPts val="0"/>
              </a:spcAft>
              <a:defRPr/>
            </a:pPr>
            <a:r>
              <a:rPr lang="en-US" dirty="0" smtClean="0">
                <a:solidFill>
                  <a:schemeClr val="accent1">
                    <a:satMod val="150000"/>
                  </a:schemeClr>
                </a:solidFill>
              </a:rPr>
              <a:t>References:</a:t>
            </a:r>
            <a:endParaRPr lang="en-US" dirty="0">
              <a:solidFill>
                <a:schemeClr val="accent1">
                  <a:satMod val="150000"/>
                </a:schemeClr>
              </a:solidFill>
            </a:endParaRPr>
          </a:p>
        </p:txBody>
      </p:sp>
      <p:sp>
        <p:nvSpPr>
          <p:cNvPr id="3" name="Rectangle 3"/>
          <p:cNvSpPr txBox="1">
            <a:spLocks noChangeArrowheads="1"/>
          </p:cNvSpPr>
          <p:nvPr/>
        </p:nvSpPr>
        <p:spPr bwMode="auto">
          <a:xfrm>
            <a:off x="838200" y="1143000"/>
            <a:ext cx="7772400" cy="44958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buFont typeface="Wingdings 2" pitchFamily="18" charset="2"/>
              <a:buChar char=""/>
              <a:defRPr/>
            </a:pPr>
            <a:r>
              <a:rPr lang="en-GB" sz="2400" dirty="0">
                <a:latin typeface="+mn-lt"/>
                <a:cs typeface="+mn-cs"/>
              </a:rPr>
              <a:t>Introduction to Genetic Algorithms, M. Mitchell,  MIT press, 1996</a:t>
            </a:r>
          </a:p>
          <a:p>
            <a:pPr marL="365125" indent="-282575" eaLnBrk="0" hangingPunct="0">
              <a:spcBef>
                <a:spcPts val="600"/>
              </a:spcBef>
              <a:buClr>
                <a:schemeClr val="accent1"/>
              </a:buClr>
              <a:buSzPct val="80000"/>
              <a:buFont typeface="Wingdings 2" pitchFamily="18" charset="2"/>
              <a:buChar char=""/>
              <a:defRPr/>
            </a:pPr>
            <a:r>
              <a:rPr lang="en-GB" sz="2400" dirty="0">
                <a:latin typeface="+mn-lt"/>
                <a:cs typeface="+mn-cs"/>
              </a:rPr>
              <a:t>Genetic Algorithms in Search, Optimisation and Machine Learning, D.E. Goldberg,  </a:t>
            </a:r>
          </a:p>
          <a:p>
            <a:pPr marL="365125" indent="-282575" eaLnBrk="0" hangingPunct="0">
              <a:spcBef>
                <a:spcPts val="600"/>
              </a:spcBef>
              <a:buClr>
                <a:schemeClr val="accent1"/>
              </a:buClr>
              <a:buSzPct val="80000"/>
              <a:defRPr/>
            </a:pPr>
            <a:r>
              <a:rPr lang="en-GB" sz="2400" dirty="0">
                <a:latin typeface="+mn-lt"/>
                <a:cs typeface="+mn-cs"/>
              </a:rPr>
              <a:t>   Addison-Wesley 1989     </a:t>
            </a:r>
          </a:p>
          <a:p>
            <a:pPr marL="365125" indent="-282575" eaLnBrk="0" hangingPunct="0">
              <a:spcBef>
                <a:spcPts val="600"/>
              </a:spcBef>
              <a:buClr>
                <a:schemeClr val="accent1"/>
              </a:buClr>
              <a:buSzPct val="80000"/>
              <a:buFont typeface="Wingdings 2" pitchFamily="18" charset="2"/>
              <a:buChar char=""/>
              <a:defRPr/>
            </a:pPr>
            <a:r>
              <a:rPr lang="en-GB" sz="2400" dirty="0">
                <a:latin typeface="+mn-lt"/>
                <a:cs typeface="+mn-cs"/>
              </a:rPr>
              <a:t>An introduction to Genetic Algorithms for Scientists and Engineers, D. A. Coley, </a:t>
            </a:r>
          </a:p>
          <a:p>
            <a:pPr marL="365125" indent="-282575" eaLnBrk="0" hangingPunct="0">
              <a:spcBef>
                <a:spcPts val="600"/>
              </a:spcBef>
              <a:buClr>
                <a:schemeClr val="accent1"/>
              </a:buClr>
              <a:buSzPct val="80000"/>
              <a:defRPr/>
            </a:pPr>
            <a:r>
              <a:rPr lang="en-GB" sz="2400" dirty="0">
                <a:latin typeface="+mn-lt"/>
                <a:cs typeface="+mn-cs"/>
              </a:rPr>
              <a:t>   World Scientific 1999.</a:t>
            </a:r>
          </a:p>
          <a:p>
            <a:pPr marL="365125" indent="-282575" eaLnBrk="0" hangingPunct="0">
              <a:spcBef>
                <a:spcPts val="600"/>
              </a:spcBef>
              <a:buClr>
                <a:schemeClr val="accent1"/>
              </a:buClr>
              <a:buSzPct val="80000"/>
              <a:buFont typeface="Wingdings 2" pitchFamily="18" charset="2"/>
              <a:buChar char=""/>
              <a:defRPr/>
            </a:pPr>
            <a:r>
              <a:rPr lang="en-US" sz="2400" dirty="0">
                <a:latin typeface="+mn-lt"/>
                <a:cs typeface="+mn-cs"/>
              </a:rPr>
              <a:t>Optimization for Engineering Design – Algorithms and Examples, </a:t>
            </a:r>
            <a:r>
              <a:rPr lang="en-US" sz="2400" dirty="0" err="1">
                <a:latin typeface="+mn-lt"/>
                <a:cs typeface="+mn-cs"/>
              </a:rPr>
              <a:t>Kalyanmoy</a:t>
            </a:r>
            <a:r>
              <a:rPr lang="en-US" sz="2400" dirty="0">
                <a:latin typeface="+mn-lt"/>
                <a:cs typeface="+mn-cs"/>
              </a:rPr>
              <a:t> Deb,</a:t>
            </a:r>
          </a:p>
          <a:p>
            <a:pPr marL="365125" indent="-282575" eaLnBrk="0" hangingPunct="0">
              <a:spcBef>
                <a:spcPts val="600"/>
              </a:spcBef>
              <a:buClr>
                <a:schemeClr val="accent1"/>
              </a:buClr>
              <a:buSzPct val="80000"/>
              <a:defRPr/>
            </a:pPr>
            <a:r>
              <a:rPr lang="en-US" sz="2400" dirty="0">
                <a:latin typeface="+mn-lt"/>
                <a:cs typeface="+mn-cs"/>
              </a:rPr>
              <a:t>     P.H.I.</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153400" cy="1143000"/>
          </a:xfrm>
        </p:spPr>
        <p:txBody>
          <a:bodyPr>
            <a:normAutofit/>
          </a:bodyPr>
          <a:lstStyle/>
          <a:p>
            <a:pPr algn="ctr" eaLnBrk="1" fontAlgn="auto" hangingPunct="1">
              <a:spcAft>
                <a:spcPts val="0"/>
              </a:spcAft>
              <a:defRPr/>
            </a:pPr>
            <a:r>
              <a:rPr lang="en-US" dirty="0" smtClean="0">
                <a:solidFill>
                  <a:schemeClr val="accent1">
                    <a:satMod val="150000"/>
                  </a:schemeClr>
                </a:solidFill>
              </a:rPr>
              <a:t>Are All necessary?</a:t>
            </a:r>
            <a:endParaRPr lang="en-US" dirty="0">
              <a:solidFill>
                <a:schemeClr val="accent1">
                  <a:satMod val="150000"/>
                </a:schemeClr>
              </a:solidFill>
            </a:endParaRPr>
          </a:p>
        </p:txBody>
      </p:sp>
      <p:sp>
        <p:nvSpPr>
          <p:cNvPr id="23555" name="Content Placeholder 2"/>
          <p:cNvSpPr>
            <a:spLocks noGrp="1"/>
          </p:cNvSpPr>
          <p:nvPr>
            <p:ph idx="1"/>
          </p:nvPr>
        </p:nvSpPr>
        <p:spPr>
          <a:xfrm>
            <a:off x="304800" y="1752600"/>
            <a:ext cx="8153400" cy="5410200"/>
          </a:xfrm>
        </p:spPr>
        <p:txBody>
          <a:bodyPr/>
          <a:lstStyle/>
          <a:p>
            <a:pPr eaLnBrk="1" hangingPunct="1"/>
            <a:r>
              <a:rPr lang="en-US" sz="2400" dirty="0" smtClean="0"/>
              <a:t>Almost all optimization problems have </a:t>
            </a:r>
            <a:r>
              <a:rPr lang="en-US" sz="2400" b="1" dirty="0" smtClean="0"/>
              <a:t>objective function.</a:t>
            </a:r>
          </a:p>
          <a:p>
            <a:pPr eaLnBrk="1" hangingPunct="1"/>
            <a:endParaRPr lang="en-US" sz="1200" b="1" dirty="0" smtClean="0"/>
          </a:p>
          <a:p>
            <a:pPr algn="just" eaLnBrk="1" hangingPunct="1"/>
            <a:r>
              <a:rPr lang="en-US" sz="2400" b="1" dirty="0" smtClean="0"/>
              <a:t>Variables</a:t>
            </a:r>
            <a:r>
              <a:rPr lang="en-US" sz="2400" dirty="0" smtClean="0"/>
              <a:t> are essential. If there are no variables, we cannot define the objective function and the problem constraints.</a:t>
            </a:r>
          </a:p>
          <a:p>
            <a:pPr algn="just" eaLnBrk="1" hangingPunct="1"/>
            <a:endParaRPr lang="en-US" sz="1200" dirty="0" smtClean="0"/>
          </a:p>
          <a:p>
            <a:pPr algn="just" eaLnBrk="1" hangingPunct="1"/>
            <a:r>
              <a:rPr lang="en-US" sz="2400" b="1" dirty="0" smtClean="0"/>
              <a:t>Constraints</a:t>
            </a:r>
            <a:r>
              <a:rPr lang="en-US" sz="2400" dirty="0" smtClean="0"/>
              <a:t> are not essential. </a:t>
            </a:r>
          </a:p>
          <a:p>
            <a:pPr algn="just" eaLnBrk="1" hangingPunct="1"/>
            <a:endParaRPr lang="en-US" sz="1200" dirty="0" smtClean="0"/>
          </a:p>
          <a:p>
            <a:pPr algn="just" eaLnBrk="1" hangingPunct="1"/>
            <a:r>
              <a:rPr lang="en-US" sz="2400" dirty="0" smtClean="0"/>
              <a:t>In fact, the field of unconstrained optimization is a large and important one for which a lot of algorithms and software are available.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3987</Words>
  <Application>Microsoft Office PowerPoint</Application>
  <PresentationFormat>On-screen Show (4:3)</PresentationFormat>
  <Paragraphs>632</Paragraphs>
  <Slides>86</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86</vt:i4>
      </vt:variant>
    </vt:vector>
  </HeadingPairs>
  <TitlesOfParts>
    <vt:vector size="89" baseType="lpstr">
      <vt:lpstr>Office Theme</vt:lpstr>
      <vt:lpstr>Equation</vt:lpstr>
      <vt:lpstr>Microsoft Office Excel 97-2003 Worksheet</vt:lpstr>
      <vt:lpstr>Evolutionary Algorithms</vt:lpstr>
      <vt:lpstr>Overview</vt:lpstr>
      <vt:lpstr>What is Optimization? </vt:lpstr>
      <vt:lpstr>Calculus</vt:lpstr>
      <vt:lpstr>Goal of Optimization</vt:lpstr>
      <vt:lpstr>Component of Optimization Problem</vt:lpstr>
      <vt:lpstr>Component of Optimization Problem</vt:lpstr>
      <vt:lpstr>Component of Optimization Problem</vt:lpstr>
      <vt:lpstr>Are All necessary?</vt:lpstr>
      <vt:lpstr>What We need for optimization</vt:lpstr>
      <vt:lpstr>Flowchart of Optimal Design Procedure</vt:lpstr>
      <vt:lpstr>Mathematical Formulation of Optimization Problems</vt:lpstr>
      <vt:lpstr>Constraints</vt:lpstr>
      <vt:lpstr>Variable Bounds</vt:lpstr>
      <vt:lpstr>Classification of Optimization Methods</vt:lpstr>
      <vt:lpstr>Local and Global Optimizers</vt:lpstr>
      <vt:lpstr>Local and Global Optimizers</vt:lpstr>
      <vt:lpstr>Travelling Salesman Problem (Combinatorial Explosion)</vt:lpstr>
      <vt:lpstr>Challenge: Dimensionality</vt:lpstr>
      <vt:lpstr>Machine Learning Problems</vt:lpstr>
      <vt:lpstr>Challenge: Local Optima</vt:lpstr>
      <vt:lpstr>Slide 22</vt:lpstr>
      <vt:lpstr>Evolutionary Algorithms</vt:lpstr>
      <vt:lpstr>Introduction to Genetic Algorithms</vt:lpstr>
      <vt:lpstr>Natural selection</vt:lpstr>
      <vt:lpstr>Stochastic operators</vt:lpstr>
      <vt:lpstr>Genetic Algorithm</vt:lpstr>
      <vt:lpstr>The Evolutionary Cycle</vt:lpstr>
      <vt:lpstr>Terminology</vt:lpstr>
      <vt:lpstr>Representation/Encoding</vt:lpstr>
      <vt:lpstr>Encoding Methods</vt:lpstr>
      <vt:lpstr>Encoding Methods Contd……</vt:lpstr>
      <vt:lpstr>Encoding Methods Contd……</vt:lpstr>
      <vt:lpstr>GA Operators</vt:lpstr>
      <vt:lpstr>Initialization</vt:lpstr>
      <vt:lpstr>Selection Methods</vt:lpstr>
      <vt:lpstr>Roulette-Wheel Selection</vt:lpstr>
      <vt:lpstr>Ranking Selection</vt:lpstr>
      <vt:lpstr>Crossover</vt:lpstr>
      <vt:lpstr>Single Point Crossover</vt:lpstr>
      <vt:lpstr>Two Point Crossover</vt:lpstr>
      <vt:lpstr>Mutation</vt:lpstr>
      <vt:lpstr>Mutation</vt:lpstr>
      <vt:lpstr>Termination condition</vt:lpstr>
      <vt:lpstr>Example: the MAXONE problem </vt:lpstr>
      <vt:lpstr>Example (initialization)</vt:lpstr>
      <vt:lpstr>Example (selection1)</vt:lpstr>
      <vt:lpstr>Example (selection2)</vt:lpstr>
      <vt:lpstr>Example (crossover1)</vt:lpstr>
      <vt:lpstr>Example (crossover2)</vt:lpstr>
      <vt:lpstr>Example (mutation1)</vt:lpstr>
      <vt:lpstr>Example (mutation2)</vt:lpstr>
      <vt:lpstr>Slide 53</vt:lpstr>
      <vt:lpstr>Particle Swarm Optimization</vt:lpstr>
      <vt:lpstr>Overview</vt:lpstr>
      <vt:lpstr>Swarm Intelligence</vt:lpstr>
      <vt:lpstr>Biological Inspirations</vt:lpstr>
      <vt:lpstr>Natural Models</vt:lpstr>
      <vt:lpstr>PSO Definition</vt:lpstr>
      <vt:lpstr>Slide 60</vt:lpstr>
      <vt:lpstr>Concept</vt:lpstr>
      <vt:lpstr>Concept</vt:lpstr>
      <vt:lpstr>PSO Definition</vt:lpstr>
      <vt:lpstr>Concept of modification of a searching point by PSO</vt:lpstr>
      <vt:lpstr>Geographical Representation of Neighbourhoods</vt:lpstr>
      <vt:lpstr>What a particle does</vt:lpstr>
      <vt:lpstr>Velocity Update</vt:lpstr>
      <vt:lpstr>Inertia Component</vt:lpstr>
      <vt:lpstr>Cognitive Component</vt:lpstr>
      <vt:lpstr>Social Component</vt:lpstr>
      <vt:lpstr>Flow chart depicting the  General PSO Algorithm</vt:lpstr>
      <vt:lpstr>Applications</vt:lpstr>
      <vt:lpstr>Comparison with other evolutionary computation techniques </vt:lpstr>
      <vt:lpstr>Differential Evolution</vt:lpstr>
      <vt:lpstr>Motivation for Differential Evolution (DE)</vt:lpstr>
      <vt:lpstr>Why use Differential Evolution?</vt:lpstr>
      <vt:lpstr>Basic DE algorithms – a first look</vt:lpstr>
      <vt:lpstr>Notation</vt:lpstr>
      <vt:lpstr>Initialization</vt:lpstr>
      <vt:lpstr>Mutation</vt:lpstr>
      <vt:lpstr>Recombination/Crossover</vt:lpstr>
      <vt:lpstr>Crossover</vt:lpstr>
      <vt:lpstr>Selection</vt:lpstr>
      <vt:lpstr>Frequently used DE mutation schemes</vt:lpstr>
      <vt:lpstr>DE Control Parameters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Evolutionary Algorithms</dc:title>
  <dc:creator>hp</dc:creator>
  <cp:lastModifiedBy>hp</cp:lastModifiedBy>
  <cp:revision>29</cp:revision>
  <dcterms:created xsi:type="dcterms:W3CDTF">2023-10-03T08:13:51Z</dcterms:created>
  <dcterms:modified xsi:type="dcterms:W3CDTF">2023-11-09T06:04:48Z</dcterms:modified>
</cp:coreProperties>
</file>