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3" r:id="rId2"/>
    <p:sldId id="321" r:id="rId3"/>
    <p:sldId id="257" r:id="rId4"/>
    <p:sldId id="258" r:id="rId5"/>
    <p:sldId id="323" r:id="rId6"/>
    <p:sldId id="259" r:id="rId7"/>
    <p:sldId id="329" r:id="rId8"/>
    <p:sldId id="325" r:id="rId9"/>
    <p:sldId id="327" r:id="rId10"/>
    <p:sldId id="260" r:id="rId11"/>
    <p:sldId id="284" r:id="rId12"/>
    <p:sldId id="261" r:id="rId13"/>
    <p:sldId id="301" r:id="rId14"/>
    <p:sldId id="303" r:id="rId15"/>
    <p:sldId id="305" r:id="rId16"/>
    <p:sldId id="307" r:id="rId17"/>
    <p:sldId id="30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8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8FA97-0CF5-4DAE-BCE1-D00D3D663455}" type="datetimeFigureOut">
              <a:rPr lang="en-US" smtClean="0"/>
              <a:pPr/>
              <a:t>7/26/2023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6CCDB-6184-4B44-B921-361A659F0D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6702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7A20FFB-51B8-4903-B512-93DC9C6E3D96}" type="slidenum">
              <a:rPr lang="en-US"/>
              <a:pPr/>
              <a:t>13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E53E21-9A27-47C4-B49A-2340B513B0DD}" type="slidenum">
              <a:rPr lang="en-US"/>
              <a:pPr/>
              <a:t>14</a:t>
            </a:fld>
            <a:endParaRPr 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0C3C-26D4-4FB1-A956-634684CB785E}" type="datetimeFigureOut">
              <a:rPr lang="en-US" smtClean="0"/>
              <a:pPr/>
              <a:t>7/26/2023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D483-6733-47D5-837D-54B0119F5B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0C3C-26D4-4FB1-A956-634684CB785E}" type="datetimeFigureOut">
              <a:rPr lang="en-US" smtClean="0"/>
              <a:pPr/>
              <a:t>7/26/2023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D483-6733-47D5-837D-54B0119F5B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0C3C-26D4-4FB1-A956-634684CB785E}" type="datetimeFigureOut">
              <a:rPr lang="en-US" smtClean="0"/>
              <a:pPr/>
              <a:t>7/26/2023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D483-6733-47D5-837D-54B0119F5B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0C3C-26D4-4FB1-A956-634684CB785E}" type="datetimeFigureOut">
              <a:rPr lang="en-US" smtClean="0"/>
              <a:pPr/>
              <a:t>7/26/2023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D483-6733-47D5-837D-54B0119F5B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0C3C-26D4-4FB1-A956-634684CB785E}" type="datetimeFigureOut">
              <a:rPr lang="en-US" smtClean="0"/>
              <a:pPr/>
              <a:t>7/26/2023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D483-6733-47D5-837D-54B0119F5B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0C3C-26D4-4FB1-A956-634684CB785E}" type="datetimeFigureOut">
              <a:rPr lang="en-US" smtClean="0"/>
              <a:pPr/>
              <a:t>7/26/2023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D483-6733-47D5-837D-54B0119F5B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0C3C-26D4-4FB1-A956-634684CB785E}" type="datetimeFigureOut">
              <a:rPr lang="en-US" smtClean="0"/>
              <a:pPr/>
              <a:t>7/26/2023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D483-6733-47D5-837D-54B0119F5B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0C3C-26D4-4FB1-A956-634684CB785E}" type="datetimeFigureOut">
              <a:rPr lang="en-US" smtClean="0"/>
              <a:pPr/>
              <a:t>7/26/2023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D483-6733-47D5-837D-54B0119F5B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0C3C-26D4-4FB1-A956-634684CB785E}" type="datetimeFigureOut">
              <a:rPr lang="en-US" smtClean="0"/>
              <a:pPr/>
              <a:t>7/26/2023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D483-6733-47D5-837D-54B0119F5B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0C3C-26D4-4FB1-A956-634684CB785E}" type="datetimeFigureOut">
              <a:rPr lang="en-US" smtClean="0"/>
              <a:pPr/>
              <a:t>7/26/2023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D483-6733-47D5-837D-54B0119F5B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0C3C-26D4-4FB1-A956-634684CB785E}" type="datetimeFigureOut">
              <a:rPr lang="en-US" smtClean="0"/>
              <a:pPr/>
              <a:t>7/26/2023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D483-6733-47D5-837D-54B0119F5B0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0C3C-26D4-4FB1-A956-634684CB785E}" type="datetimeFigureOut">
              <a:rPr lang="en-US" smtClean="0"/>
              <a:pPr/>
              <a:t>7/26/2023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DD483-6733-47D5-837D-54B0119F5B0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becs.ac.in/index.ph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Evolutionary_algorithm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Evolutionary_algorithm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en.wikipedia.org/wiki/Mathematical_optimiz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iology" TargetMode="External"/><Relationship Id="rId2" Type="http://schemas.openxmlformats.org/officeDocument/2006/relationships/hyperlink" Target="https://en.wikipedia.org/wiki/Computational_intellig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anagement_science" TargetMode="External"/><Relationship Id="rId5" Type="http://schemas.openxmlformats.org/officeDocument/2006/relationships/hyperlink" Target="https://en.wikipedia.org/wiki/Humanities" TargetMode="External"/><Relationship Id="rId4" Type="http://schemas.openxmlformats.org/officeDocument/2006/relationships/hyperlink" Target="https://en.wikipedia.org/wiki/Medicin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achine_learn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thematical_model" TargetMode="External"/><Relationship Id="rId2" Type="http://schemas.openxmlformats.org/officeDocument/2006/relationships/hyperlink" Target="https://en.wikipedia.org/wiki/Algorith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Reinforcement_learning" TargetMode="External"/><Relationship Id="rId4" Type="http://schemas.openxmlformats.org/officeDocument/2006/relationships/hyperlink" Target="https://en.wikipedia.org/wiki/Supervised_learni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Times"/>
              </a:rPr>
              <a:t>Soft Computing</a:t>
            </a:r>
            <a:endParaRPr lang="en-IN" dirty="0">
              <a:latin typeface="Time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34000"/>
            <a:ext cx="6400800" cy="1219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Times"/>
              </a:rPr>
              <a:t>Jaya </a:t>
            </a:r>
            <a:r>
              <a:rPr lang="en-US" sz="2000" dirty="0" err="1" smtClean="0">
                <a:solidFill>
                  <a:schemeClr val="tx1"/>
                </a:solidFill>
                <a:latin typeface="Times"/>
              </a:rPr>
              <a:t>Sil</a:t>
            </a:r>
            <a:endParaRPr lang="en-US" sz="2000" dirty="0" smtClean="0">
              <a:solidFill>
                <a:schemeClr val="tx1"/>
              </a:solidFill>
              <a:latin typeface="Times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Times"/>
              </a:rPr>
              <a:t>IIEST, </a:t>
            </a:r>
            <a:r>
              <a:rPr lang="en-US" sz="2000" dirty="0" err="1" smtClean="0">
                <a:solidFill>
                  <a:schemeClr val="tx1"/>
                </a:solidFill>
                <a:latin typeface="Times"/>
              </a:rPr>
              <a:t>Shibpur</a:t>
            </a:r>
            <a:endParaRPr lang="en-IN" sz="2000" dirty="0">
              <a:solidFill>
                <a:schemeClr val="tx1"/>
              </a:solidFill>
              <a:latin typeface="Times"/>
            </a:endParaRPr>
          </a:p>
        </p:txBody>
      </p:sp>
      <p:pic>
        <p:nvPicPr>
          <p:cNvPr id="24578" name="Picture 2" descr="Indian Institute of Engineering, Science and Technology, Shibpur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2362200"/>
            <a:ext cx="2438400" cy="25384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"/>
              </a:rPr>
              <a:t>Objectives</a:t>
            </a:r>
            <a:endParaRPr lang="en-IN" sz="4000" dirty="0">
              <a:latin typeface="Time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Exploit uncertainty to achieve robustness: Fuzzy  Set Theory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Adapt by learning mechanism to perform better in changing environments – Neural Network</a:t>
            </a:r>
          </a:p>
          <a:p>
            <a:pPr>
              <a:lnSpc>
                <a:spcPct val="80000"/>
              </a:lnSpc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Systems explain how they make decisions or take actions –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Neuro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-Fuzzy Systems problems.</a:t>
            </a:r>
          </a:p>
          <a:p>
            <a:pPr>
              <a:lnSpc>
                <a:spcPct val="8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Handling inconsistency in information using Rough Set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Thoery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-Set Approximation.</a:t>
            </a:r>
          </a:p>
          <a:p>
            <a:pPr>
              <a:lnSpc>
                <a:spcPct val="80000"/>
              </a:lnSpc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Two features: “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adaptivity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” and “knowledge extraction”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/>
              </a:rPr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Derivative-free optimization methods using Systematic Random search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Biologically inspired computing and cognitive computing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Distributed computing and Fault tolerant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Handle nonlinear and Complex problems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"/>
              </a:rPr>
              <a:t>Soft Computing and AI</a:t>
            </a:r>
            <a:endParaRPr lang="en-IN" sz="4000" dirty="0">
              <a:latin typeface="Time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Hybrid Intelligent Systems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Agents and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Multiagent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Systems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Clustering and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Multiclassfier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Systems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Intelligent Robot Controller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Metaheuristics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and Optimization Models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Computer vision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Bioinformatics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Data Mining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800600"/>
          </a:xfrm>
        </p:spPr>
        <p:txBody>
          <a:bodyPr>
            <a:normAutofit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Availability: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Wide availability of huge amount of data: variability, speed, volume</a:t>
            </a:r>
          </a:p>
          <a:p>
            <a:pPr eaLnBrk="1" hangingPunct="1">
              <a:buNone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Need to be turned into useful information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knowledge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Knowledge applied in business management, market analysis, engineering design, science exploration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685800"/>
            <a:ext cx="7772400" cy="6096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               The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process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447800" y="1981200"/>
          <a:ext cx="4776788" cy="3551238"/>
        </p:xfrm>
        <a:graphic>
          <a:graphicData uri="http://schemas.openxmlformats.org/presentationml/2006/ole">
            <p:oleObj spid="_x0000_s1027" name="Bitmap Image" r:id="rId4" imgW="3742857" imgH="3191320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4348" y="1428736"/>
            <a:ext cx="792961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A population of individuals exists in an  environment with limited resources.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2400" b="1" i="1" dirty="0" smtClean="0">
                <a:latin typeface="Times New Roman" pitchFamily="18" charset="0"/>
                <a:cs typeface="Times New Roman" pitchFamily="18" charset="0"/>
              </a:rPr>
              <a:t> Competition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for the resources causes selection of the individuals who are fitter in the environment (better adapt the environment).</a:t>
            </a:r>
          </a:p>
          <a:p>
            <a:pPr>
              <a:buFont typeface="Arial" pitchFamily="34" charset="0"/>
              <a:buChar char="•"/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Individuals act as </a:t>
            </a:r>
            <a:r>
              <a:rPr lang="en-GB" sz="2400" b="1" i="1" dirty="0" smtClean="0">
                <a:latin typeface="Times New Roman" pitchFamily="18" charset="0"/>
                <a:cs typeface="Times New Roman" pitchFamily="18" charset="0"/>
              </a:rPr>
              <a:t>seeds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for the generation of new individuals.</a:t>
            </a:r>
          </a:p>
          <a:p>
            <a:pPr>
              <a:buFont typeface="Arial" pitchFamily="34" charset="0"/>
              <a:buChar char="•"/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The new individuals have their </a:t>
            </a:r>
            <a:r>
              <a:rPr lang="en-GB" sz="2400" b="1" i="1" dirty="0" smtClean="0">
                <a:latin typeface="Times New Roman" pitchFamily="18" charset="0"/>
                <a:cs typeface="Times New Roman" pitchFamily="18" charset="0"/>
              </a:rPr>
              <a:t>fitness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evaluated and compete for survival.</a:t>
            </a:r>
          </a:p>
          <a:p>
            <a:pPr>
              <a:buFont typeface="Arial" pitchFamily="34" charset="0"/>
              <a:buChar char="•"/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Over time </a:t>
            </a:r>
            <a:r>
              <a:rPr lang="en-GB" sz="2400" b="1" i="1" dirty="0" smtClean="0">
                <a:latin typeface="Times New Roman" pitchFamily="18" charset="0"/>
                <a:cs typeface="Times New Roman" pitchFamily="18" charset="0"/>
              </a:rPr>
              <a:t>Natural selection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causes a rise in the fitness of the population.</a:t>
            </a:r>
            <a:endParaRPr lang="en-GB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0100" y="571480"/>
            <a:ext cx="65722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latin typeface="Times New Roman" pitchFamily="18" charset="0"/>
                <a:cs typeface="Times New Roman" pitchFamily="18" charset="0"/>
                <a:hlinkClick r:id="rId2" tooltip="Evolutionary algorithms"/>
              </a:rPr>
              <a:t>Evolutionary Algorithms</a:t>
            </a:r>
            <a:endParaRPr lang="en-I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09600"/>
            <a:ext cx="7024744" cy="686824"/>
          </a:xfrm>
        </p:spPr>
        <p:txBody>
          <a:bodyPr>
            <a:normAutofit fontScale="90000"/>
          </a:bodyPr>
          <a:lstStyle/>
          <a:p>
            <a:r>
              <a:rPr lang="en-IN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 tooltip="Evolutionary algorithms"/>
              </a:rPr>
              <a:t>Evolutionary </a:t>
            </a:r>
            <a:r>
              <a:rPr lang="en-IN" sz="40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 tooltip="Evolutionary algorithms"/>
              </a:rPr>
              <a:t>Algorithms</a:t>
            </a:r>
            <a:endParaRPr lang="en-IN" sz="4000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00200"/>
            <a:ext cx="6777317" cy="4232429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 </a:t>
            </a:r>
            <a:r>
              <a:rPr lang="en-GB" sz="3100" dirty="0" smtClean="0">
                <a:latin typeface="Times New Roman" pitchFamily="18" charset="0"/>
                <a:cs typeface="Times New Roman" pitchFamily="18" charset="0"/>
              </a:rPr>
              <a:t>A population of individuals exists in an  environment with limited resources.</a:t>
            </a:r>
          </a:p>
          <a:p>
            <a:endParaRPr lang="en-GB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3100" b="1" i="1" dirty="0" smtClean="0">
                <a:latin typeface="Times New Roman" pitchFamily="18" charset="0"/>
                <a:cs typeface="Times New Roman" pitchFamily="18" charset="0"/>
              </a:rPr>
              <a:t> Competition</a:t>
            </a:r>
            <a:r>
              <a:rPr lang="en-GB" sz="3100" dirty="0" smtClean="0">
                <a:latin typeface="Times New Roman" pitchFamily="18" charset="0"/>
                <a:cs typeface="Times New Roman" pitchFamily="18" charset="0"/>
              </a:rPr>
              <a:t> for the resources causes selection of the individuals who are fitter in the environment (better adapt the environment</a:t>
            </a:r>
            <a:r>
              <a:rPr lang="en-GB" sz="31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endParaRPr lang="en-GB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Due </a:t>
            </a:r>
            <a:r>
              <a:rPr lang="en-I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population </a:t>
            </a:r>
            <a:r>
              <a:rPr lang="en-I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based 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 EA have </a:t>
            </a:r>
            <a:r>
              <a:rPr lang="en-I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advantage over classical optimization techniques. </a:t>
            </a: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 maintains </a:t>
            </a:r>
            <a:r>
              <a:rPr lang="en-I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population of possible solutions, which are processed 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 every generation. </a:t>
            </a:r>
          </a:p>
          <a:p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Multiple </a:t>
            </a:r>
            <a:r>
              <a:rPr lang="en-I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solutions 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mean multiple </a:t>
            </a:r>
            <a:r>
              <a:rPr lang="en-I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good solutions, rather than only the best solution. </a:t>
            </a: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785794"/>
            <a:ext cx="8229600" cy="18573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Multimodal Function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1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3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Multimodal optimization</a:t>
            </a:r>
            <a:r>
              <a:rPr lang="en-IN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deals with </a:t>
            </a:r>
            <a:r>
              <a:rPr lang="en-IN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 tooltip="Mathematical optimization"/>
              </a:rPr>
              <a:t>optimization</a:t>
            </a:r>
            <a:r>
              <a:rPr lang="en-IN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tasks that involve finding all or most of the multiple solutions (as opposed to a single best solution) to a problem</a:t>
            </a:r>
            <a:r>
              <a:rPr lang="en-IN" sz="3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sz="3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895600"/>
            <a:ext cx="647700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What is soft computing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Soft computing (SC)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is the reverse of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conventional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computing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group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of computational techniques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provide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cost-effective solutions to the complex real-life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problems.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Latif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Zadeh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coined the term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soft computing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1200" dirty="0"/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objective of soft computing is to provide precise approximation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the solutions of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complex real-life problems.</a:t>
            </a:r>
          </a:p>
          <a:p>
            <a:endParaRPr lang="en-US" sz="1200" dirty="0" smtClean="0"/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Soft Computing Techniques simulate the human mind to develop the approximation models for solving the problems.</a:t>
            </a:r>
          </a:p>
          <a:p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Conventional Computing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Soft Computing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 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Conventional computing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requires a precisely stated analytical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model, exact input and use bi-valued logic,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crisp system, numerical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analysis.</a:t>
            </a:r>
          </a:p>
          <a:p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Soft Computing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aims to exploit the tolerance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for imprecision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 uncertainty, approximate reasoning, and partial truth in order to achieve close resemblance with human decisions.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Hard computing is deterministic, soft computing is stochastic.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is the composition of methodologies designed to model and enable solution to real world problems.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" pitchFamily="18" charset="0"/>
              </a:rPr>
              <a:t>Soft Computing</a:t>
            </a:r>
            <a:endParaRPr lang="en-IN" sz="4000" dirty="0">
              <a:latin typeface="Times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Soft computing (SC) term was coined by “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Lotfi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A.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Zadeh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” in 1981, now referred as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>
                <a:latin typeface="Times New Roman" pitchFamily="18" charset="0"/>
                <a:cs typeface="Times New Roman" pitchFamily="18" charset="0"/>
                <a:hlinkClick r:id="rId2" tooltip="Computational intelligence"/>
              </a:rPr>
              <a:t>computational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2" tooltip="Computational intelligence"/>
              </a:rPr>
              <a:t>intelligence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SC includes Fuzzy Logic,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Neuro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-Computing, Evolutionary and Genetic Computing and Probabilistic Computing …….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SC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solutions are unpredictable, uncertain and between 0 and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1.</a:t>
            </a:r>
          </a:p>
          <a:p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Complex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systems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>
                <a:latin typeface="Times New Roman" pitchFamily="18" charset="0"/>
                <a:cs typeface="Times New Roman" pitchFamily="18" charset="0"/>
                <a:hlinkClick r:id="rId3" tooltip="Biology"/>
              </a:rPr>
              <a:t>biology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4" tooltip="Medicine"/>
              </a:rPr>
              <a:t>medicine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5" tooltip="Humanities"/>
              </a:rPr>
              <a:t>humanities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IN" sz="2400" dirty="0">
                <a:latin typeface="Times New Roman" pitchFamily="18" charset="0"/>
                <a:cs typeface="Times New Roman" pitchFamily="18" charset="0"/>
                <a:hlinkClick r:id="rId6" tooltip="Management science"/>
              </a:rPr>
              <a:t>management sciences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other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fields often remained intractable to conventional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Mathematical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and analytical methods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Soft computing provides an approximate but precise solution for real-life problems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algorithms of soft computing are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adaptive.</a:t>
            </a:r>
          </a:p>
          <a:p>
            <a:endParaRPr lang="en-IN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concept of soft computing is based on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learning/Reasoning using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experimental data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SC forms the basis of 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2" tooltip="Machine learning"/>
              </a:rPr>
              <a:t>machine learning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techniques.</a:t>
            </a:r>
          </a:p>
          <a:p>
            <a:endParaRPr lang="en-IN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Soft computing helps users to solve real-world problems by providing approximate results that conventional and analytical models cannot solve.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Paradigm Shift</a:t>
            </a:r>
            <a:endParaRPr lang="en-IN" sz="4000" dirty="0">
              <a:latin typeface="Time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Machine learning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develops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2" tooltip="Algorithm"/>
              </a:rPr>
              <a:t>algorithms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operate on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3" tooltip="Mathematical model"/>
              </a:rPr>
              <a:t>model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which is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built from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observations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order to make data-driven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predictions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decisions.</a:t>
            </a:r>
          </a:p>
          <a:p>
            <a:pPr algn="just"/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4" tooltip="Supervised learning"/>
              </a:rPr>
              <a:t>Supervised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Unsupervised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5" tooltip="Reinforcement learning"/>
              </a:rPr>
              <a:t>Reinforcement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2400" u="sng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emisupervised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learning</a:t>
            </a:r>
          </a:p>
          <a:p>
            <a:endParaRPr lang="en-IN" sz="1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Learning from experimental data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generalization  Approximating</a:t>
            </a:r>
          </a:p>
          <a:p>
            <a:pPr algn="just"/>
            <a:endParaRPr lang="en-US" sz="12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Generalization using high dimensional space.</a:t>
            </a:r>
          </a:p>
          <a:p>
            <a:pPr algn="just"/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 represents a significant paradigm shift in the aims of computing.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Computing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main constituents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of soft computing are fuzzy-logic-based computing,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neurocomputing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Rough set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and genetic algorithms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Fuzzy logic contributes the capability of approximate reasoning,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neurocomputing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offers function approximation and learning capabilities,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Rough set is set approximation instead of crisp and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genetic algorithms provide a methodology for systematic random search and optimization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These three capabilities are combined in a complementary and synergetic fashion.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54845" y="1600200"/>
            <a:ext cx="583430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571480"/>
            <a:ext cx="7858179" cy="5857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158891</TotalTime>
  <Words>391</Words>
  <Application>Microsoft Office PowerPoint</Application>
  <PresentationFormat>On-screen Show (4:3)</PresentationFormat>
  <Paragraphs>115</Paragraphs>
  <Slides>17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Bitmap Image</vt:lpstr>
      <vt:lpstr>Soft Computing</vt:lpstr>
      <vt:lpstr>What is soft computing </vt:lpstr>
      <vt:lpstr>Conventional Computing vs Soft Computing</vt:lpstr>
      <vt:lpstr>Soft Computing</vt:lpstr>
      <vt:lpstr>Characteristics</vt:lpstr>
      <vt:lpstr>Paradigm Shift</vt:lpstr>
      <vt:lpstr>Soft Computing Methods</vt:lpstr>
      <vt:lpstr>Slide 8</vt:lpstr>
      <vt:lpstr>Slide 9</vt:lpstr>
      <vt:lpstr>Objectives</vt:lpstr>
      <vt:lpstr>Objectives</vt:lpstr>
      <vt:lpstr>Soft Computing and AI</vt:lpstr>
      <vt:lpstr>Data Mining</vt:lpstr>
      <vt:lpstr>Slide 14</vt:lpstr>
      <vt:lpstr>Slide 15</vt:lpstr>
      <vt:lpstr>Evolutionary Algorithms</vt:lpstr>
      <vt:lpstr>Multimodal Function    Multimodal optimization deals with optimization tasks that involve finding all or most of the multiple solutions (as opposed to a single best solution) to a problem.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jaya sil</dc:creator>
  <cp:lastModifiedBy>hp</cp:lastModifiedBy>
  <cp:revision>44</cp:revision>
  <dcterms:created xsi:type="dcterms:W3CDTF">2016-09-14T09:13:00Z</dcterms:created>
  <dcterms:modified xsi:type="dcterms:W3CDTF">2023-07-26T04:51:40Z</dcterms:modified>
</cp:coreProperties>
</file>