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  <p:sldMasterId id="2147483660" r:id="rId2"/>
  </p:sldMasterIdLst>
  <p:notesMasterIdLst>
    <p:notesMasterId r:id="rId6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17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9144000" cy="6858000" type="screen4x3"/>
  <p:notesSz cx="6858000" cy="9144000"/>
  <p:embeddedFontLst>
    <p:embeddedFont>
      <p:font typeface="Verdana" pitchFamily="34" charset="0"/>
      <p:regular r:id="rId66"/>
      <p:bold r:id="rId67"/>
      <p:italic r:id="rId68"/>
      <p:boldItalic r:id="rId69"/>
    </p:embeddedFont>
    <p:embeddedFont>
      <p:font typeface="Arial Black" pitchFamily="34" charset="0"/>
      <p:bold r:id="rId70"/>
    </p:embeddedFont>
    <p:embeddedFont>
      <p:font typeface="Tahoma" pitchFamily="34" charset="0"/>
      <p:regular r:id="rId71"/>
      <p:bold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0"/>
    <p:restoredTop sz="94679"/>
  </p:normalViewPr>
  <p:slideViewPr>
    <p:cSldViewPr snapToGrid="0"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font" Target="fonts/font3.fntdata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1.fntdata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font" Target="fonts/font4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5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1</a:t>
            </a:fld>
            <a:endParaRPr/>
          </a:p>
        </p:txBody>
      </p:sp>
      <p:sp>
        <p:nvSpPr>
          <p:cNvPr id="124" name="Google Shape;1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11</a:t>
            </a:fld>
            <a:endParaRPr/>
          </a:p>
        </p:txBody>
      </p:sp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12</a:t>
            </a:fld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13</a:t>
            </a:fld>
            <a:endParaRPr/>
          </a:p>
        </p:txBody>
      </p:sp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15</a:t>
            </a:fld>
            <a:endParaRPr/>
          </a:p>
        </p:txBody>
      </p:sp>
      <p:sp>
        <p:nvSpPr>
          <p:cNvPr id="214" name="Google Shape;2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16</a:t>
            </a:fld>
            <a:endParaRPr/>
          </a:p>
        </p:txBody>
      </p:sp>
      <p:sp>
        <p:nvSpPr>
          <p:cNvPr id="222" name="Google Shape;2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17</a:t>
            </a:fld>
            <a:endParaRPr/>
          </a:p>
        </p:txBody>
      </p:sp>
      <p:sp>
        <p:nvSpPr>
          <p:cNvPr id="229" name="Google Shape;22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18</a:t>
            </a:fld>
            <a:endParaRPr/>
          </a:p>
        </p:txBody>
      </p:sp>
      <p:sp>
        <p:nvSpPr>
          <p:cNvPr id="237" name="Google Shape;2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19</a:t>
            </a:fld>
            <a:endParaRPr/>
          </a:p>
        </p:txBody>
      </p:sp>
      <p:sp>
        <p:nvSpPr>
          <p:cNvPr id="243" name="Google Shape;2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20</a:t>
            </a:fld>
            <a:endParaRPr/>
          </a:p>
        </p:txBody>
      </p:sp>
      <p:sp>
        <p:nvSpPr>
          <p:cNvPr id="250" name="Google Shape;2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25</a:t>
            </a:fld>
            <a:endParaRPr/>
          </a:p>
        </p:txBody>
      </p:sp>
      <p:sp>
        <p:nvSpPr>
          <p:cNvPr id="285" name="Google Shape;2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29</a:t>
            </a:fld>
            <a:endParaRPr/>
          </a:p>
        </p:txBody>
      </p:sp>
      <p:sp>
        <p:nvSpPr>
          <p:cNvPr id="314" name="Google Shape;31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35</a:t>
            </a:fld>
            <a:endParaRPr/>
          </a:p>
        </p:txBody>
      </p:sp>
      <p:sp>
        <p:nvSpPr>
          <p:cNvPr id="359" name="Google Shape;35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36</a:t>
            </a:fld>
            <a:endParaRPr/>
          </a:p>
        </p:txBody>
      </p:sp>
      <p:sp>
        <p:nvSpPr>
          <p:cNvPr id="368" name="Google Shape;36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37</a:t>
            </a:fld>
            <a:endParaRPr/>
          </a:p>
        </p:txBody>
      </p:sp>
      <p:sp>
        <p:nvSpPr>
          <p:cNvPr id="374" name="Google Shape;37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41</a:t>
            </a:fld>
            <a:endParaRPr/>
          </a:p>
        </p:txBody>
      </p:sp>
      <p:sp>
        <p:nvSpPr>
          <p:cNvPr id="402" name="Google Shape;40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42</a:t>
            </a:fld>
            <a:endParaRPr/>
          </a:p>
        </p:txBody>
      </p:sp>
      <p:sp>
        <p:nvSpPr>
          <p:cNvPr id="409" name="Google Shape;40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43</a:t>
            </a:fld>
            <a:endParaRPr/>
          </a:p>
        </p:txBody>
      </p:sp>
      <p:sp>
        <p:nvSpPr>
          <p:cNvPr id="415" name="Google Shape;41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44</a:t>
            </a:fld>
            <a:endParaRPr/>
          </a:p>
        </p:txBody>
      </p:sp>
      <p:sp>
        <p:nvSpPr>
          <p:cNvPr id="423" name="Google Shape;4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45</a:t>
            </a:fld>
            <a:endParaRPr/>
          </a:p>
        </p:txBody>
      </p:sp>
      <p:sp>
        <p:nvSpPr>
          <p:cNvPr id="429" name="Google Shape;42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47</a:t>
            </a:fld>
            <a:endParaRPr/>
          </a:p>
        </p:txBody>
      </p:sp>
      <p:sp>
        <p:nvSpPr>
          <p:cNvPr id="441" name="Google Shape;44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49</a:t>
            </a:fld>
            <a:endParaRPr/>
          </a:p>
        </p:txBody>
      </p:sp>
      <p:sp>
        <p:nvSpPr>
          <p:cNvPr id="455" name="Google Shape;45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6" name="Google Shape;456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5</a:t>
            </a:fld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52</a:t>
            </a:fld>
            <a:endParaRPr/>
          </a:p>
        </p:txBody>
      </p:sp>
      <p:sp>
        <p:nvSpPr>
          <p:cNvPr id="473" name="Google Shape;47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4" name="Google Shape;474;p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53</a:t>
            </a:fld>
            <a:endParaRPr/>
          </a:p>
        </p:txBody>
      </p:sp>
      <p:sp>
        <p:nvSpPr>
          <p:cNvPr id="479" name="Google Shape;47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Google Shape;48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56</a:t>
            </a:fld>
            <a:endParaRPr/>
          </a:p>
        </p:txBody>
      </p:sp>
      <p:sp>
        <p:nvSpPr>
          <p:cNvPr id="500" name="Google Shape;50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57</a:t>
            </a:fld>
            <a:endParaRPr/>
          </a:p>
        </p:txBody>
      </p:sp>
      <p:sp>
        <p:nvSpPr>
          <p:cNvPr id="507" name="Google Shape;50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59</a:t>
            </a:fld>
            <a:endParaRPr/>
          </a:p>
        </p:txBody>
      </p:sp>
      <p:sp>
        <p:nvSpPr>
          <p:cNvPr id="519" name="Google Shape;51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0" name="Google Shape;520;p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60</a:t>
            </a:fld>
            <a:endParaRPr/>
          </a:p>
        </p:txBody>
      </p:sp>
      <p:sp>
        <p:nvSpPr>
          <p:cNvPr id="526" name="Google Shape;52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7" name="Google Shape;527;p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6</a:t>
            </a:fld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61</a:t>
            </a:fld>
            <a:endParaRPr/>
          </a:p>
        </p:txBody>
      </p:sp>
      <p:sp>
        <p:nvSpPr>
          <p:cNvPr id="533" name="Google Shape;53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Google Shape;534;p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ahoma"/>
                <a:buNone/>
              </a:pPr>
              <a:t>7</a:t>
            </a:fld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720"/>
              </a:spcBef>
              <a:spcAft>
                <a:spcPts val="0"/>
              </a:spcAft>
              <a:buSzPts val="2520"/>
              <a:buFont typeface="Noto Sans Symbols"/>
              <a:buNone/>
              <a:defRPr sz="36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◆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–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–"/>
              <a:defRPr sz="1800"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◆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–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–"/>
              <a:defRPr sz="1800"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9pPr>
          </a:lstStyle>
          <a:p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 rot="5400000">
            <a:off x="2306638" y="-249237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640"/>
              </a:spcBef>
              <a:spcAft>
                <a:spcPts val="0"/>
              </a:spcAft>
              <a:buSzPts val="2240"/>
              <a:buChar char="◆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–"/>
              <a:defRPr sz="28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◆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–"/>
              <a:defRPr sz="2000"/>
            </a:lvl4pPr>
            <a:lvl5pPr marL="2286000" lvl="4" indent="-3175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5pPr>
            <a:lvl6pPr marL="2743200" lvl="5" indent="-3175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6pPr>
            <a:lvl7pPr marL="3200400" lvl="6" indent="-3175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7pPr>
            <a:lvl8pPr marL="3657600" lvl="7" indent="-3175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8pPr>
            <a:lvl9pPr marL="4114800" lvl="8" indent="-3175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◆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–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–"/>
              <a:defRPr sz="1600"/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◆"/>
              <a:defRPr sz="1600"/>
            </a:lvl5pPr>
            <a:lvl6pPr marL="2743200" lvl="5" indent="-299720" algn="l">
              <a:spcBef>
                <a:spcPts val="320"/>
              </a:spcBef>
              <a:spcAft>
                <a:spcPts val="0"/>
              </a:spcAft>
              <a:buSzPts val="1120"/>
              <a:buChar char="◆"/>
              <a:defRPr sz="1600"/>
            </a:lvl6pPr>
            <a:lvl7pPr marL="3200400" lvl="6" indent="-299720" algn="l">
              <a:spcBef>
                <a:spcPts val="320"/>
              </a:spcBef>
              <a:spcAft>
                <a:spcPts val="0"/>
              </a:spcAft>
              <a:buSzPts val="1120"/>
              <a:buChar char="◆"/>
              <a:defRPr sz="1600"/>
            </a:lvl7pPr>
            <a:lvl8pPr marL="3657600" lvl="7" indent="-299720" algn="l">
              <a:spcBef>
                <a:spcPts val="320"/>
              </a:spcBef>
              <a:spcAft>
                <a:spcPts val="0"/>
              </a:spcAft>
              <a:buSzPts val="1120"/>
              <a:buChar char="◆"/>
              <a:defRPr sz="1600"/>
            </a:lvl8pPr>
            <a:lvl9pPr marL="4114800" lvl="8" indent="-299720" algn="l">
              <a:spcBef>
                <a:spcPts val="320"/>
              </a:spcBef>
              <a:spcAft>
                <a:spcPts val="0"/>
              </a:spcAft>
              <a:buSzPts val="1120"/>
              <a:buChar char="◆"/>
              <a:defRPr sz="1600"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◆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–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–"/>
              <a:defRPr sz="1600"/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◆"/>
              <a:defRPr sz="1600"/>
            </a:lvl5pPr>
            <a:lvl6pPr marL="2743200" lvl="5" indent="-299720" algn="l">
              <a:spcBef>
                <a:spcPts val="320"/>
              </a:spcBef>
              <a:spcAft>
                <a:spcPts val="0"/>
              </a:spcAft>
              <a:buSzPts val="1120"/>
              <a:buChar char="◆"/>
              <a:defRPr sz="1600"/>
            </a:lvl6pPr>
            <a:lvl7pPr marL="3200400" lvl="6" indent="-299720" algn="l">
              <a:spcBef>
                <a:spcPts val="320"/>
              </a:spcBef>
              <a:spcAft>
                <a:spcPts val="0"/>
              </a:spcAft>
              <a:buSzPts val="1120"/>
              <a:buChar char="◆"/>
              <a:defRPr sz="1600"/>
            </a:lvl7pPr>
            <a:lvl8pPr marL="3657600" lvl="7" indent="-299720" algn="l">
              <a:spcBef>
                <a:spcPts val="320"/>
              </a:spcBef>
              <a:spcAft>
                <a:spcPts val="0"/>
              </a:spcAft>
              <a:buSzPts val="1120"/>
              <a:buChar char="◆"/>
              <a:defRPr sz="1600"/>
            </a:lvl8pPr>
            <a:lvl9pPr marL="4114800" lvl="8" indent="-299720" algn="l">
              <a:spcBef>
                <a:spcPts val="320"/>
              </a:spcBef>
              <a:spcAft>
                <a:spcPts val="0"/>
              </a:spcAft>
              <a:buSzPts val="1120"/>
              <a:buChar char="◆"/>
              <a:defRPr sz="1600"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D9E9E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4716462" y="5345112"/>
            <a:ext cx="4427537" cy="1512887"/>
            <a:chOff x="2971" y="3367"/>
            <a:chExt cx="2789" cy="953"/>
          </a:xfrm>
        </p:grpSpPr>
        <p:sp>
          <p:nvSpPr>
            <p:cNvPr id="11" name="Google Shape;11;p1"/>
            <p:cNvSpPr/>
            <p:nvPr/>
          </p:nvSpPr>
          <p:spPr>
            <a:xfrm>
              <a:off x="2971" y="3367"/>
              <a:ext cx="2789" cy="953"/>
            </a:xfrm>
            <a:custGeom>
              <a:avLst/>
              <a:gdLst/>
              <a:ahLst/>
              <a:cxnLst/>
              <a:rect l="l" t="t" r="r" b="b"/>
              <a:pathLst>
                <a:path w="2780" h="953" extrusionOk="0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  <a:lnTo>
                    <a:pt x="2780" y="24"/>
                  </a:lnTo>
                  <a:lnTo>
                    <a:pt x="2780" y="24"/>
                  </a:ln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4602" y="4014"/>
              <a:ext cx="12" cy="18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4596" y="3996"/>
              <a:ext cx="6" cy="18"/>
            </a:xfrm>
            <a:custGeom>
              <a:avLst/>
              <a:gdLst/>
              <a:ahLst/>
              <a:cxnLst/>
              <a:rect l="l" t="t" r="r" b="b"/>
              <a:pathLst>
                <a:path w="6" h="18" extrusionOk="0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5180" y="3577"/>
              <a:ext cx="304" cy="741"/>
            </a:xfrm>
            <a:custGeom>
              <a:avLst/>
              <a:gdLst/>
              <a:ahLst/>
              <a:cxnLst/>
              <a:rect l="l" t="t" r="r" b="b"/>
              <a:pathLst>
                <a:path w="304" h="741" extrusionOk="0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918" y="3553"/>
              <a:ext cx="314" cy="767"/>
            </a:xfrm>
            <a:custGeom>
              <a:avLst/>
              <a:gdLst/>
              <a:ahLst/>
              <a:cxnLst/>
              <a:rect l="l" t="t" r="r" b="b"/>
              <a:pathLst>
                <a:path w="314" h="767" extrusionOk="0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700" y="3697"/>
              <a:ext cx="275" cy="623"/>
            </a:xfrm>
            <a:custGeom>
              <a:avLst/>
              <a:gdLst/>
              <a:ahLst/>
              <a:cxnLst/>
              <a:rect l="l" t="t" r="r" b="b"/>
              <a:pathLst>
                <a:path w="275" h="623" extrusionOk="0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4522" y="3709"/>
              <a:ext cx="213" cy="611"/>
            </a:xfrm>
            <a:custGeom>
              <a:avLst/>
              <a:gdLst/>
              <a:ahLst/>
              <a:cxnLst/>
              <a:rect l="l" t="t" r="r" b="b"/>
              <a:pathLst>
                <a:path w="213" h="611" extrusionOk="0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292" y="3936"/>
              <a:ext cx="167" cy="384"/>
            </a:xfrm>
            <a:custGeom>
              <a:avLst/>
              <a:gdLst/>
              <a:ahLst/>
              <a:cxnLst/>
              <a:rect l="l" t="t" r="r" b="b"/>
              <a:pathLst>
                <a:path w="167" h="384" extrusionOk="0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4100" y="4020"/>
              <a:ext cx="166" cy="300"/>
            </a:xfrm>
            <a:custGeom>
              <a:avLst/>
              <a:gdLst/>
              <a:ahLst/>
              <a:cxnLst/>
              <a:rect l="l" t="t" r="r" b="b"/>
              <a:pathLst>
                <a:path w="166" h="300" extrusionOk="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910" y="4038"/>
              <a:ext cx="237" cy="282"/>
            </a:xfrm>
            <a:custGeom>
              <a:avLst/>
              <a:gdLst/>
              <a:ahLst/>
              <a:cxnLst/>
              <a:rect l="l" t="t" r="r" b="b"/>
              <a:pathLst>
                <a:path w="237" h="282" extrusionOk="0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674" y="4086"/>
              <a:ext cx="196" cy="234"/>
            </a:xfrm>
            <a:custGeom>
              <a:avLst/>
              <a:gdLst/>
              <a:ahLst/>
              <a:cxnLst/>
              <a:rect l="l" t="t" r="r" b="b"/>
              <a:pathLst>
                <a:path w="196" h="234" extrusionOk="0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476" y="4068"/>
              <a:ext cx="190" cy="252"/>
            </a:xfrm>
            <a:custGeom>
              <a:avLst/>
              <a:gdLst/>
              <a:ahLst/>
              <a:cxnLst/>
              <a:rect l="l" t="t" r="r" b="b"/>
              <a:pathLst>
                <a:path w="190" h="252" extrusionOk="0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3170" y="4188"/>
              <a:ext cx="230" cy="132"/>
            </a:xfrm>
            <a:custGeom>
              <a:avLst/>
              <a:gdLst/>
              <a:ahLst/>
              <a:cxnLst/>
              <a:rect l="l" t="t" r="r" b="b"/>
              <a:pathLst>
                <a:path w="230" h="132" extrusionOk="0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3044" y="4218"/>
              <a:ext cx="89" cy="102"/>
            </a:xfrm>
            <a:custGeom>
              <a:avLst/>
              <a:gdLst/>
              <a:ahLst/>
              <a:cxnLst/>
              <a:rect l="l" t="t" r="r" b="b"/>
              <a:pathLst>
                <a:path w="89" h="102" extrusionOk="0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482" y="3367"/>
              <a:ext cx="278" cy="953"/>
            </a:xfrm>
            <a:custGeom>
              <a:avLst/>
              <a:gdLst/>
              <a:ahLst/>
              <a:cxnLst/>
              <a:rect l="l" t="t" r="r" b="b"/>
              <a:pathLst>
                <a:path w="278" h="953" extrusionOk="0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◆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528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◆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◆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◆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◆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◆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◆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8" name="Google Shape;28;p1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9" name="Google Shape;29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0" name="Google Shape;30;p1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D9E9E"/>
            </a:gs>
          </a:gsLst>
          <a:lin ang="540000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>
            <a:off x="4716462" y="5345112"/>
            <a:ext cx="4427537" cy="1512887"/>
            <a:chOff x="2971" y="3367"/>
            <a:chExt cx="2789" cy="953"/>
          </a:xfrm>
        </p:grpSpPr>
        <p:sp>
          <p:nvSpPr>
            <p:cNvPr id="39" name="Google Shape;39;p3"/>
            <p:cNvSpPr/>
            <p:nvPr/>
          </p:nvSpPr>
          <p:spPr>
            <a:xfrm>
              <a:off x="2971" y="3367"/>
              <a:ext cx="2789" cy="953"/>
            </a:xfrm>
            <a:custGeom>
              <a:avLst/>
              <a:gdLst/>
              <a:ahLst/>
              <a:cxnLst/>
              <a:rect l="l" t="t" r="r" b="b"/>
              <a:pathLst>
                <a:path w="2780" h="953" extrusionOk="0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  <a:lnTo>
                    <a:pt x="2780" y="24"/>
                  </a:lnTo>
                  <a:lnTo>
                    <a:pt x="2780" y="24"/>
                  </a:ln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602" y="4014"/>
              <a:ext cx="12" cy="18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596" y="3996"/>
              <a:ext cx="6" cy="18"/>
            </a:xfrm>
            <a:custGeom>
              <a:avLst/>
              <a:gdLst/>
              <a:ahLst/>
              <a:cxnLst/>
              <a:rect l="l" t="t" r="r" b="b"/>
              <a:pathLst>
                <a:path w="6" h="18" extrusionOk="0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180" y="3577"/>
              <a:ext cx="304" cy="741"/>
            </a:xfrm>
            <a:custGeom>
              <a:avLst/>
              <a:gdLst/>
              <a:ahLst/>
              <a:cxnLst/>
              <a:rect l="l" t="t" r="r" b="b"/>
              <a:pathLst>
                <a:path w="304" h="741" extrusionOk="0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918" y="3553"/>
              <a:ext cx="314" cy="767"/>
            </a:xfrm>
            <a:custGeom>
              <a:avLst/>
              <a:gdLst/>
              <a:ahLst/>
              <a:cxnLst/>
              <a:rect l="l" t="t" r="r" b="b"/>
              <a:pathLst>
                <a:path w="314" h="767" extrusionOk="0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700" y="3697"/>
              <a:ext cx="275" cy="623"/>
            </a:xfrm>
            <a:custGeom>
              <a:avLst/>
              <a:gdLst/>
              <a:ahLst/>
              <a:cxnLst/>
              <a:rect l="l" t="t" r="r" b="b"/>
              <a:pathLst>
                <a:path w="275" h="623" extrusionOk="0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522" y="3709"/>
              <a:ext cx="213" cy="611"/>
            </a:xfrm>
            <a:custGeom>
              <a:avLst/>
              <a:gdLst/>
              <a:ahLst/>
              <a:cxnLst/>
              <a:rect l="l" t="t" r="r" b="b"/>
              <a:pathLst>
                <a:path w="213" h="611" extrusionOk="0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292" y="3936"/>
              <a:ext cx="167" cy="384"/>
            </a:xfrm>
            <a:custGeom>
              <a:avLst/>
              <a:gdLst/>
              <a:ahLst/>
              <a:cxnLst/>
              <a:rect l="l" t="t" r="r" b="b"/>
              <a:pathLst>
                <a:path w="167" h="384" extrusionOk="0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100" y="4020"/>
              <a:ext cx="166" cy="300"/>
            </a:xfrm>
            <a:custGeom>
              <a:avLst/>
              <a:gdLst/>
              <a:ahLst/>
              <a:cxnLst/>
              <a:rect l="l" t="t" r="r" b="b"/>
              <a:pathLst>
                <a:path w="166" h="300" extrusionOk="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910" y="4038"/>
              <a:ext cx="237" cy="282"/>
            </a:xfrm>
            <a:custGeom>
              <a:avLst/>
              <a:gdLst/>
              <a:ahLst/>
              <a:cxnLst/>
              <a:rect l="l" t="t" r="r" b="b"/>
              <a:pathLst>
                <a:path w="237" h="282" extrusionOk="0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674" y="4086"/>
              <a:ext cx="196" cy="234"/>
            </a:xfrm>
            <a:custGeom>
              <a:avLst/>
              <a:gdLst/>
              <a:ahLst/>
              <a:cxnLst/>
              <a:rect l="l" t="t" r="r" b="b"/>
              <a:pathLst>
                <a:path w="196" h="234" extrusionOk="0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476" y="4068"/>
              <a:ext cx="190" cy="252"/>
            </a:xfrm>
            <a:custGeom>
              <a:avLst/>
              <a:gdLst/>
              <a:ahLst/>
              <a:cxnLst/>
              <a:rect l="l" t="t" r="r" b="b"/>
              <a:pathLst>
                <a:path w="190" h="252" extrusionOk="0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3170" y="4188"/>
              <a:ext cx="230" cy="132"/>
            </a:xfrm>
            <a:custGeom>
              <a:avLst/>
              <a:gdLst/>
              <a:ahLst/>
              <a:cxnLst/>
              <a:rect l="l" t="t" r="r" b="b"/>
              <a:pathLst>
                <a:path w="230" h="132" extrusionOk="0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044" y="4218"/>
              <a:ext cx="89" cy="102"/>
            </a:xfrm>
            <a:custGeom>
              <a:avLst/>
              <a:gdLst/>
              <a:ahLst/>
              <a:cxnLst/>
              <a:rect l="l" t="t" r="r" b="b"/>
              <a:pathLst>
                <a:path w="89" h="102" extrusionOk="0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482" y="3367"/>
              <a:ext cx="278" cy="953"/>
            </a:xfrm>
            <a:custGeom>
              <a:avLst/>
              <a:gdLst/>
              <a:ahLst/>
              <a:cxnLst/>
              <a:rect l="l" t="t" r="r" b="b"/>
              <a:pathLst>
                <a:path w="278" h="953" extrusionOk="0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>
              <a:gsLst>
                <a:gs pos="0">
                  <a:srgbClr val="008B8B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◆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528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◆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◆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◆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◆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◆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◆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ctrTitle"/>
          </p:nvPr>
        </p:nvSpPr>
        <p:spPr>
          <a:xfrm>
            <a:off x="838200" y="838200"/>
            <a:ext cx="7620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ROUGH SET THEORY- </a:t>
            </a:r>
            <a:br>
              <a:rPr lang="en-US" sz="3600" b="1" i="0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i="0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FUNDAMENTALS</a:t>
            </a:r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Jaya Sil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Technology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Engineering Science and Technology, Shibpur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Howrah-711103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js@cs.iiests.ac.in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"/>
              <a:buNone/>
            </a:pPr>
            <a:r>
              <a:rPr lang="en-US" sz="4400" b="0" i="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Indiscernibility Relation</a:t>
            </a:r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By R(x) we denote the equivalence class of R determined by element x. </a:t>
            </a:r>
            <a:endParaRPr/>
          </a:p>
          <a:p>
            <a:pPr marL="342900" marR="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The indiscernibility relation R describes - in a sense - our lack of knowledge about the universe U. </a:t>
            </a:r>
            <a:endParaRPr/>
          </a:p>
          <a:p>
            <a:pPr marL="342900" marR="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Equivalence classes of the relation R, called granules, represent an elementary portion of knowledge we are able to perceive due to R. </a:t>
            </a:r>
            <a:endParaRPr/>
          </a:p>
          <a:p>
            <a:pPr marL="342900" marR="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Using only the indiscernibility relation, information is accessible in form of granules of knowledge.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3820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Information System Framework</a:t>
            </a:r>
            <a:r>
              <a:rPr lang="en-US" sz="4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1"/>
          </p:nvPr>
        </p:nvSpPr>
        <p:spPr>
          <a:xfrm>
            <a:off x="533400" y="21336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RS data model information is stored in a table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row (tuples) represents a</a:t>
            </a:r>
            <a:r>
              <a:rPr lang="en-US" sz="2400" b="0" i="0" u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1" u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</a:t>
            </a:r>
            <a:r>
              <a:rPr lang="en-US" sz="2400" b="0" i="0" u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an </a:t>
            </a:r>
            <a:r>
              <a:rPr lang="en-US" sz="2400" b="0" i="1" u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endParaRPr sz="1800" b="0" i="0" u="none">
              <a:solidFill>
                <a:srgbClr val="66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the facts are not </a:t>
            </a:r>
            <a:r>
              <a:rPr lang="en-US" sz="2400" b="0" i="1" u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each other</a:t>
            </a: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 table is called an </a:t>
            </a:r>
            <a:r>
              <a:rPr lang="en-US" sz="2400" b="0" i="1" u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System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28956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36220" algn="l" rtl="0"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0" y="0"/>
            <a:ext cx="44132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219200"/>
            <a:ext cx="7696200" cy="4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05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▪"/>
            </a:pPr>
            <a:r>
              <a:rPr lang="en-US" sz="2800" b="0" i="0" u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 concepts as information Granules containing objects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▪"/>
            </a:pPr>
            <a:r>
              <a:rPr lang="en-US" sz="2800" b="0" i="0" u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RST measures vagueness in terms of boundary region</a:t>
            </a:r>
            <a:endParaRPr/>
          </a:p>
          <a:p>
            <a:pPr marL="342900" lvl="0" indent="-2184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▪"/>
            </a:pPr>
            <a:r>
              <a:rPr lang="en-US" sz="2800" b="0" i="0" u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prior information is required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▪"/>
            </a:pPr>
            <a:r>
              <a:rPr lang="en-US" sz="2800" b="0" i="0" u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</a:t>
            </a:r>
            <a:r>
              <a:rPr lang="en-US" sz="2800" b="1" i="0" u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formal approximation of Crisp Set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</a:pPr>
            <a:endParaRPr sz="1000" b="0" i="0" u="non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</a:pPr>
            <a:endParaRPr sz="1000" b="0" i="0" u="non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▪"/>
            </a:pPr>
            <a:r>
              <a:rPr lang="en-US" sz="2800" b="0" i="0" u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inconsistency in data by dividing the set into two consistent sets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</a:pPr>
            <a:endParaRPr sz="1000" b="0" i="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98450" algn="l" rtl="0">
              <a:spcBef>
                <a:spcPts val="200"/>
              </a:spcBef>
              <a:spcAft>
                <a:spcPts val="0"/>
              </a:spcAft>
              <a:buSzPts val="700"/>
              <a:buNone/>
            </a:pPr>
            <a:endParaRPr sz="1000" b="0" i="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600200"/>
            <a:ext cx="60579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/>
          <p:nvPr/>
        </p:nvSpPr>
        <p:spPr>
          <a:xfrm>
            <a:off x="1371600" y="1066800"/>
            <a:ext cx="6019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1371600" y="838200"/>
            <a:ext cx="5943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Table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153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Char char="•"/>
            </a:pP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an </a:t>
            </a:r>
            <a:r>
              <a:rPr lang="en-US" sz="2800" b="0" i="1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system</a:t>
            </a:r>
            <a:endParaRPr/>
          </a:p>
          <a:p>
            <a:pPr marL="342900" lvl="0" indent="-2717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</a:pPr>
            <a:endParaRPr sz="16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•"/>
            </a:pP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is a nonempty set of finite </a:t>
            </a:r>
            <a:r>
              <a:rPr lang="en-US" sz="2800" b="0" i="1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</a:pPr>
            <a:endParaRPr sz="16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•"/>
            </a:pP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is a nonempty finite set of </a:t>
            </a:r>
            <a:r>
              <a:rPr lang="en-US" sz="2800" b="0" i="1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</a:pPr>
            <a:endParaRPr sz="16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•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value </a:t>
            </a:r>
            <a:r>
              <a:rPr lang="en-US" sz="2800" b="0" i="1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0" i="1" u="none" baseline="-250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assigned to each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 </a:t>
            </a:r>
            <a:r>
              <a:rPr lang="en-US" sz="2800" b="0" i="1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a;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where</a:t>
            </a:r>
            <a:r>
              <a:rPr lang="en-US" sz="2800" b="0" i="1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20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⮚"/>
            </a:pPr>
            <a:r>
              <a:rPr lang="en-US" sz="2800" b="0" i="1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ρ </a:t>
            </a:r>
            <a:r>
              <a:rPr lang="en-US" sz="2800" b="0" i="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b="0" i="1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0" i="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lang="en-US" sz="2800" b="0" i="1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lang="en-US" sz="2800" b="0" i="1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0" i="1" u="none" baseline="-250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an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function</a:t>
            </a: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8440" algn="l" rtl="0"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FFFF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66FFFF"/>
                </a:solidFill>
                <a:latin typeface="Arial"/>
                <a:ea typeface="Arial"/>
                <a:cs typeface="Arial"/>
                <a:sym typeface="Arial"/>
              </a:rPr>
              <a:t>Information Function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381000" y="457200"/>
            <a:ext cx="8305800" cy="567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60"/>
              <a:buChar char="•"/>
            </a:pP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ρ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(1,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960"/>
              <a:buChar char="•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 </a:t>
            </a:r>
            <a:r>
              <a:rPr lang="en-US" sz="2800" b="0" i="1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attribute-value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pair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960"/>
              <a:buChar char="•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is a set of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which </a:t>
            </a:r>
            <a:r>
              <a:rPr lang="en-US" sz="2800" b="0" i="1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value </a:t>
            </a:r>
            <a:r>
              <a:rPr lang="en-US" sz="2800" b="0" i="1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[1, 3, 4] = (Temperature, high)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[3, 6] = (Headache, no) </a:t>
            </a:r>
            <a:endParaRPr/>
          </a:p>
          <a:p>
            <a:pPr marL="342900" lvl="0" indent="-236220" algn="l" rtl="0"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0" y="3657600"/>
            <a:ext cx="44196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001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CC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CCFFCC"/>
                </a:solidFill>
                <a:latin typeface="Arial"/>
                <a:ea typeface="Arial"/>
                <a:cs typeface="Arial"/>
                <a:sym typeface="Arial"/>
              </a:rPr>
              <a:t>Information Granules</a:t>
            </a:r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784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Concepts are represented as information Granules containing objects.</a:t>
            </a: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8956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B ⊆ A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elementary set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containing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</a:pPr>
            <a:endParaRPr sz="12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400" b="0" i="1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-US" sz="2400" b="0" i="1" u="none" baseline="-25000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b="0" i="0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∩{[(</a:t>
            </a:r>
            <a:r>
              <a:rPr lang="en-US" sz="2400" b="0" i="1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0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1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0" i="0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)]⏐</a:t>
            </a:r>
            <a:r>
              <a:rPr lang="en-US" sz="2400" b="0" i="1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0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 </a:t>
            </a:r>
            <a:r>
              <a:rPr lang="en-US" sz="2400" b="0" i="1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b="0" i="0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1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ρ</a:t>
            </a:r>
            <a:r>
              <a:rPr lang="en-US" sz="2400" b="0" i="0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400" b="0" i="1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1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0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US" sz="2400" b="0" i="1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0" i="0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-US" sz="2000" b="0" i="1" u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r>
              <a:rPr lang="en-US" sz="2400" b="0" i="1" u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Granules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FF33"/>
              </a:buClr>
              <a:buSzPts val="1680"/>
              <a:buFont typeface="Noto Sans Symbols"/>
              <a:buChar char="✔"/>
            </a:pPr>
            <a:r>
              <a:rPr lang="en-US" sz="2400" b="0" i="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Elementary Sets of Singletons {a}</a:t>
            </a:r>
            <a:endParaRPr sz="1000" b="0" i="0" u="none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[1]</a:t>
            </a:r>
            <a:r>
              <a:rPr lang="en-US" sz="24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{Temperature}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[3]</a:t>
            </a:r>
            <a:r>
              <a:rPr lang="en-US" sz="24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{Temperature}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endParaRPr/>
          </a:p>
          <a:p>
            <a:pPr marL="342900" lvl="0" indent="-342900" algn="l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</a:t>
            </a:r>
            <a:r>
              <a:rPr lang="en-US" sz="24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{Temperature}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{1, 3, 4}</a:t>
            </a: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[5]</a:t>
            </a:r>
            <a:r>
              <a:rPr lang="en-US" sz="24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{Temperature}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[6]</a:t>
            </a:r>
            <a:r>
              <a:rPr lang="en-US" sz="24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{Temperature}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{5, 6}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20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36220" algn="l" rtl="0"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0" y="3962400"/>
            <a:ext cx="35814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body" idx="1"/>
          </p:nvPr>
        </p:nvSpPr>
        <p:spPr>
          <a:xfrm>
            <a:off x="457200" y="304800"/>
            <a:ext cx="8077200" cy="582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80"/>
              <a:buFont typeface="Noto Sans Symbols"/>
              <a:buChar char="✔"/>
            </a:pPr>
            <a:r>
              <a:rPr lang="en-US" sz="2400" b="0" i="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Elementary Sets of Subsets of A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</a:pPr>
            <a:endParaRPr sz="1400" b="0" i="0" u="none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[1]</a:t>
            </a:r>
            <a:r>
              <a:rPr lang="en-US" sz="24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{Temperature, Headache}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[4]</a:t>
            </a:r>
            <a:r>
              <a:rPr lang="en-US" sz="24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{Temperature, Headache}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[(Temperature, high)] ∩ [(Headache, yes)] = {1, 4}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[2]</a:t>
            </a:r>
            <a:r>
              <a:rPr lang="en-US" sz="24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{Temperature, Headache}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[(Temperature, very_high)] ∩ [(Headache, yes)] = {2}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[3]</a:t>
            </a:r>
            <a:r>
              <a:rPr lang="en-US" sz="24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{Temperature, Headache}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[(Temperature, high)] ∩ [(Headache, no)] = {3}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[5]</a:t>
            </a:r>
            <a:r>
              <a:rPr lang="en-US" sz="24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{Temperature, Headache}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[(Temperature, normal)] ∩ [(Headache, yes)] = {5}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[6]</a:t>
            </a:r>
            <a:r>
              <a:rPr lang="en-US" sz="24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{Temperature, Headache}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[(Temperature, normal)] ∩ [(Headache, no)] = {6}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36220" algn="l" rtl="0"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7924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CC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CCFFCC"/>
                </a:solidFill>
                <a:latin typeface="Arial"/>
                <a:ea typeface="Arial"/>
                <a:cs typeface="Arial"/>
                <a:sym typeface="Arial"/>
              </a:rPr>
              <a:t>Indiscernibility Relation</a:t>
            </a: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077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representative object for different attribute set, called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indiscernible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tuples</a:t>
            </a:r>
            <a:endParaRPr sz="2400" b="1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</a:pPr>
            <a:endParaRPr sz="1200" b="1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▪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tuples are </a:t>
            </a:r>
            <a:r>
              <a:rPr lang="en-US" sz="2400" b="1" i="1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indiscernible</a:t>
            </a:r>
            <a:r>
              <a:rPr lang="en-US" sz="2400" b="0" i="1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respect to a set of attributes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⊆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if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x′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; ∀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</a:t>
            </a:r>
            <a:r>
              <a:rPr lang="en-US" sz="24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the </a:t>
            </a:r>
            <a:r>
              <a:rPr lang="en-US" sz="24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indiscernibility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{(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′)∈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0" i="0" u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⏐∀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′)}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36220" algn="l" rtl="0"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Rough set theory proposes a new mathematical approach to imperfect knowledge, i.e. to vagueness or imprecision. </a:t>
            </a:r>
            <a:endParaRPr/>
          </a:p>
          <a:p>
            <a:pPr marL="342900" marR="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There are many approaches to the problem of how to understand and manipulate imperfect knowledge. </a:t>
            </a:r>
            <a:endParaRPr/>
          </a:p>
          <a:p>
            <a:pPr marL="342900" marR="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The most successful approach is based on the fuzzy set notion proposed by L. Zadeh in the article Fuzzy sets, Information and Control, 8, 338-353, 1965.</a:t>
            </a:r>
            <a:endParaRPr/>
          </a:p>
          <a:p>
            <a:pPr marL="342900" marR="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In Rough set based approach, vagueness is expressed by a boundary region of a set, i.e. formulate sets with imprecise boundaries. </a:t>
            </a:r>
            <a:endParaRPr/>
          </a:p>
          <a:p>
            <a:pPr marL="342900" marR="0" lvl="0" indent="-2362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sz="24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23622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44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IND(Temperature) = {{1,3,4},{2},{5,6}} and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IND(Temperature, Headache) =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{{1,4},{2},{3},{5},{6}}</a:t>
            </a:r>
            <a:endParaRPr/>
          </a:p>
          <a:p>
            <a:pPr marL="342900" lvl="0" indent="-2184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8440" algn="l" rtl="0"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895600"/>
            <a:ext cx="65532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914400"/>
            <a:ext cx="80772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2362200"/>
            <a:ext cx="55626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CONCEPT</a:t>
            </a:r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elementary set of {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is called a 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</a:t>
            </a:r>
            <a:endParaRPr/>
          </a:p>
          <a:p>
            <a:pPr marL="342900" lvl="0" indent="-2717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Noto Sans Symbols"/>
              <a:buNone/>
            </a:pPr>
            <a:endParaRPr sz="1600" b="0" i="1" u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Concepts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the same decision attribute value</a:t>
            </a:r>
            <a:endParaRPr/>
          </a:p>
          <a:p>
            <a:pPr marL="342900" lvl="0" indent="-2717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Noto Sans Symbols"/>
              <a:buNone/>
            </a:pPr>
            <a:endParaRPr sz="16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 “</a:t>
            </a:r>
            <a:r>
              <a:rPr lang="en-US" sz="2400" b="0" i="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Walk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is </a:t>
            </a:r>
            <a:r>
              <a:rPr lang="en-US" sz="24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 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 “</a:t>
            </a:r>
            <a:r>
              <a:rPr lang="en-US" sz="2400" b="0" i="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Walk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is </a:t>
            </a:r>
            <a:r>
              <a:rPr lang="en-US" sz="24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  <a:p>
            <a:pPr marL="342900" lvl="0" indent="-2362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sz="2400" b="0" i="1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362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sz="2400" b="0" i="1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84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1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362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89560" algn="l" rtl="0">
              <a:spcBef>
                <a:spcPts val="240"/>
              </a:spcBef>
              <a:spcAft>
                <a:spcPts val="0"/>
              </a:spcAft>
              <a:buSzPts val="840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" name="Google Shape;26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3810000"/>
            <a:ext cx="6400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 txBox="1"/>
          <p:nvPr/>
        </p:nvSpPr>
        <p:spPr>
          <a:xfrm>
            <a:off x="609600" y="3352800"/>
            <a:ext cx="64008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DECISION TABLE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94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ts val="4000"/>
              <a:buFont typeface="Times New Roman"/>
              <a:buNone/>
            </a:pPr>
            <a:r>
              <a:rPr lang="en-US" sz="4000" b="0" i="0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DECISION TABLE</a:t>
            </a:r>
            <a:endParaRPr/>
          </a:p>
        </p:txBody>
      </p:sp>
      <p:pic>
        <p:nvPicPr>
          <p:cNvPr id="274" name="Google Shape;274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295400"/>
            <a:ext cx="822960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5029200"/>
            <a:ext cx="82296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INCONSISTENT DECISION TABLE</a:t>
            </a:r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be defined in a crisp manner</a:t>
            </a:r>
            <a:endParaRPr/>
          </a:p>
          <a:p>
            <a:pPr marL="342900" lvl="0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700"/>
              <a:buFont typeface="Noto Sans Symbols"/>
              <a:buNone/>
            </a:pPr>
            <a:endParaRPr sz="10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Decision attribute “</a:t>
            </a:r>
            <a:r>
              <a:rPr lang="en-US" sz="2800" b="0" i="0" u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walk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for objects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marL="342900" lvl="0" indent="-27178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Noto Sans Symbols"/>
              <a:buNone/>
            </a:pPr>
            <a:endParaRPr sz="16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set </a:t>
            </a:r>
            <a:r>
              <a:rPr lang="en-US" sz="2800" b="0" i="1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}cannot be expressed </a:t>
            </a:r>
            <a:r>
              <a:rPr lang="en-US" sz="2800" b="1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Exactly</a:t>
            </a:r>
            <a:endParaRPr/>
          </a:p>
          <a:p>
            <a:pPr marL="342900" lvl="0" indent="-27178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Noto Sans Symbols"/>
              <a:buNone/>
            </a:pPr>
            <a:endParaRPr sz="16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Notion of </a:t>
            </a:r>
            <a:r>
              <a:rPr lang="en-US" sz="2800" b="0" i="0" u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Rough Set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emerges</a:t>
            </a:r>
            <a:endParaRPr/>
          </a:p>
          <a:p>
            <a:pPr marL="342900" lvl="0" indent="-28956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8956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20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8956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pic>
        <p:nvPicPr>
          <p:cNvPr id="282" name="Google Shape;28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4038600"/>
            <a:ext cx="53340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609600"/>
            <a:ext cx="6477000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838200"/>
            <a:ext cx="67818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 txBox="1"/>
          <p:nvPr/>
        </p:nvSpPr>
        <p:spPr>
          <a:xfrm>
            <a:off x="1066800" y="5257800"/>
            <a:ext cx="68580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{4, 5} cannot be defined exactly, for decision attribute “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lang="en-US" sz="40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APPROXIMATION</a:t>
            </a:r>
            <a:endParaRPr/>
          </a:p>
        </p:txBody>
      </p:sp>
      <p:sp>
        <p:nvSpPr>
          <p:cNvPr id="300" name="Google Shape;300;p40"/>
          <p:cNvSpPr txBox="1">
            <a:spLocks noGrp="1"/>
          </p:cNvSpPr>
          <p:nvPr>
            <p:ph type="body" idx="1"/>
          </p:nvPr>
        </p:nvSpPr>
        <p:spPr>
          <a:xfrm>
            <a:off x="533400" y="15240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1" u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</a:t>
            </a:r>
            <a:r>
              <a:rPr lang="en-US" sz="2400" b="1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approximated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lang="en-US" sz="2400" b="0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</a:t>
            </a:r>
            <a:r>
              <a:rPr lang="en-US" sz="2400" b="0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ower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400" b="0" i="1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</a:t>
            </a:r>
            <a:r>
              <a:rPr lang="en-US" sz="2400" b="0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b="0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RX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approximations</a:t>
            </a:r>
            <a:endParaRPr/>
          </a:p>
          <a:p>
            <a:pPr marL="342900" lvl="0" indent="-27178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Noto Sans Symbols"/>
              <a:buNone/>
            </a:pPr>
            <a:endParaRPr sz="16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1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={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[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-US" sz="24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((</a:t>
            </a: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R(</a:t>
            </a:r>
            <a:r>
              <a:rPr lang="en-US" sz="2400" b="0" i="1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))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⊆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and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</a:pPr>
            <a:endParaRPr sz="12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X=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[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-US" sz="24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((</a:t>
            </a: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R(</a:t>
            </a:r>
            <a:r>
              <a:rPr lang="en-US" sz="2400" b="0" i="1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))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∩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≠ ∅}</a:t>
            </a:r>
            <a:endParaRPr sz="24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8956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b="0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approximation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positively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(i.e., unambiguously) classified objects belong to </a:t>
            </a:r>
            <a:r>
              <a:rPr lang="en-US" sz="2400" b="0" i="1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marL="342900" lvl="0" indent="-28956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1" u="none">
              <a:solidFill>
                <a:srgbClr val="66FF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b="0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 approximation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possibly</a:t>
            </a: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classified objects as members of </a:t>
            </a:r>
            <a:r>
              <a:rPr lang="en-US" sz="2400" b="0" i="1" u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8956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1" u="none">
              <a:solidFill>
                <a:srgbClr val="66FF33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289560" algn="l" rtl="0">
              <a:spcBef>
                <a:spcPts val="240"/>
              </a:spcBef>
              <a:spcAft>
                <a:spcPts val="0"/>
              </a:spcAft>
              <a:buSzPts val="840"/>
              <a:buNone/>
            </a:pPr>
            <a:endParaRPr sz="1200" b="0" i="1" u="none">
              <a:solidFill>
                <a:srgbClr val="66FF33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301" name="Google Shape;301;p40"/>
          <p:cNvCxnSpPr/>
          <p:nvPr/>
        </p:nvCxnSpPr>
        <p:spPr>
          <a:xfrm>
            <a:off x="609600" y="31242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2" name="Google Shape;302;p40"/>
          <p:cNvCxnSpPr/>
          <p:nvPr/>
        </p:nvCxnSpPr>
        <p:spPr>
          <a:xfrm>
            <a:off x="7696200" y="1565275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of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R-Boundary Region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RN</a:t>
            </a:r>
            <a:r>
              <a:rPr lang="en-US" sz="28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RX – </a:t>
            </a:r>
            <a:r>
              <a:rPr lang="en-US" sz="2800" b="0" i="1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cannot 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decisively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classify into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marL="342900" lvl="0" indent="-26289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260"/>
              <a:buFont typeface="Noto Sans Symbols"/>
              <a:buNone/>
            </a:pPr>
            <a:endParaRPr sz="1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of </a:t>
            </a:r>
            <a:r>
              <a:rPr lang="en-US" sz="2800" b="0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 of X: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RX),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definitely ruled out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members of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20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-US" sz="2800" b="0" i="1" u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Rough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(inexact) w.r.t.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</a:t>
            </a:r>
            <a:r>
              <a:rPr lang="en-US" sz="24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≠ ∅</a:t>
            </a: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</a:t>
            </a:r>
            <a:r>
              <a:rPr lang="en-US" sz="24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∅, then the set X is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crisp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(exact) w.r.t.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24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84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◆"/>
            </a:pP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</a:t>
            </a:r>
            <a:r>
              <a:rPr lang="en-US" sz="3200" b="0" i="1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RX 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called a </a:t>
            </a:r>
            <a:r>
              <a:rPr lang="en-US" sz="3200" b="1" i="1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Rough set</a:t>
            </a:r>
            <a:endParaRPr/>
          </a:p>
          <a:p>
            <a:pPr marL="342900" lvl="0" indent="-2184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8440" algn="l" rtl="0"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8" name="Google Shape;308;p41"/>
          <p:cNvCxnSpPr/>
          <p:nvPr/>
        </p:nvCxnSpPr>
        <p:spPr>
          <a:xfrm>
            <a:off x="2209800" y="17526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9" name="Google Shape;309;p41"/>
          <p:cNvCxnSpPr/>
          <p:nvPr/>
        </p:nvCxnSpPr>
        <p:spPr>
          <a:xfrm>
            <a:off x="6248400" y="23622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10" name="Google Shape;310;p41"/>
          <p:cNvCxnSpPr/>
          <p:nvPr/>
        </p:nvCxnSpPr>
        <p:spPr>
          <a:xfrm>
            <a:off x="1974850" y="54864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11" name="Google Shape;311;p41"/>
          <p:cNvSpPr txBox="1"/>
          <p:nvPr/>
        </p:nvSpPr>
        <p:spPr>
          <a:xfrm>
            <a:off x="381000" y="228600"/>
            <a:ext cx="838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ROUGH SET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8837" y="1462087"/>
            <a:ext cx="488632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2"/>
          <p:cNvSpPr txBox="1"/>
          <p:nvPr/>
        </p:nvSpPr>
        <p:spPr>
          <a:xfrm>
            <a:off x="838200" y="457200"/>
            <a:ext cx="2514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838200" y="381000"/>
            <a:ext cx="3886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Information Granule</a:t>
            </a:r>
            <a:endParaRPr/>
          </a:p>
        </p:txBody>
      </p:sp>
      <p:cxnSp>
        <p:nvCxnSpPr>
          <p:cNvPr id="320" name="Google Shape;320;p42"/>
          <p:cNvCxnSpPr/>
          <p:nvPr/>
        </p:nvCxnSpPr>
        <p:spPr>
          <a:xfrm>
            <a:off x="2743200" y="609600"/>
            <a:ext cx="0" cy="1295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09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Rough set theory (RST) overlaps with Fuzzy set theory and many others dealing with uncertainty</a:t>
            </a:r>
            <a:endParaRPr/>
          </a:p>
          <a:p>
            <a:pPr marL="34290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independent, complementary but not competing discipline  </a:t>
            </a:r>
            <a:endParaRPr/>
          </a:p>
          <a:p>
            <a:pPr marL="34290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RST handles  vagueness in data by Approximation concept while Fuzzy set by Degree of Membership value.</a:t>
            </a:r>
            <a:endParaRPr/>
          </a:p>
          <a:p>
            <a:pPr marL="34290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 rough set makes use of lower and upper approximations with the boundary of the region.</a:t>
            </a:r>
            <a:endParaRPr sz="2400" b="0" i="0" u="none">
              <a:solidFill>
                <a:srgbClr val="FFCC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2362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sz="2400" b="0" i="0" u="non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362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sz="2400" b="0" i="0" u="non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36220" algn="l" rtl="0"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838200"/>
            <a:ext cx="79248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3"/>
          <p:cNvSpPr txBox="1"/>
          <p:nvPr/>
        </p:nvSpPr>
        <p:spPr>
          <a:xfrm>
            <a:off x="647700" y="4953000"/>
            <a:ext cx="7848600" cy="100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W={</a:t>
            </a:r>
            <a:r>
              <a:rPr lang="en-US" sz="24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⏐Walk(</a:t>
            </a:r>
            <a:r>
              <a:rPr lang="en-US" sz="24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)=yes};</a:t>
            </a:r>
            <a:r>
              <a:rPr lang="en-US" sz="2400" b="0" i="0" u="sng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W={</a:t>
            </a:r>
            <a:r>
              <a:rPr lang="en-US" sz="24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 baseline="-25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4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 baseline="-25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};AW={</a:t>
            </a:r>
            <a:r>
              <a:rPr lang="en-US" sz="24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 baseline="-25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4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 baseline="-25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4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 baseline="-25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4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 baseline="-25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Times New Roman"/>
              <a:buNone/>
            </a:pPr>
            <a:r>
              <a:rPr lang="en-US" sz="2400" b="1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Walk</a:t>
            </a:r>
            <a:r>
              <a:rPr lang="en-US" sz="2400" b="1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Rough since the Boundary Region is Nonempty</a:t>
            </a:r>
            <a:endParaRPr/>
          </a:p>
        </p:txBody>
      </p:sp>
      <p:cxnSp>
        <p:nvCxnSpPr>
          <p:cNvPr id="327" name="Google Shape;327;p43"/>
          <p:cNvCxnSpPr/>
          <p:nvPr/>
        </p:nvCxnSpPr>
        <p:spPr>
          <a:xfrm>
            <a:off x="5029200" y="50292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844" y="139336"/>
            <a:ext cx="4849041" cy="377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3258" y="161415"/>
            <a:ext cx="4197530" cy="384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359" y="3920762"/>
            <a:ext cx="61436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PROPERTIES OF APPROXIMATIONS</a:t>
            </a:r>
            <a:endParaRPr/>
          </a:p>
        </p:txBody>
      </p:sp>
      <p:sp>
        <p:nvSpPr>
          <p:cNvPr id="333" name="Google Shape;333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68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1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⊆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⊆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1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(∅) =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(∅) = ∅; </a:t>
            </a:r>
            <a:r>
              <a:rPr lang="en-US" sz="2800" b="0" i="1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  <a:p>
            <a:pPr marL="342900" lvl="0" indent="-2184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∪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B(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∪ B(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marL="342900" lvl="0" indent="-2184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∩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US" sz="2800" b="0" i="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∩ </a:t>
            </a:r>
            <a:r>
              <a:rPr lang="en-US" sz="2800" b="0" i="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</a:t>
            </a:r>
            <a:r>
              <a:rPr lang="en-US" sz="2800" b="0" i="1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∪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⊇ </a:t>
            </a:r>
            <a:r>
              <a:rPr lang="en-US" sz="2800" b="0" i="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∪ </a:t>
            </a:r>
            <a:r>
              <a:rPr lang="en-US" sz="2800" b="0" i="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marL="342900" lvl="0" indent="-2184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1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-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- </a:t>
            </a:r>
            <a:r>
              <a:rPr lang="en-US" sz="2800" b="0" i="1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where –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denotes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cxnSp>
        <p:nvCxnSpPr>
          <p:cNvPr id="334" name="Google Shape;334;p44"/>
          <p:cNvCxnSpPr/>
          <p:nvPr/>
        </p:nvCxnSpPr>
        <p:spPr>
          <a:xfrm>
            <a:off x="2667000" y="16764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5" name="Google Shape;335;p44"/>
          <p:cNvCxnSpPr/>
          <p:nvPr/>
        </p:nvCxnSpPr>
        <p:spPr>
          <a:xfrm>
            <a:off x="2057400" y="27432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6" name="Google Shape;336;p44"/>
          <p:cNvCxnSpPr/>
          <p:nvPr/>
        </p:nvCxnSpPr>
        <p:spPr>
          <a:xfrm>
            <a:off x="4724400" y="26670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7" name="Google Shape;337;p44"/>
          <p:cNvCxnSpPr/>
          <p:nvPr/>
        </p:nvCxnSpPr>
        <p:spPr>
          <a:xfrm>
            <a:off x="914400" y="37338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8" name="Google Shape;338;p44"/>
          <p:cNvCxnSpPr/>
          <p:nvPr/>
        </p:nvCxnSpPr>
        <p:spPr>
          <a:xfrm>
            <a:off x="2438400" y="36576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9" name="Google Shape;339;p44"/>
          <p:cNvCxnSpPr/>
          <p:nvPr/>
        </p:nvCxnSpPr>
        <p:spPr>
          <a:xfrm>
            <a:off x="3581400" y="36576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0" name="Google Shape;340;p44"/>
          <p:cNvCxnSpPr/>
          <p:nvPr/>
        </p:nvCxnSpPr>
        <p:spPr>
          <a:xfrm>
            <a:off x="2209800" y="57150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1" name="Google Shape;341;p44"/>
          <p:cNvCxnSpPr/>
          <p:nvPr/>
        </p:nvCxnSpPr>
        <p:spPr>
          <a:xfrm>
            <a:off x="3048000" y="57150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CATEGORIES OF VAGUENESS</a:t>
            </a:r>
            <a:endParaRPr/>
          </a:p>
        </p:txBody>
      </p:sp>
      <p:sp>
        <p:nvSpPr>
          <p:cNvPr id="347" name="Google Shape;347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1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≠ ∅ and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≠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iff 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roughly B</a:t>
            </a:r>
            <a:r>
              <a:rPr lang="en-US" sz="28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defineable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Able to decide for some elements of U belong to X or –X, using B</a:t>
            </a:r>
            <a:endParaRPr/>
          </a:p>
          <a:p>
            <a:pPr marL="342900" lvl="0" indent="-21844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844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1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)=∅ and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)≠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iff 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internally</a:t>
            </a:r>
            <a:r>
              <a:rPr lang="en-US" sz="28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indefineable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endParaRPr sz="24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Able to decide for some elements of U belong to -X but unable to decide for any element of U, whether it belongs to X or not, using B</a:t>
            </a:r>
            <a:endParaRPr/>
          </a:p>
          <a:p>
            <a:pPr marL="342900" lvl="0" indent="-21844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844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8440" algn="l" rtl="0"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8" name="Google Shape;348;p45"/>
          <p:cNvCxnSpPr/>
          <p:nvPr/>
        </p:nvCxnSpPr>
        <p:spPr>
          <a:xfrm>
            <a:off x="2971800" y="16764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9" name="Google Shape;349;p45"/>
          <p:cNvCxnSpPr/>
          <p:nvPr/>
        </p:nvCxnSpPr>
        <p:spPr>
          <a:xfrm>
            <a:off x="2819400" y="39624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1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≠ ∅ and </a:t>
            </a:r>
            <a:r>
              <a:rPr lang="en-US" sz="2800" b="0" i="1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iff 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externally B</a:t>
            </a:r>
            <a:r>
              <a:rPr lang="en-US" sz="28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efineable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Able to decide for some elements of U belong to X but unable to decide for any element of U, whether it belongs to -X or not, using B</a:t>
            </a:r>
            <a:endParaRPr/>
          </a:p>
          <a:p>
            <a:pPr marL="342900" lvl="0" indent="-2184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84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)=∅ and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iff 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totally</a:t>
            </a:r>
            <a:r>
              <a:rPr lang="en-US" sz="28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indefineable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Unable to decide for any element of U belong to X or  –X, using B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8440" algn="l" rtl="0"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6" name="Google Shape;356;p46"/>
          <p:cNvCxnSpPr/>
          <p:nvPr/>
        </p:nvCxnSpPr>
        <p:spPr>
          <a:xfrm>
            <a:off x="2819400" y="457200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>
            <a:spLocks noGrp="1"/>
          </p:cNvSpPr>
          <p:nvPr>
            <p:ph type="body" idx="1"/>
          </p:nvPr>
        </p:nvSpPr>
        <p:spPr>
          <a:xfrm>
            <a:off x="304800" y="457200"/>
            <a:ext cx="8382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IND(Temperature, Headache, Nausea) = {{1},{2},{3},{4,5},{6,8},{7}}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IND(Flu)</a:t>
            </a:r>
            <a:r>
              <a:rPr lang="en-US" sz="2000" b="0" i="0" u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{Yes}, {No} = {{1, 2, 4, 8}, {3, 5, 6,7 }}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2000" b="0" i="0" u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{1, 2, 4, 8} = {1, 2}≠∅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{3, 5, 6, 7} = {3, 7}≠∅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A{1,2,4,8} = {1,2,4,5,6,8} ≠ 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A{3,5,6,7}={3, 4, 5, 6, 7, 8}≠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20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concept “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flu”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-US" sz="20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roughly B</a:t>
            </a:r>
            <a:r>
              <a:rPr lang="en-US" sz="20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0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defineable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89560" algn="l" rtl="0">
              <a:spcBef>
                <a:spcPts val="240"/>
              </a:spcBef>
              <a:spcAft>
                <a:spcPts val="0"/>
              </a:spcAft>
              <a:buSzPts val="840"/>
              <a:buNone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3" name="Google Shape;363;p47"/>
          <p:cNvCxnSpPr/>
          <p:nvPr/>
        </p:nvCxnSpPr>
        <p:spPr>
          <a:xfrm>
            <a:off x="381000" y="41910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4" name="Google Shape;364;p47"/>
          <p:cNvCxnSpPr/>
          <p:nvPr/>
        </p:nvCxnSpPr>
        <p:spPr>
          <a:xfrm>
            <a:off x="381000" y="35814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65" name="Google Shape;36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2743200"/>
            <a:ext cx="40386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⮚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 induced from the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Approximation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</a:t>
            </a:r>
            <a:r>
              <a:rPr lang="en-US" sz="2800" b="0" i="1" u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called </a:t>
            </a:r>
            <a:r>
              <a:rPr lang="en-US" sz="2800" b="0" i="1" u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certain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(Temperature, high) &amp; (Headache, yes) &amp; (Nausea, no) → (Flu, yes)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(Temperature, high) &amp; (Headache, no) &amp; (Nausea, no) → (Flu, no)</a:t>
            </a:r>
            <a:endParaRPr/>
          </a:p>
          <a:p>
            <a:pPr marL="342900" lvl="0" indent="-218440" algn="l" rtl="0"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characterized numerically by measuring accuracy of approximation of the target set:       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US" sz="28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⏐</a:t>
            </a:r>
            <a:r>
              <a:rPr lang="en-US" sz="2800" b="0" i="1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⏐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⏐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BX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⏐; 0 ≤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US" sz="28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≤ 1</a:t>
            </a: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α</a:t>
            </a:r>
            <a:r>
              <a:rPr lang="en-US" sz="2800" b="0" i="1" u="none" baseline="-25000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)=1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approximations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equal and </a:t>
            </a:r>
            <a:r>
              <a:rPr lang="en-US" sz="2800" b="0" i="1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crisp w.r.t.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precise)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US" sz="2800" b="0" i="1" u="none" baseline="-25000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&lt; 1, </a:t>
            </a:r>
            <a:r>
              <a:rPr lang="en-US" sz="2800" b="0" i="1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Rough w.r.t. </a:t>
            </a:r>
            <a:r>
              <a:rPr lang="en-US" sz="2800" b="0" i="1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800" b="0" i="1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800" b="0" i="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vague)</a:t>
            </a: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lower approximation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empty, the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zero</a:t>
            </a: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8440" algn="l" rtl="0"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8" name="Google Shape;378;p49"/>
          <p:cNvCxnSpPr/>
          <p:nvPr/>
        </p:nvCxnSpPr>
        <p:spPr>
          <a:xfrm>
            <a:off x="3581400" y="23622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79" name="Google Shape;379;p49"/>
          <p:cNvSpPr txBox="1"/>
          <p:nvPr/>
        </p:nvSpPr>
        <p:spPr>
          <a:xfrm>
            <a:off x="381000" y="304800"/>
            <a:ext cx="838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ACCURACY MEASUREMENT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ROUGH SET and MEMBERSHIP FUNCTION</a:t>
            </a:r>
            <a:endParaRPr/>
          </a:p>
        </p:txBody>
      </p:sp>
      <p:sp>
        <p:nvSpPr>
          <p:cNvPr id="385" name="Google Shape;385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           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X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∩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◆"/>
            </a:pPr>
            <a:r>
              <a:rPr lang="en-US" sz="32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-US" sz="28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1" u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                      ;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-US" sz="28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1" u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∈ [0, 1]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Interpreted as a degree of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certainty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which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belongs to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marL="342900" lvl="0" indent="-2184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1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)={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-US" sz="28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1" u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1}, B(X)={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-US" sz="28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1" u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&gt; 1}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BN</a:t>
            </a:r>
            <a:r>
              <a:rPr lang="en-US" sz="28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{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 &lt;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-US" sz="28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1" u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&lt; 1}, </a:t>
            </a:r>
            <a:endParaRPr/>
          </a:p>
        </p:txBody>
      </p:sp>
      <p:cxnSp>
        <p:nvCxnSpPr>
          <p:cNvPr id="386" name="Google Shape;386;p50"/>
          <p:cNvCxnSpPr/>
          <p:nvPr/>
        </p:nvCxnSpPr>
        <p:spPr>
          <a:xfrm>
            <a:off x="2514600" y="2362200"/>
            <a:ext cx="152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7" name="Google Shape;387;p50"/>
          <p:cNvCxnSpPr/>
          <p:nvPr/>
        </p:nvCxnSpPr>
        <p:spPr>
          <a:xfrm>
            <a:off x="4648200" y="510540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Verdana"/>
              <a:buNone/>
            </a:pPr>
            <a:r>
              <a:rPr lang="en-US" sz="3200" b="0" i="0" u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PROPERTIES of ROUGH MEMBERSHIP FUNCTION</a:t>
            </a:r>
            <a:endParaRPr/>
          </a:p>
        </p:txBody>
      </p:sp>
      <p:sp>
        <p:nvSpPr>
          <p:cNvPr id="393" name="Google Shape;393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◆"/>
            </a:pP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-US" sz="32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1" u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0 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iff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∈- 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342900" lvl="0" indent="-2006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◆"/>
            </a:pP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-US" sz="3200" b="0" i="1" u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32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∪</a:t>
            </a:r>
            <a:r>
              <a:rPr lang="en-US" sz="32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00" b="0" i="1" u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≥ 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-US" sz="32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1" u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-US" sz="32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00" b="0" i="1" u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 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any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  <a:p>
            <a:pPr marL="342900" lvl="0" indent="-2006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endParaRPr sz="32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◆"/>
            </a:pP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-US" sz="3200" b="0" i="1" u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32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∩</a:t>
            </a:r>
            <a:r>
              <a:rPr lang="en-US" sz="32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00" b="0" i="1" u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≤ 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-US" sz="32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1" u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-US" sz="32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00" b="0" i="1" u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 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any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  <a:p>
            <a:pPr marL="342900" lvl="0" indent="-2006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endParaRPr sz="32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◆"/>
            </a:pP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 between fuzzy and rough membership</a:t>
            </a:r>
            <a:endParaRPr/>
          </a:p>
          <a:p>
            <a:pPr marL="342900" lvl="0" indent="-200660" algn="l" rtl="0"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 sz="32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4" name="Google Shape;394;p51"/>
          <p:cNvCxnSpPr/>
          <p:nvPr/>
        </p:nvCxnSpPr>
        <p:spPr>
          <a:xfrm>
            <a:off x="3733800" y="167640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077200" cy="94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"/>
              <a:buNone/>
            </a:pPr>
            <a:r>
              <a:rPr lang="en-US" sz="4000" b="0" i="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Advantages of the rough set approach </a:t>
            </a:r>
            <a:r>
              <a:rPr lang="en-US" sz="4400" b="0" i="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/>
            </a:r>
            <a:br>
              <a:rPr lang="en-US" sz="4400" b="0" i="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</a:br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No need of additional information about data − like probability in statistics, grade of membership in the fuzzy set theory. </a:t>
            </a:r>
            <a:endParaRPr/>
          </a:p>
          <a:p>
            <a:pPr marL="342900" marR="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It extracts hidden patterns in data. </a:t>
            </a:r>
            <a:endParaRPr/>
          </a:p>
          <a:p>
            <a:pPr marL="342900" marR="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Reduce dimensionality of original data, i.e. to find minimal sets of data with the same knowledge as in the original data. </a:t>
            </a:r>
            <a:endParaRPr/>
          </a:p>
          <a:p>
            <a:pPr marL="342900" marR="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Generate in automatic way the sets of decision rules from data. </a:t>
            </a:r>
            <a:endParaRPr/>
          </a:p>
          <a:p>
            <a:pPr marL="342900" marR="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The first, pioneering paper on rough sets, written by Zdzisław Pawlak1 , was published by International Journal of Computer and Information Sciences in 1982.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Rough membership can be regarded as a generalization of fuzzy membership</a:t>
            </a:r>
            <a:endParaRPr/>
          </a:p>
          <a:p>
            <a:pPr marL="342900" lvl="0" indent="-2184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between vagueness and uncertainty</a:t>
            </a:r>
            <a:endParaRPr/>
          </a:p>
          <a:p>
            <a:pPr marL="342900" lvl="0" indent="-2184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Vagueness is related to sets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Uncertainty is related to elements of sets</a:t>
            </a:r>
            <a:endParaRPr/>
          </a:p>
          <a:p>
            <a:pPr marL="342900" lvl="0" indent="-2184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Rough set approach shows connection between these two concepts</a:t>
            </a:r>
            <a:endParaRPr/>
          </a:p>
          <a:p>
            <a:pPr marL="342900" lvl="0" indent="-2184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8440" algn="l" rtl="0"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>
            <a:spLocks noGrp="1"/>
          </p:cNvSpPr>
          <p:nvPr>
            <p:ph type="title"/>
          </p:nvPr>
        </p:nvSpPr>
        <p:spPr>
          <a:xfrm>
            <a:off x="609600" y="277812"/>
            <a:ext cx="8077200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 and CORE</a:t>
            </a:r>
            <a:r>
              <a:rPr lang="en-US" sz="32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406" name="Google Shape;406;p53"/>
          <p:cNvSpPr txBox="1">
            <a:spLocks noGrp="1"/>
          </p:cNvSpPr>
          <p:nvPr>
            <p:ph type="body" idx="1"/>
          </p:nvPr>
        </p:nvSpPr>
        <p:spPr>
          <a:xfrm>
            <a:off x="304800" y="1295400"/>
            <a:ext cx="8382000" cy="5334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subset of attributes can fully characterize the knowledge in the database, is called a 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</a:t>
            </a:r>
            <a:endParaRPr/>
          </a:p>
          <a:p>
            <a:pPr marL="342900" lvl="0" indent="-2184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1" u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-US" sz="28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[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-US" sz="28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; the equivalence classes induced by </a:t>
            </a:r>
            <a:r>
              <a:rPr lang="en-US" sz="2800" b="0" i="1" u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attribute set is same that of full attribute set </a:t>
            </a:r>
            <a:r>
              <a:rPr lang="en-US" sz="2800" b="0" i="1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endParaRPr sz="4000" b="0" i="0" u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 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-US" sz="2800" b="0" i="1" u="none">
                <a:solidFill>
                  <a:srgbClr val="CC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dispensible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if IND(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-{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 = IND(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otherwise 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-US" sz="2800" b="0" i="1" u="none">
                <a:solidFill>
                  <a:srgbClr val="CC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indispensible</a:t>
            </a: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endParaRPr sz="40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800"/>
              </a:spcBef>
              <a:spcAft>
                <a:spcPts val="0"/>
              </a:spcAft>
              <a:buSzPts val="2800"/>
              <a:buNone/>
            </a:pPr>
            <a:endParaRPr sz="40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44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32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◆"/>
            </a:pP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attribute can be removed from set 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without changing the equivalence classes [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-US" sz="32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 sz="32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◆"/>
            </a:pP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200" b="0" i="1" u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an information system is </a:t>
            </a:r>
            <a:r>
              <a:rPr lang="en-US" sz="3200" b="0" i="1" u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unique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26289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260"/>
              <a:buFont typeface="Noto Sans Symbols"/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◆"/>
            </a:pP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a </a:t>
            </a:r>
            <a:r>
              <a:rPr lang="en-US" sz="32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minimal reduct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NP hard problem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◆"/>
            </a:pP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 of attributes common to all reducts is called the </a:t>
            </a:r>
            <a:r>
              <a:rPr lang="en-US" sz="3200" b="0" i="1" u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200660" algn="l" rtl="0"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 txBox="1">
            <a:spLocks noGrp="1"/>
          </p:cNvSpPr>
          <p:nvPr>
            <p:ph type="body" idx="1"/>
          </p:nvPr>
        </p:nvSpPr>
        <p:spPr>
          <a:xfrm>
            <a:off x="304800" y="533400"/>
            <a:ext cx="83058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subset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attribute set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lang="en-US" sz="2800" b="0" i="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and only if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IND(B) = IND(A)</a:t>
            </a:r>
            <a:r>
              <a:rPr lang="en-US" sz="2400" b="0" i="0" u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IND(B-{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 ≠ IND(A) for all 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 B</a:t>
            </a: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IND(A) = {{1},{2},{3},{4},{5},{6}}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IND(Temperature) =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{{1,3,4},{2},{5,6}} ≠ IND(A)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IND(Temperature, Headache)=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{{1,4},{2},{3},{5},{6}}≠IND(A)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SzPts val="420"/>
              <a:buNone/>
            </a:pPr>
            <a:r>
              <a:rPr lang="en-US" sz="600" b="0" i="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419" name="Google Shape;41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2819400"/>
            <a:ext cx="42672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5"/>
          <p:cNvSpPr txBox="1"/>
          <p:nvPr/>
        </p:nvSpPr>
        <p:spPr>
          <a:xfrm>
            <a:off x="609600" y="6019800"/>
            <a:ext cx="7529512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lang="en-US" sz="24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</a:t>
            </a: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</a:t>
            </a:r>
            <a:r>
              <a:rPr lang="en-US" sz="24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lang="en-US" sz="24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</a:t>
            </a: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4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Headache</a:t>
            </a: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lang="en-US" sz="24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not</a:t>
            </a:r>
            <a:r>
              <a:rPr lang="en-US" sz="24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IND(Temperature, Headache, Nausea)</a:t>
            </a:r>
            <a:r>
              <a:rPr lang="en-US" sz="2800" b="0" i="0" u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IND(A),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</a:pPr>
            <a:endParaRPr sz="16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IND(Temperature, Nausea, Cough)</a:t>
            </a:r>
            <a:r>
              <a:rPr lang="en-US" sz="2800" b="0" i="0" u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IND(A),</a:t>
            </a:r>
            <a:endParaRPr sz="2800" b="0" i="0" u="none" baseline="3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IND(Headache, Nausea, Cough)</a:t>
            </a:r>
            <a:r>
              <a:rPr lang="en-US" sz="2800" b="0" i="0" u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IND(A)</a:t>
            </a: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</a:t>
            </a:r>
            <a:r>
              <a:rPr lang="en-US" sz="2800" b="0" i="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Reducts</a:t>
            </a:r>
            <a:r>
              <a:rPr lang="en-US" sz="2800" b="0" i="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are:</a:t>
            </a:r>
            <a:r>
              <a:rPr lang="en-US" sz="2800" b="0" i="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1800" b="0" i="0" u="none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Headache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Nausea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</a:pPr>
            <a:endParaRPr sz="16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Nausea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Cough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and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</a:pPr>
            <a:endParaRPr sz="1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Headache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Nausea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Cough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800" b="0" i="0" u="none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8440" algn="l" rtl="0"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7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84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r>
              <a:rPr lang="en-US" sz="32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33" name="Google Shape;433;p5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endParaRPr sz="1600" b="0" i="0" u="none">
              <a:solidFill>
                <a:srgbClr val="66FF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✔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all </a:t>
            </a:r>
            <a:r>
              <a:rPr lang="en-US" sz="2800" b="0" i="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Reducts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take intersection of them i.e. </a:t>
            </a:r>
            <a:r>
              <a:rPr lang="en-US" sz="2800" b="0" i="1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</a:t>
            </a: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0" indent="-609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20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✔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only the </a:t>
            </a:r>
            <a:r>
              <a:rPr lang="en-US" sz="2800" b="0" i="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Reducts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appear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sufficiently often,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called </a:t>
            </a:r>
            <a:r>
              <a:rPr lang="en-US" sz="2800" b="0" i="1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approximate Reducts</a:t>
            </a: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0" indent="-609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20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✔"/>
            </a:pPr>
            <a:r>
              <a:rPr lang="en-US" sz="2800" b="0" i="0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Distinguish between</a:t>
            </a:r>
            <a:r>
              <a:rPr lang="en-US" sz="28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useless</a:t>
            </a:r>
            <a:r>
              <a:rPr lang="en-US" sz="28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28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2000" b="0" i="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✔"/>
            </a:pP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reality every attribute is more or less useful, therefore, 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quantify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attributes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0" indent="-4673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0660" algn="l" rtl="0"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8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20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▪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how much </a:t>
            </a:r>
            <a:r>
              <a:rPr lang="en-US" sz="2800" b="0" i="0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attributes </a:t>
            </a:r>
            <a:r>
              <a:rPr lang="en-US" sz="2800" b="0" i="1" u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800" b="0" i="0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20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▪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one attribute and evaluate again the dependency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▪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more important the attribute is, more the dependency value decreases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20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▪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 of dependency, determines utility of the attributes</a:t>
            </a:r>
            <a:endParaRPr/>
          </a:p>
          <a:p>
            <a:pPr marL="342900" lvl="0" indent="-218440" algn="l" rtl="0"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001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0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ATTRIBUTE DEPENDENCY</a:t>
            </a:r>
            <a:r>
              <a:rPr lang="en-US" sz="4000" b="1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000" b="1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45" name="Google Shape;445;p59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305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degree of dependency exist between two (disjoint) sets of attributes, 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(conditional) and 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(decision)?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defined: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Σ</a:t>
            </a:r>
            <a:r>
              <a:rPr lang="en-US" sz="2800" b="0" i="0" u="none" baseline="-25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X∈IND</a:t>
            </a:r>
            <a:r>
              <a:rPr lang="en-US" sz="2400" b="0" i="0" u="none" baseline="-25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 b="0" i="0" u="none" baseline="-25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</a:t>
            </a:r>
            <a:r>
              <a:rPr lang="en-US" sz="2800" b="0" i="0" u="none" baseline="-25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800" b="0" i="0" u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2800" b="0" i="0" u="sng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X|            | 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</a:t>
            </a:r>
            <a:r>
              <a:rPr lang="en-US" sz="2800" b="0" i="0" u="none" baseline="-25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</a:t>
            </a:r>
            <a:r>
              <a:rPr lang="en-US" sz="2800" b="0" i="0" u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endParaRPr sz="2800" b="0" i="0" u="none" baseline="-25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γ(B,D) =                                =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r>
              <a:rPr lang="en-US" sz="2800" b="0" i="0" u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2800" b="0" i="1" u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0" i="0" u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                         |</a:t>
            </a:r>
            <a:r>
              <a:rPr lang="en-US" sz="2800" b="0" i="1" u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0" i="0" u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844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6" name="Google Shape;446;p59"/>
          <p:cNvCxnSpPr/>
          <p:nvPr/>
        </p:nvCxnSpPr>
        <p:spPr>
          <a:xfrm>
            <a:off x="2286000" y="44958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7" name="Google Shape;447;p59"/>
          <p:cNvCxnSpPr/>
          <p:nvPr/>
        </p:nvCxnSpPr>
        <p:spPr>
          <a:xfrm>
            <a:off x="5562600" y="4495800"/>
            <a:ext cx="160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9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✔"/>
            </a:pP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γ(B,D) = 1, implies the attributes in B can precisely define the partition IND</a:t>
            </a:r>
            <a:r>
              <a:rPr lang="en-US" sz="2800" b="0" i="0" u="none" baseline="-25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✔"/>
            </a:pP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800" b="0" i="0" u="sng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ϕ, γ(B,D) = 0.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✔"/>
            </a:pP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γ(B,D)&lt;1, then D depends on B by a degree γ(B,D); (</a:t>
            </a:r>
            <a:r>
              <a:rPr lang="en-US" sz="2800" b="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0≤ γ(B,D) ≤1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8440" algn="l" rtl="0"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1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07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how much removing an attribute changes the original dependency: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γ(B,D) - γ(B-{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D) </a:t>
            </a: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800" b="0" i="0" u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-US" sz="2800" b="0" i="0" u="none" baseline="-25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B,D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γ(B,D)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γ(B,D) = γ(B-{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D) and </a:t>
            </a:r>
            <a:r>
              <a:rPr lang="en-US" sz="2800" b="0" i="0" u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-US" sz="2800" b="0" i="0" u="none" baseline="-25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B,D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0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Then (B-{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 is a </a:t>
            </a:r>
            <a:r>
              <a:rPr lang="en-US" sz="2800" b="0" i="0" u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attribute </a:t>
            </a:r>
            <a:r>
              <a:rPr lang="en-US" sz="2800" b="1" i="1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significant at all and so we don’t consider it as a </a:t>
            </a:r>
            <a:r>
              <a:rPr lang="en-US" sz="2800" b="0" i="1" u="none" dirty="0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attribute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marR="0" lvl="0" indent="-21844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9" name="Google Shape;459;p61"/>
          <p:cNvCxnSpPr/>
          <p:nvPr/>
        </p:nvCxnSpPr>
        <p:spPr>
          <a:xfrm>
            <a:off x="2438400" y="2514600"/>
            <a:ext cx="3200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 b="0" i="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382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 availability of huge amount of data.</a:t>
            </a:r>
            <a:endParaRPr/>
          </a:p>
          <a:p>
            <a:pPr marL="34290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be turned into useful information and knowledge.</a:t>
            </a:r>
            <a:endParaRPr/>
          </a:p>
          <a:p>
            <a:pPr marL="34290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is applied in business management, market analysis, engineering design, science exploration etc.</a:t>
            </a:r>
            <a:endParaRPr/>
          </a:p>
          <a:p>
            <a:pPr marL="34290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Rough sets have been proposed for machine learning, knowledge discovery, data mining, expert systems, approximate reasoning and pattern recognition.</a:t>
            </a:r>
            <a:endParaRPr/>
          </a:p>
          <a:p>
            <a:pPr marL="34290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Rough set theory has a close connections with many other theories, despite of that the rough set theory may be considered as own independent discipline.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2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9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❖"/>
            </a:pPr>
            <a:r>
              <a:rPr lang="en-US" sz="2800" b="0" i="0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800" b="0" i="1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</a:t>
            </a:r>
            <a:r>
              <a:rPr lang="en-US" sz="2800" b="0" i="1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</a:t>
            </a:r>
            <a:r>
              <a:rPr lang="en-US" sz="2800" b="0" i="1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0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its attributes are less useful than others, because they allow to distinguish between a few small cases</a:t>
            </a:r>
            <a:endParaRPr sz="2800" b="0" i="1" u="none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❖"/>
            </a:pPr>
            <a:r>
              <a:rPr lang="en-US" sz="2800" b="0" i="1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800" b="0" i="1" u="none" dirty="0" err="1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</a:t>
            </a:r>
            <a:r>
              <a:rPr lang="en-US" sz="2800" b="0" i="1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transformed into a decision rule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endParaRPr sz="2800" b="0" i="1" u="none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❖"/>
            </a:pPr>
            <a:r>
              <a:rPr lang="en-US" sz="2800" b="0" i="1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800" b="0" i="1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⇒</a:t>
            </a:r>
            <a:r>
              <a:rPr lang="en-US" sz="2800" b="0" i="1" u="none" baseline="-25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0" i="1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</a:t>
            </a:r>
            <a:r>
              <a:rPr lang="en-US" sz="2800" b="0" i="1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marL="342900" lvl="0" indent="-218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1" u="none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❖"/>
            </a:pPr>
            <a:r>
              <a:rPr lang="en-US" sz="2800" b="0" i="1" u="none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Input attributes is used to derive specific knowledge of the output</a:t>
            </a:r>
            <a:endParaRPr/>
          </a:p>
          <a:p>
            <a:pPr marL="342900" lvl="0" indent="-218440" algn="l" rtl="0"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1" u="none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 Reduction</a:t>
            </a:r>
            <a:endParaRPr/>
          </a:p>
        </p:txBody>
      </p:sp>
      <p:sp>
        <p:nvSpPr>
          <p:cNvPr id="470" name="Google Shape;470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of dimension reduction is to find a minimum set of relevant attributes that preserves all the essential information of the system sufficient for decision-making.</a:t>
            </a:r>
            <a:endParaRPr/>
          </a:p>
          <a:p>
            <a:pPr marL="342900" marR="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minimum set of attributes called reduct is used instead of the entire attribute set for classification of data.</a:t>
            </a:r>
            <a:endParaRPr/>
          </a:p>
          <a:p>
            <a:pPr marL="342900" marR="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the decision system DS = (U, A, C, D), where U is the universe of discourse and A is the total number of attributes (such that A= C∪D);</a:t>
            </a:r>
            <a:endParaRPr/>
          </a:p>
          <a:p>
            <a:pPr marL="342900" marR="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 is the number of conditional attributes and D is the decision attributes.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4"/>
          <p:cNvSpPr txBox="1">
            <a:spLocks noGrp="1"/>
          </p:cNvSpPr>
          <p:nvPr>
            <p:ph type="title"/>
          </p:nvPr>
        </p:nvSpPr>
        <p:spPr>
          <a:xfrm>
            <a:off x="457200" y="16764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5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9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◆"/>
            </a:pP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is the original goal of RST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◆"/>
            </a:pP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table is Consistent or Inconsistent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◆"/>
            </a:pP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</a:t>
            </a:r>
            <a:r>
              <a:rPr lang="en-US" sz="3200" b="0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Reducts </a:t>
            </a: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table and extract the Rule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(Temperature is HIGH) And (Headache is YES) and (Nausea is NO) Then (Disease is Flu)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0660" algn="l" rtl="0"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lang="en-US" sz="40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DISCERNIBILITY MATRIX</a:t>
            </a:r>
            <a:endParaRPr/>
          </a:p>
        </p:txBody>
      </p:sp>
      <p:sp>
        <p:nvSpPr>
          <p:cNvPr id="488" name="Google Shape;488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Discernibility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matrix of 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symmetric matrix: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800" b="0" i="1" u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0" i="1" u="none" baseline="-25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-US" sz="2800" b="0" i="1" u="none" baseline="-25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{</a:t>
            </a:r>
            <a:r>
              <a:rPr lang="en-US" sz="2800" b="0" i="1" u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2800" b="0" i="1" u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2800" b="0" i="1" u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1" u="none" baseline="-25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≠ 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1" u="none" baseline="-25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)}; for </a:t>
            </a:r>
            <a:r>
              <a:rPr lang="en-US" sz="2800" b="0" i="1" u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1…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marL="342900" lvl="0" indent="-2184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800" b="0" i="1" u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discernibility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800" b="0" i="1" u="none" baseline="-25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is a Boolean function of 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variables 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 baseline="30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800" b="0" i="0" u="none" baseline="-25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 baseline="30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800" b="0" i="0" u="none" baseline="-25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 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 baseline="30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800" b="0" i="1" u="none" baseline="-25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800" b="0" i="0" u="none" baseline="-25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342900" lvl="0" indent="-2717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Noto Sans Symbols"/>
              <a:buNone/>
            </a:pPr>
            <a:endParaRPr sz="16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800" b="0" i="1" u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800" b="0" i="0" u="none" baseline="-25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1" u="none" baseline="-25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 baseline="30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800" b="0" i="0" u="none" baseline="-25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 baseline="30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800" b="0" i="0" u="none" baseline="-25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 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 baseline="30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800" b="0" i="1" u="none" baseline="-25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800" b="0" i="0" u="none" baseline="-25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∧{∨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0" i="1" u="none" baseline="30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800" b="0" i="1" u="none" baseline="-25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-US" sz="2800" b="0" i="1" u="none" baseline="-25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|1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</a:t>
            </a:r>
            <a:r>
              <a:rPr lang="en-US" sz="2800" b="0" i="1" u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0" i="1" u="none" baseline="-25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-US" sz="2800" b="0" i="1" u="none" baseline="-25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≠ ϕ</a:t>
            </a: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1" u="none" baseline="-25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</a:pPr>
            <a:endParaRPr sz="1400" b="0" i="1" u="none" baseline="-25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Where 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0" i="1" u="none" baseline="30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800" b="0" i="1" u="none" baseline="-25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-US" sz="2800" b="0" i="1" u="none" baseline="-25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lang="en-US" sz="2800" b="0" i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 baseline="30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lang="en-US" sz="2800" b="0" i="0" u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2800" b="0" i="1" u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 </a:t>
            </a:r>
            <a:r>
              <a:rPr lang="en-US" sz="2800" b="0" i="1" u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0" i="1" u="none" baseline="-25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-US" sz="2800" b="0" i="1" u="none" baseline="-25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342900" lvl="0" indent="-218440" algn="l" rtl="0"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6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066800"/>
            <a:ext cx="75438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(U, {Diploma, Experience, French, Reference})</a:t>
            </a:r>
            <a:br>
              <a:rPr lang="en-US" sz="20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I′ = (U, I ∪ {Decision})</a:t>
            </a:r>
            <a:endParaRPr/>
          </a:p>
        </p:txBody>
      </p:sp>
      <p:sp>
        <p:nvSpPr>
          <p:cNvPr id="495" name="Google Shape;495;p67"/>
          <p:cNvSpPr txBox="1"/>
          <p:nvPr/>
        </p:nvSpPr>
        <p:spPr>
          <a:xfrm>
            <a:off x="685800" y="6019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simplification the function </a:t>
            </a:r>
            <a:r>
              <a:rPr lang="en-US" sz="24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 b="0" i="1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US" sz="24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∧ </a:t>
            </a:r>
            <a:r>
              <a:rPr lang="en-US" sz="24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496" name="Google Shape;496;p67"/>
          <p:cNvSpPr txBox="1"/>
          <p:nvPr/>
        </p:nvSpPr>
        <p:spPr>
          <a:xfrm>
            <a:off x="609600" y="5638800"/>
            <a:ext cx="7848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7" name="Google Shape;497;p67"/>
          <p:cNvSpPr txBox="1"/>
          <p:nvPr/>
        </p:nvSpPr>
        <p:spPr>
          <a:xfrm>
            <a:off x="647700" y="3503612"/>
            <a:ext cx="7848600" cy="401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endParaRPr sz="24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endParaRPr sz="24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0" marR="0" lvl="0" indent="0" algn="l" rtl="0">
              <a:lnSpc>
                <a:spcPct val="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marL="0" marR="0" lvl="0" indent="0" algn="l" rtl="0">
              <a:lnSpc>
                <a:spcPct val="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0" marR="0" lvl="0" indent="0" algn="l" rtl="0">
              <a:lnSpc>
                <a:spcPct val="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0" marR="0" lvl="0" indent="0" algn="l" rtl="0">
              <a:lnSpc>
                <a:spcPct val="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0" marR="0" lvl="0" indent="0" algn="l" rtl="0">
              <a:lnSpc>
                <a:spcPct val="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)(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0" marR="0" lvl="0" indent="0" algn="l" rtl="0">
              <a:lnSpc>
                <a:spcPct val="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(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20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endParaRPr sz="20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45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45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8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EXTRACTION</a:t>
            </a:r>
            <a:endParaRPr/>
          </a:p>
        </p:txBody>
      </p:sp>
      <p:sp>
        <p:nvSpPr>
          <p:cNvPr id="504" name="Google Shape;504;p68"/>
          <p:cNvSpPr txBox="1">
            <a:spLocks noGrp="1"/>
          </p:cNvSpPr>
          <p:nvPr>
            <p:ph type="body" idx="1"/>
          </p:nvPr>
        </p:nvSpPr>
        <p:spPr>
          <a:xfrm>
            <a:off x="533400" y="1295400"/>
            <a:ext cx="8153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minimal set of consistent rules that characterize the system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1800" b="0" i="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set of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attributes {A</a:t>
            </a:r>
            <a:r>
              <a:rPr lang="en-US" sz="28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lang="en-US" sz="2800" b="0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A</a:t>
            </a:r>
            <a:r>
              <a:rPr lang="en-US" sz="28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and a decision attribute 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rules should have the form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1800" b="0" i="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260"/>
              <a:buNone/>
            </a:pPr>
            <a:r>
              <a:rPr lang="en-US"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</a:t>
            </a:r>
            <a:r>
              <a:rPr lang="en-US" sz="28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∧ (A</a:t>
            </a:r>
            <a:r>
              <a:rPr lang="en-US" sz="28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∧ …….. ∧ (A</a:t>
            </a:r>
            <a:r>
              <a:rPr lang="en-US" sz="2800" b="0" i="1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→ (Q=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typical form of Association Rule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classes of knowledge in an Information System:-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Indispensable knowledge in </a:t>
            </a:r>
            <a:r>
              <a:rPr lang="en-US" sz="2800" b="0" i="1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useful but not necessary attributes constitute the </a:t>
            </a:r>
            <a:r>
              <a:rPr lang="en-US" sz="2800" b="0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together with </a:t>
            </a:r>
            <a:r>
              <a:rPr lang="en-US" sz="2800" b="0" i="0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others are </a:t>
            </a:r>
            <a:r>
              <a:rPr lang="en-US" sz="2800" b="0" i="1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irrelevant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1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Existence of multiple </a:t>
            </a:r>
            <a:r>
              <a:rPr lang="en-US" sz="2800" b="0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reducts</a:t>
            </a:r>
            <a:r>
              <a:rPr lang="en-US" sz="28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 the Information system in alternative ways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06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endParaRPr sz="3200" b="0" i="0" u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0660" algn="l" rtl="0"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 sz="3200" b="0" i="0" u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69"/>
          <p:cNvSpPr txBox="1">
            <a:spLocks noGrp="1"/>
          </p:cNvSpPr>
          <p:nvPr>
            <p:ph type="title"/>
          </p:nvPr>
        </p:nvSpPr>
        <p:spPr>
          <a:xfrm>
            <a:off x="533400" y="277812"/>
            <a:ext cx="8153400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MULTIPLE CLASSIFIER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0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44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Rough set approaches yield subspaces of classification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practices multiple kinds of classifiers to obtain the diversity of decisions from different classifiers</a:t>
            </a:r>
            <a:endParaRPr/>
          </a:p>
          <a:p>
            <a:pPr marL="342900" lvl="0" indent="-2006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of Classifiers</a:t>
            </a:r>
            <a:endParaRPr/>
          </a:p>
          <a:p>
            <a:pPr marL="342900" lvl="0" indent="-2006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800" b="0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classifier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system, lead to improvement of classification in terms of both 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lang="en-US" sz="28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800" b="0" i="1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stability</a:t>
            </a:r>
            <a:endParaRPr/>
          </a:p>
          <a:p>
            <a:pPr marL="342900" lvl="0" indent="-2184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</a:pPr>
            <a:endParaRPr sz="10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98450" algn="l" rtl="0">
              <a:spcBef>
                <a:spcPts val="200"/>
              </a:spcBef>
              <a:spcAft>
                <a:spcPts val="0"/>
              </a:spcAft>
              <a:buSzPts val="700"/>
              <a:buNone/>
            </a:pPr>
            <a:endParaRPr sz="10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7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066800"/>
            <a:ext cx="5014912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1066800"/>
            <a:ext cx="36385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32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problems in data analysis:</a:t>
            </a:r>
            <a:r>
              <a:rPr lang="en-US" sz="2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</a:pPr>
            <a:endParaRPr sz="1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Characterize set of objects in terms of attribute values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endParaRPr sz="2400" b="0" i="0" u="non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 of superflous attributes and finding the most significant attributes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endParaRPr sz="2400" b="0" i="0" u="non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dependency between the attributes</a:t>
            </a:r>
            <a:endParaRPr/>
          </a:p>
          <a:p>
            <a:pPr marL="742950" lvl="1" indent="-1333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endParaRPr sz="2400" b="0" i="0" u="non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Inconsistency in Data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endParaRPr sz="2400" b="0" i="0" u="non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rule generation for Classification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</a:pPr>
            <a:endParaRPr sz="1200" b="0" i="0" u="non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Times New Roman"/>
              <a:buNone/>
            </a:pPr>
            <a:r>
              <a:rPr lang="en-US" sz="3200" b="0" i="1" u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Rough Set Theory offers simple algorithms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Times New Roman"/>
              <a:buNone/>
            </a:pPr>
            <a:r>
              <a:rPr lang="en-US" sz="3200" b="0" i="1" u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answer these questions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endParaRPr sz="3200" b="0" i="0" u="none">
              <a:solidFill>
                <a:srgbClr val="66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endParaRPr sz="2400" b="0" i="0" u="none">
              <a:solidFill>
                <a:schemeClr val="folHlink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36220" algn="l" rtl="0"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folHlink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8001000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r>
              <a:rPr lang="en-US" sz="3200" b="1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30" name="Google Shape;530;p72"/>
          <p:cNvSpPr txBox="1">
            <a:spLocks noGrp="1"/>
          </p:cNvSpPr>
          <p:nvPr>
            <p:ph type="body" idx="1"/>
          </p:nvPr>
        </p:nvSpPr>
        <p:spPr>
          <a:xfrm>
            <a:off x="685800" y="762000"/>
            <a:ext cx="8001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Dimensionality Reduction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</a:pPr>
            <a:endParaRPr sz="900" b="0" i="0" u="none">
              <a:solidFill>
                <a:schemeClr val="folHlink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FEATURE SELECTION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Discernibility</a:t>
            </a:r>
            <a:r>
              <a:rPr lang="en-US" sz="2400" b="0" i="1" u="none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based and attribute dependency based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1800" b="0" i="0" u="none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Rough set theory for Classification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</a:pPr>
            <a:endParaRPr sz="900" b="0" i="0" u="none">
              <a:solidFill>
                <a:srgbClr val="1C1C1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E-MAILS CLASSIFICATION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2000" b="0" i="0" u="none"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260"/>
              <a:buFont typeface="Noto Sans Symbols"/>
              <a:buChar char="◆"/>
            </a:pPr>
            <a:r>
              <a:rPr lang="en-US" sz="1800" b="0" i="0" u="none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Rough set based model classify the emails into three categories - </a:t>
            </a:r>
            <a:r>
              <a:rPr lang="en-US" sz="1800" b="0" i="1" u="none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non-spam</a:t>
            </a:r>
            <a:r>
              <a:rPr lang="en-US" sz="1800" b="0" i="0" u="none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b="0" i="1" u="none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spam</a:t>
            </a:r>
            <a:r>
              <a:rPr lang="en-US" sz="1800" b="0" i="0" u="none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1800" b="0" i="1" u="none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suspicious</a:t>
            </a:r>
            <a:r>
              <a:rPr lang="en-US" sz="1800" b="0" i="0" u="none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SzPts val="560"/>
              <a:buNone/>
            </a:pPr>
            <a:endParaRPr sz="800" b="0" i="0" u="none">
              <a:solidFill>
                <a:srgbClr val="1C1C1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260"/>
              <a:buFont typeface="Noto Sans Symbols"/>
              <a:buChar char="◆"/>
            </a:pPr>
            <a:r>
              <a:rPr lang="en-US" sz="1800" b="0" i="1" u="none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positive region</a:t>
            </a:r>
            <a:r>
              <a:rPr lang="en-US" sz="1800" b="0" i="0" u="none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b="0" i="1" u="none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negative region</a:t>
            </a:r>
            <a:r>
              <a:rPr lang="en-US" sz="1800" b="0" i="0" u="none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1800" b="0" i="1" u="none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boundary region</a:t>
            </a:r>
            <a:r>
              <a:rPr lang="en-US" sz="1800" b="0" i="0" u="none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, respectively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SzPts val="560"/>
              <a:buNone/>
            </a:pPr>
            <a:endParaRPr sz="800" b="0" i="0" u="none">
              <a:solidFill>
                <a:srgbClr val="1C1C1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260"/>
              <a:buFont typeface="Noto Sans Symbols"/>
              <a:buChar char="◆"/>
            </a:pPr>
            <a:r>
              <a:rPr lang="en-US" sz="1800" b="0" i="0" u="none">
                <a:solidFill>
                  <a:srgbClr val="1C1C1C"/>
                </a:solidFill>
                <a:latin typeface="Verdana"/>
                <a:ea typeface="Verdana"/>
                <a:cs typeface="Verdana"/>
                <a:sym typeface="Verdana"/>
              </a:rPr>
              <a:t>classification reduce the error rate so that a non-spam is classified as a spam. </a:t>
            </a:r>
            <a:endParaRPr/>
          </a:p>
          <a:p>
            <a:pPr marL="342900" lvl="0" indent="-262890" algn="l" rtl="0"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1800" b="0" i="0" u="none">
              <a:solidFill>
                <a:srgbClr val="1C1C1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69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/>
          </a:p>
        </p:txBody>
      </p:sp>
      <p:sp>
        <p:nvSpPr>
          <p:cNvPr id="537" name="Google Shape;537;p7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153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◆"/>
            </a:pP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Rough Set theory is a viable approach for extraction of meaningful  knowledge and making predictions for an individual data object, rather than a population of objects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◆"/>
            </a:pP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Combining Rough Set Theory and Fuzzy set Theory together serve both theoretical and practical purpose for handling uncertainty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0660" algn="l" rtl="0"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 Black"/>
              <a:buNone/>
            </a:pPr>
            <a:r>
              <a:rPr lang="en-US" sz="4400" b="1" i="0" u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-US" sz="4400" b="1" i="0" u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4400" b="1" i="0" u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-US" sz="4400" b="1" i="0" u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4400" b="1" i="0" u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-US" sz="4400" b="1" i="0" u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4400" b="1" i="0" u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-US" sz="4400" b="1" i="0" u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4400" b="1" i="0" u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-US" sz="4400" b="1" i="0" u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4400" b="1" i="0" u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-US" sz="4400" b="1" i="0" u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4400" b="1" i="0" u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data mining?</a:t>
            </a: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of discovering interesting knowledge from large amount of data.</a:t>
            </a:r>
            <a:endParaRPr/>
          </a:p>
          <a:p>
            <a:pPr marL="34290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260"/>
              <a:buFont typeface="Noto Sans Symbols"/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 often used as a synonym for Knowledge Discovery in Database, but it is an essential step in the entire process which uncover hidden patterns for evaluation.</a:t>
            </a:r>
            <a:endParaRPr/>
          </a:p>
          <a:p>
            <a:pPr marL="34290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lang="en-US" sz="2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Rough set theory is a tool to discover the hidden patterns.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06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06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0660" algn="l" rtl="0"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 sz="32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Discovery in Database</a:t>
            </a:r>
            <a:endParaRPr/>
          </a:p>
        </p:txBody>
      </p:sp>
      <p:pic>
        <p:nvPicPr>
          <p:cNvPr id="172" name="Google Shape;172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905000"/>
            <a:ext cx="60960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Basic Concepts of </a:t>
            </a:r>
            <a:r>
              <a:rPr lang="en-US" sz="4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Rough set theory</a:t>
            </a:r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Let a finite set of objects U and a binary relation R ⊆ U × U be given. </a:t>
            </a:r>
            <a:endParaRPr/>
          </a:p>
          <a:p>
            <a:pPr marL="342900" marR="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The sets U, R are called the universe and an </a:t>
            </a:r>
            <a:r>
              <a:rPr lang="en-US" sz="2400" b="1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indiscernibility relation</a:t>
            </a: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, respectively.</a:t>
            </a:r>
            <a:endParaRPr/>
          </a:p>
          <a:p>
            <a:pPr marL="342900" marR="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The discernibility relation represents our lack of knowledge about elements of U.</a:t>
            </a:r>
            <a:endParaRPr/>
          </a:p>
          <a:p>
            <a:pPr marL="342900" marR="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For simplicity, we assume that R is an equivalence relation.</a:t>
            </a:r>
            <a:endParaRPr/>
          </a:p>
          <a:p>
            <a:pPr marL="342900" marR="0" lvl="0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endParaRPr sz="1200" b="0" i="0" u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lang="en-US" sz="2400" b="0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Let X ⊆ U and our goal is to characterize the set X with respect to R</a:t>
            </a:r>
            <a:endParaRPr/>
          </a:p>
          <a:p>
            <a:pPr marL="342900" marR="0" lvl="0" indent="-2362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23622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liff">
  <a:themeElements>
    <a:clrScheme name="Cliff 5">
      <a:dk1>
        <a:srgbClr val="009999"/>
      </a:dk1>
      <a:lt1>
        <a:srgbClr val="EAEAEA"/>
      </a:lt1>
      <a:dk2>
        <a:srgbClr val="006666"/>
      </a:dk2>
      <a:lt2>
        <a:srgbClr val="FFFFCC"/>
      </a:lt2>
      <a:accent1>
        <a:srgbClr val="339966"/>
      </a:accent1>
      <a:accent2>
        <a:srgbClr val="5E855B"/>
      </a:accent2>
      <a:accent3>
        <a:srgbClr val="AAB8B8"/>
      </a:accent3>
      <a:accent4>
        <a:srgbClr val="C8C8C8"/>
      </a:accent4>
      <a:accent5>
        <a:srgbClr val="ADCAB8"/>
      </a:accent5>
      <a:accent6>
        <a:srgbClr val="547852"/>
      </a:accent6>
      <a:hlink>
        <a:srgbClr val="EEC85E"/>
      </a:hlink>
      <a:folHlink>
        <a:srgbClr val="AA845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iff">
  <a:themeElements>
    <a:clrScheme name="Cliff 5">
      <a:dk1>
        <a:srgbClr val="009999"/>
      </a:dk1>
      <a:lt1>
        <a:srgbClr val="EAEAEA"/>
      </a:lt1>
      <a:dk2>
        <a:srgbClr val="006666"/>
      </a:dk2>
      <a:lt2>
        <a:srgbClr val="FFFFCC"/>
      </a:lt2>
      <a:accent1>
        <a:srgbClr val="339966"/>
      </a:accent1>
      <a:accent2>
        <a:srgbClr val="5E855B"/>
      </a:accent2>
      <a:accent3>
        <a:srgbClr val="AAB8B8"/>
      </a:accent3>
      <a:accent4>
        <a:srgbClr val="C8C8C8"/>
      </a:accent4>
      <a:accent5>
        <a:srgbClr val="ADCAB8"/>
      </a:accent5>
      <a:accent6>
        <a:srgbClr val="547852"/>
      </a:accent6>
      <a:hlink>
        <a:srgbClr val="EEC85E"/>
      </a:hlink>
      <a:folHlink>
        <a:srgbClr val="AA845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3428</Words>
  <Application>Microsoft Macintosh PowerPoint</Application>
  <PresentationFormat>On-screen Show (4:3)</PresentationFormat>
  <Paragraphs>527</Paragraphs>
  <Slides>62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Times New Roman</vt:lpstr>
      <vt:lpstr>Verdana</vt:lpstr>
      <vt:lpstr>Noto Sans Symbols</vt:lpstr>
      <vt:lpstr>Times</vt:lpstr>
      <vt:lpstr>Courier New</vt:lpstr>
      <vt:lpstr>Arial Black</vt:lpstr>
      <vt:lpstr>Tahoma</vt:lpstr>
      <vt:lpstr>1_Cliff</vt:lpstr>
      <vt:lpstr>Cliff</vt:lpstr>
      <vt:lpstr>ROUGH SET THEORY-  FUNDAMENTALS</vt:lpstr>
      <vt:lpstr>Introduction</vt:lpstr>
      <vt:lpstr>Introduction</vt:lpstr>
      <vt:lpstr>Advantages of the rough set approach  </vt:lpstr>
      <vt:lpstr>Motivation</vt:lpstr>
      <vt:lpstr>Slide 6</vt:lpstr>
      <vt:lpstr>What is data mining?</vt:lpstr>
      <vt:lpstr>Knowledge Discovery in Database</vt:lpstr>
      <vt:lpstr>Basic Concepts of Rough set theory</vt:lpstr>
      <vt:lpstr>Indiscernibility Relation</vt:lpstr>
      <vt:lpstr>Information System Framework </vt:lpstr>
      <vt:lpstr>Slide 12</vt:lpstr>
      <vt:lpstr>Slide 13</vt:lpstr>
      <vt:lpstr>Slide 14</vt:lpstr>
      <vt:lpstr>Information Function</vt:lpstr>
      <vt:lpstr>Slide 16</vt:lpstr>
      <vt:lpstr>Information Granules</vt:lpstr>
      <vt:lpstr>Slide 18</vt:lpstr>
      <vt:lpstr>Indiscernibility Relation</vt:lpstr>
      <vt:lpstr>Slide 20</vt:lpstr>
      <vt:lpstr>Slide 21</vt:lpstr>
      <vt:lpstr>CONCEPT</vt:lpstr>
      <vt:lpstr>A DECISION TABLE</vt:lpstr>
      <vt:lpstr>AN INCONSISTENT DECISION TABLE</vt:lpstr>
      <vt:lpstr>Slide 25</vt:lpstr>
      <vt:lpstr>Slide 26</vt:lpstr>
      <vt:lpstr>SET APPROXIMATION</vt:lpstr>
      <vt:lpstr>Slide 28</vt:lpstr>
      <vt:lpstr>Slide 29</vt:lpstr>
      <vt:lpstr>Slide 30</vt:lpstr>
      <vt:lpstr>Slide 31</vt:lpstr>
      <vt:lpstr>PROPERTIES OF APPROXIMATIONS</vt:lpstr>
      <vt:lpstr>CATEGORIES OF VAGUENESS</vt:lpstr>
      <vt:lpstr>Slide 34</vt:lpstr>
      <vt:lpstr>Slide 35</vt:lpstr>
      <vt:lpstr>Slide 36</vt:lpstr>
      <vt:lpstr>Slide 37</vt:lpstr>
      <vt:lpstr>ROUGH SET and MEMBERSHIP FUNCTION</vt:lpstr>
      <vt:lpstr>PROPERTIES of ROUGH MEMBERSHIP FUNCTION</vt:lpstr>
      <vt:lpstr>Slide 40</vt:lpstr>
      <vt:lpstr> REDUCT and CORE </vt:lpstr>
      <vt:lpstr>Slide 42</vt:lpstr>
      <vt:lpstr>Slide 43</vt:lpstr>
      <vt:lpstr>Slide 44</vt:lpstr>
      <vt:lpstr>FEATURE SELECTION </vt:lpstr>
      <vt:lpstr>Slide 46</vt:lpstr>
      <vt:lpstr> ATTRIBUTE DEPENDENCY </vt:lpstr>
      <vt:lpstr>Slide 48</vt:lpstr>
      <vt:lpstr>Slide 49</vt:lpstr>
      <vt:lpstr>Slide 50</vt:lpstr>
      <vt:lpstr>Dimension Reduction</vt:lpstr>
      <vt:lpstr>CLASSIFICATION</vt:lpstr>
      <vt:lpstr>Slide 53</vt:lpstr>
      <vt:lpstr>THE DISCERNIBILITY MATRIX</vt:lpstr>
      <vt:lpstr>I = (U, {Diploma, Experience, French, Reference}) I′ = (U, I ∪ {Decision})</vt:lpstr>
      <vt:lpstr>RULE EXTRACTION</vt:lpstr>
      <vt:lpstr>MULTIPLE CLASSIFIER</vt:lpstr>
      <vt:lpstr>Slide 58</vt:lpstr>
      <vt:lpstr>Slide 59</vt:lpstr>
      <vt:lpstr>APPLICATIONS </vt:lpstr>
      <vt:lpstr>CONCLUSIONS</vt:lpstr>
      <vt:lpstr>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ROUGH SET THEORY-  FUNDAMENTALS</dc:title>
  <dc:creator>hp</dc:creator>
  <cp:lastModifiedBy>hp</cp:lastModifiedBy>
  <cp:revision>4</cp:revision>
  <dcterms:modified xsi:type="dcterms:W3CDTF">2023-10-13T09:17:41Z</dcterms:modified>
</cp:coreProperties>
</file>