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6" r:id="rId3"/>
    <p:sldId id="324" r:id="rId4"/>
    <p:sldId id="293" r:id="rId5"/>
    <p:sldId id="294" r:id="rId6"/>
    <p:sldId id="325" r:id="rId7"/>
    <p:sldId id="281" r:id="rId8"/>
    <p:sldId id="271" r:id="rId9"/>
    <p:sldId id="257" r:id="rId10"/>
    <p:sldId id="326" r:id="rId11"/>
    <p:sldId id="327" r:id="rId12"/>
    <p:sldId id="384" r:id="rId13"/>
    <p:sldId id="329" r:id="rId14"/>
    <p:sldId id="297" r:id="rId15"/>
    <p:sldId id="282" r:id="rId16"/>
    <p:sldId id="258" r:id="rId17"/>
    <p:sldId id="328" r:id="rId18"/>
    <p:sldId id="372" r:id="rId19"/>
    <p:sldId id="259" r:id="rId20"/>
    <p:sldId id="260" r:id="rId21"/>
    <p:sldId id="266" r:id="rId22"/>
    <p:sldId id="379" r:id="rId23"/>
    <p:sldId id="305" r:id="rId24"/>
    <p:sldId id="306" r:id="rId25"/>
    <p:sldId id="348" r:id="rId26"/>
    <p:sldId id="381" r:id="rId27"/>
    <p:sldId id="382" r:id="rId28"/>
    <p:sldId id="383" r:id="rId29"/>
    <p:sldId id="303" r:id="rId30"/>
    <p:sldId id="304" r:id="rId31"/>
    <p:sldId id="389" r:id="rId32"/>
    <p:sldId id="385" r:id="rId33"/>
    <p:sldId id="386" r:id="rId34"/>
    <p:sldId id="387" r:id="rId35"/>
    <p:sldId id="388" r:id="rId36"/>
    <p:sldId id="330" r:id="rId37"/>
    <p:sldId id="331" r:id="rId38"/>
    <p:sldId id="40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531" autoAdjust="0"/>
    <p:restoredTop sz="94660"/>
  </p:normalViewPr>
  <p:slideViewPr>
    <p:cSldViewPr>
      <p:cViewPr varScale="1">
        <p:scale>
          <a:sx n="109" d="100"/>
          <a:sy n="109" d="100"/>
        </p:scale>
        <p:origin x="-165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1C84AB-6758-4860-AEAF-9DD5AC4E647D}" type="datetimeFigureOut">
              <a:rPr lang="en-US" smtClean="0"/>
              <a:pPr/>
              <a:t>11/9/2023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A07CB-5A35-44AD-A6C6-8216BBEBB6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US"/>
              <a:t>06/20/19</a:t>
            </a:r>
          </a:p>
        </p:txBody>
      </p:sp>
      <p:sp>
        <p:nvSpPr>
          <p:cNvPr id="5" name="Rectangle 7"/>
          <p:cNvSpPr>
            <a:spLocks noGrp="1" noChangeArrowheads="1"/>
          </p:cNvSpPr>
          <p:nvPr>
            <p:ph type="sldNum"/>
          </p:nvPr>
        </p:nvSpPr>
        <p:spPr>
          <a:ln/>
        </p:spPr>
        <p:txBody>
          <a:bodyPr/>
          <a:lstStyle/>
          <a:p>
            <a:fld id="{FF4BB885-513B-4E66-95C8-65EE1CD3E724}" type="slidenum">
              <a:rPr lang="en-US"/>
              <a:pPr/>
              <a:t>3</a:t>
            </a:fld>
            <a:endParaRPr lang="en-US"/>
          </a:p>
        </p:txBody>
      </p:sp>
      <p:sp>
        <p:nvSpPr>
          <p:cNvPr id="194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685800" y="4343400"/>
            <a:ext cx="5486400" cy="4114800"/>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227213-5B52-453B-BF0E-845172917DD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C3666-99AB-4C53-B2E6-11CC1FDF9FF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227213-5B52-453B-BF0E-845172917DD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C3666-99AB-4C53-B2E6-11CC1FDF9F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227213-5B52-453B-BF0E-845172917DD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C3666-99AB-4C53-B2E6-11CC1FDF9F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227213-5B52-453B-BF0E-845172917DD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C3666-99AB-4C53-B2E6-11CC1FDF9F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227213-5B52-453B-BF0E-845172917DD1}"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C3666-99AB-4C53-B2E6-11CC1FDF9F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227213-5B52-453B-BF0E-845172917DD1}"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C3666-99AB-4C53-B2E6-11CC1FDF9F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227213-5B52-453B-BF0E-845172917DD1}"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C3666-99AB-4C53-B2E6-11CC1FDF9F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227213-5B52-453B-BF0E-845172917DD1}" type="datetimeFigureOut">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C3666-99AB-4C53-B2E6-11CC1FDF9F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27213-5B52-453B-BF0E-845172917DD1}"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C3666-99AB-4C53-B2E6-11CC1FDF9F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227213-5B52-453B-BF0E-845172917DD1}"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C3666-99AB-4C53-B2E6-11CC1FDF9F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227213-5B52-453B-BF0E-845172917DD1}"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C3666-99AB-4C53-B2E6-11CC1FDF9F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227213-5B52-453B-BF0E-845172917DD1}" type="datetimeFigureOut">
              <a:rPr lang="en-US" smtClean="0"/>
              <a:pPr/>
              <a:t>11/9/2023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DC3666-99AB-4C53-B2E6-11CC1FDF9FF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Rectifier_(neural_networks)" TargetMode="External"/><Relationship Id="rId2" Type="http://schemas.openxmlformats.org/officeDocument/2006/relationships/hyperlink" Target="https://reference.wolfram.com/language/ref/Tan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jmlr.org/proceedings/papers/v28/pascanu13.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Recurrent Neural Network</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Representing words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As a vocabulary or Dictionary of words of finite size.</a:t>
            </a:r>
          </a:p>
          <a:p>
            <a:pPr>
              <a:buNone/>
            </a:pPr>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One vector representation for each word, i.e. X</a:t>
            </a:r>
            <a:r>
              <a:rPr lang="en-US" sz="2400" baseline="30000" dirty="0" smtClean="0">
                <a:latin typeface="Times New Roman" pitchFamily="18" charset="0"/>
                <a:cs typeface="Times New Roman" pitchFamily="18" charset="0"/>
              </a:rPr>
              <a:t>&lt;</a:t>
            </a:r>
            <a:r>
              <a:rPr lang="en-US" sz="2400" i="1" baseline="30000" dirty="0" err="1" smtClean="0">
                <a:latin typeface="Times New Roman" pitchFamily="18" charset="0"/>
                <a:cs typeface="Times New Roman" pitchFamily="18" charset="0"/>
              </a:rPr>
              <a:t>i</a:t>
            </a:r>
            <a:r>
              <a:rPr lang="en-US" sz="2400" baseline="30000" dirty="0" smtClean="0">
                <a:latin typeface="Times New Roman" pitchFamily="18" charset="0"/>
                <a:cs typeface="Times New Roman" pitchFamily="18" charset="0"/>
              </a:rPr>
              <a:t>&gt; </a:t>
            </a:r>
            <a:r>
              <a:rPr lang="en-US" sz="2400" dirty="0" smtClean="0">
                <a:latin typeface="Times New Roman" pitchFamily="18" charset="0"/>
                <a:cs typeface="Times New Roman" pitchFamily="18" charset="0"/>
              </a:rPr>
              <a:t>of dimension say, 10,000</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Provide input-output pair, but for each input, output dimension may be different.</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One layer in the RNN for each word of a sentence.</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There is many more sentences.</a:t>
            </a:r>
          </a:p>
          <a:p>
            <a:pPr>
              <a:buNone/>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Forward Propagation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4" name="Rectangle 3"/>
          <p:cNvSpPr/>
          <p:nvPr/>
        </p:nvSpPr>
        <p:spPr>
          <a:xfrm>
            <a:off x="1905000" y="2057400"/>
            <a:ext cx="4572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Times New Roman" pitchFamily="18" charset="0"/>
                <a:cs typeface="Times New Roman" pitchFamily="18" charset="0"/>
              </a:rPr>
              <a:t>H</a:t>
            </a:r>
          </a:p>
          <a:p>
            <a:pPr algn="ctr"/>
            <a:r>
              <a:rPr lang="en-US" sz="1200" dirty="0" smtClean="0">
                <a:latin typeface="Times New Roman" pitchFamily="18" charset="0"/>
                <a:cs typeface="Times New Roman" pitchFamily="18" charset="0"/>
              </a:rPr>
              <a:t>I</a:t>
            </a:r>
          </a:p>
          <a:p>
            <a:pPr algn="ctr"/>
            <a:r>
              <a:rPr lang="en-US" sz="1200" dirty="0" smtClean="0">
                <a:latin typeface="Times New Roman" pitchFamily="18" charset="0"/>
                <a:cs typeface="Times New Roman" pitchFamily="18" charset="0"/>
              </a:rPr>
              <a:t>D</a:t>
            </a:r>
          </a:p>
          <a:p>
            <a:pPr algn="ctr"/>
            <a:r>
              <a:rPr lang="en-US" sz="1200" dirty="0" smtClean="0">
                <a:latin typeface="Times New Roman" pitchFamily="18" charset="0"/>
                <a:cs typeface="Times New Roman" pitchFamily="18" charset="0"/>
              </a:rPr>
              <a:t>D</a:t>
            </a:r>
          </a:p>
          <a:p>
            <a:pPr algn="ctr"/>
            <a:r>
              <a:rPr lang="en-US" sz="1200" dirty="0" smtClean="0">
                <a:latin typeface="Times New Roman" pitchFamily="18" charset="0"/>
                <a:cs typeface="Times New Roman" pitchFamily="18" charset="0"/>
              </a:rPr>
              <a:t>E</a:t>
            </a:r>
          </a:p>
          <a:p>
            <a:pPr algn="ctr"/>
            <a:r>
              <a:rPr lang="en-US" sz="1200" dirty="0" smtClean="0">
                <a:latin typeface="Times New Roman" pitchFamily="18" charset="0"/>
                <a:cs typeface="Times New Roman" pitchFamily="18" charset="0"/>
              </a:rPr>
              <a:t>N</a:t>
            </a:r>
          </a:p>
          <a:p>
            <a:pPr algn="ctr"/>
            <a:endParaRPr lang="en-US" sz="1200" dirty="0" smtClean="0">
              <a:latin typeface="Times New Roman" pitchFamily="18" charset="0"/>
              <a:cs typeface="Times New Roman" pitchFamily="18" charset="0"/>
            </a:endParaRPr>
          </a:p>
          <a:p>
            <a:pPr algn="ctr"/>
            <a:r>
              <a:rPr lang="en-US" sz="1200" dirty="0" smtClean="0">
                <a:latin typeface="Times New Roman" pitchFamily="18" charset="0"/>
                <a:cs typeface="Times New Roman" pitchFamily="18" charset="0"/>
              </a:rPr>
              <a:t>L</a:t>
            </a:r>
          </a:p>
          <a:p>
            <a:pPr algn="ctr"/>
            <a:r>
              <a:rPr lang="en-US" sz="1200" dirty="0" smtClean="0">
                <a:latin typeface="Times New Roman" pitchFamily="18" charset="0"/>
                <a:cs typeface="Times New Roman" pitchFamily="18" charset="0"/>
              </a:rPr>
              <a:t>A</a:t>
            </a:r>
          </a:p>
          <a:p>
            <a:pPr algn="ctr"/>
            <a:r>
              <a:rPr lang="en-US" sz="1200" dirty="0" smtClean="0">
                <a:latin typeface="Times New Roman" pitchFamily="18" charset="0"/>
                <a:cs typeface="Times New Roman" pitchFamily="18" charset="0"/>
              </a:rPr>
              <a:t>Y</a:t>
            </a:r>
          </a:p>
          <a:p>
            <a:pPr algn="ctr"/>
            <a:r>
              <a:rPr lang="en-US" sz="1200" dirty="0" smtClean="0">
                <a:latin typeface="Times New Roman" pitchFamily="18" charset="0"/>
                <a:cs typeface="Times New Roman" pitchFamily="18" charset="0"/>
              </a:rPr>
              <a:t>E</a:t>
            </a:r>
          </a:p>
          <a:p>
            <a:pPr algn="ctr"/>
            <a:r>
              <a:rPr lang="en-US" sz="1200" dirty="0" smtClean="0">
                <a:latin typeface="Times New Roman" pitchFamily="18" charset="0"/>
                <a:cs typeface="Times New Roman" pitchFamily="18" charset="0"/>
              </a:rPr>
              <a:t>R</a:t>
            </a:r>
            <a:endParaRPr lang="en-US" sz="1200" dirty="0">
              <a:latin typeface="Times New Roman" pitchFamily="18" charset="0"/>
              <a:cs typeface="Times New Roman" pitchFamily="18" charset="0"/>
            </a:endParaRPr>
          </a:p>
        </p:txBody>
      </p:sp>
      <p:sp>
        <p:nvSpPr>
          <p:cNvPr id="5" name="Rectangle 4"/>
          <p:cNvSpPr/>
          <p:nvPr/>
        </p:nvSpPr>
        <p:spPr>
          <a:xfrm>
            <a:off x="3810000" y="1981200"/>
            <a:ext cx="4572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172200" y="1905000"/>
            <a:ext cx="457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762000" y="31242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362200" y="3124200"/>
            <a:ext cx="1447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562600" y="3048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3400" y="2667000"/>
            <a:ext cx="762000" cy="338554"/>
          </a:xfrm>
          <a:prstGeom prst="rect">
            <a:avLst/>
          </a:prstGeom>
          <a:noFill/>
        </p:spPr>
        <p:txBody>
          <a:bodyPr wrap="square" rtlCol="0">
            <a:spAutoFit/>
          </a:bodyPr>
          <a:lstStyle/>
          <a:p>
            <a:r>
              <a:rPr lang="en-US" sz="1600" i="1" dirty="0" smtClean="0">
                <a:latin typeface="Times New Roman" pitchFamily="18" charset="0"/>
                <a:cs typeface="Times New Roman" pitchFamily="18" charset="0"/>
              </a:rPr>
              <a:t>a</a:t>
            </a:r>
            <a:r>
              <a:rPr lang="en-US" sz="1600" baseline="30000" dirty="0" smtClean="0">
                <a:latin typeface="Times New Roman" pitchFamily="18" charset="0"/>
                <a:cs typeface="Times New Roman" pitchFamily="18" charset="0"/>
              </a:rPr>
              <a:t>&lt;0&gt;</a:t>
            </a:r>
            <a:endParaRPr lang="en-US" sz="1600" i="1" baseline="30000" dirty="0">
              <a:latin typeface="Times New Roman" pitchFamily="18" charset="0"/>
              <a:cs typeface="Times New Roman" pitchFamily="18" charset="0"/>
            </a:endParaRPr>
          </a:p>
        </p:txBody>
      </p:sp>
      <p:sp>
        <p:nvSpPr>
          <p:cNvPr id="14" name="TextBox 13"/>
          <p:cNvSpPr txBox="1"/>
          <p:nvPr/>
        </p:nvSpPr>
        <p:spPr>
          <a:xfrm>
            <a:off x="2590800" y="2667000"/>
            <a:ext cx="762000" cy="338554"/>
          </a:xfrm>
          <a:prstGeom prst="rect">
            <a:avLst/>
          </a:prstGeom>
          <a:noFill/>
        </p:spPr>
        <p:txBody>
          <a:bodyPr wrap="square" rtlCol="0">
            <a:spAutoFit/>
          </a:bodyPr>
          <a:lstStyle/>
          <a:p>
            <a:r>
              <a:rPr lang="en-US" sz="1600" i="1" dirty="0" smtClean="0">
                <a:latin typeface="Times New Roman" pitchFamily="18" charset="0"/>
                <a:cs typeface="Times New Roman" pitchFamily="18" charset="0"/>
              </a:rPr>
              <a:t>a</a:t>
            </a:r>
            <a:r>
              <a:rPr lang="en-US" sz="1600" baseline="30000" dirty="0" smtClean="0">
                <a:latin typeface="Times New Roman" pitchFamily="18" charset="0"/>
                <a:cs typeface="Times New Roman" pitchFamily="18" charset="0"/>
              </a:rPr>
              <a:t>&lt;1&gt;</a:t>
            </a:r>
            <a:endParaRPr lang="en-US" sz="1600" i="1" baseline="30000" dirty="0">
              <a:latin typeface="Times New Roman" pitchFamily="18" charset="0"/>
              <a:cs typeface="Times New Roman" pitchFamily="18" charset="0"/>
            </a:endParaRPr>
          </a:p>
        </p:txBody>
      </p:sp>
      <p:cxnSp>
        <p:nvCxnSpPr>
          <p:cNvPr id="16" name="Straight Arrow Connector 15"/>
          <p:cNvCxnSpPr>
            <a:endCxn id="4" idx="2"/>
          </p:cNvCxnSpPr>
          <p:nvPr/>
        </p:nvCxnSpPr>
        <p:spPr>
          <a:xfrm rot="5400000" flipH="1" flipV="1">
            <a:off x="1828800" y="4724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09800" y="4572000"/>
            <a:ext cx="685800" cy="369332"/>
          </a:xfrm>
          <a:prstGeom prst="rect">
            <a:avLst/>
          </a:prstGeom>
          <a:noFill/>
        </p:spPr>
        <p:txBody>
          <a:bodyPr wrap="square" rtlCol="0">
            <a:spAutoFit/>
          </a:bodyPr>
          <a:lstStyle/>
          <a:p>
            <a:r>
              <a:rPr lang="en-US" i="1" dirty="0" smtClean="0">
                <a:latin typeface="Times New Roman" pitchFamily="18" charset="0"/>
                <a:cs typeface="Times New Roman" pitchFamily="18" charset="0"/>
              </a:rPr>
              <a:t>w</a:t>
            </a:r>
            <a:r>
              <a:rPr lang="en-US" i="1" baseline="-25000" dirty="0" smtClean="0">
                <a:latin typeface="Times New Roman" pitchFamily="18" charset="0"/>
                <a:cs typeface="Times New Roman" pitchFamily="18" charset="0"/>
              </a:rPr>
              <a:t>ax</a:t>
            </a:r>
            <a:endParaRPr lang="en-US" i="1" baseline="-25000" dirty="0">
              <a:latin typeface="Times New Roman" pitchFamily="18" charset="0"/>
              <a:cs typeface="Times New Roman" pitchFamily="18" charset="0"/>
            </a:endParaRPr>
          </a:p>
        </p:txBody>
      </p:sp>
      <p:sp>
        <p:nvSpPr>
          <p:cNvPr id="18" name="TextBox 17"/>
          <p:cNvSpPr txBox="1"/>
          <p:nvPr/>
        </p:nvSpPr>
        <p:spPr>
          <a:xfrm>
            <a:off x="1752600" y="5105400"/>
            <a:ext cx="762000" cy="338554"/>
          </a:xfrm>
          <a:prstGeom prst="rect">
            <a:avLst/>
          </a:prstGeom>
          <a:noFill/>
        </p:spPr>
        <p:txBody>
          <a:bodyPr wrap="square" rtlCol="0">
            <a:spAutoFit/>
          </a:bodyPr>
          <a:lstStyle/>
          <a:p>
            <a:r>
              <a:rPr lang="en-US" sz="1600" i="1" dirty="0" smtClean="0">
                <a:latin typeface="Times New Roman" pitchFamily="18" charset="0"/>
                <a:cs typeface="Times New Roman" pitchFamily="18" charset="0"/>
              </a:rPr>
              <a:t>x</a:t>
            </a:r>
            <a:r>
              <a:rPr lang="en-US" sz="1600" baseline="30000" dirty="0" smtClean="0">
                <a:latin typeface="Times New Roman" pitchFamily="18" charset="0"/>
                <a:cs typeface="Times New Roman" pitchFamily="18" charset="0"/>
              </a:rPr>
              <a:t>&lt;1&gt;</a:t>
            </a:r>
            <a:endParaRPr lang="en-US" sz="1600" i="1" baseline="30000" dirty="0">
              <a:latin typeface="Times New Roman" pitchFamily="18" charset="0"/>
              <a:cs typeface="Times New Roman" pitchFamily="18" charset="0"/>
            </a:endParaRPr>
          </a:p>
        </p:txBody>
      </p:sp>
      <p:sp>
        <p:nvSpPr>
          <p:cNvPr id="20" name="TextBox 19"/>
          <p:cNvSpPr txBox="1"/>
          <p:nvPr/>
        </p:nvSpPr>
        <p:spPr>
          <a:xfrm>
            <a:off x="2438400" y="3276600"/>
            <a:ext cx="685800" cy="369332"/>
          </a:xfrm>
          <a:prstGeom prst="rect">
            <a:avLst/>
          </a:prstGeom>
          <a:noFill/>
        </p:spPr>
        <p:txBody>
          <a:bodyPr wrap="square" rtlCol="0">
            <a:spAutoFit/>
          </a:bodyPr>
          <a:lstStyle/>
          <a:p>
            <a:r>
              <a:rPr lang="en-US" i="1" dirty="0" err="1" smtClean="0">
                <a:latin typeface="Times New Roman" pitchFamily="18" charset="0"/>
                <a:cs typeface="Times New Roman" pitchFamily="18" charset="0"/>
              </a:rPr>
              <a:t>w</a:t>
            </a:r>
            <a:r>
              <a:rPr lang="en-US" i="1" baseline="-25000" dirty="0" err="1" smtClean="0">
                <a:latin typeface="Times New Roman" pitchFamily="18" charset="0"/>
                <a:cs typeface="Times New Roman" pitchFamily="18" charset="0"/>
              </a:rPr>
              <a:t>aa</a:t>
            </a:r>
            <a:endParaRPr lang="en-US" i="1" baseline="-25000" dirty="0">
              <a:latin typeface="Times New Roman" pitchFamily="18" charset="0"/>
              <a:cs typeface="Times New Roman" pitchFamily="18" charset="0"/>
            </a:endParaRPr>
          </a:p>
        </p:txBody>
      </p:sp>
      <p:cxnSp>
        <p:nvCxnSpPr>
          <p:cNvPr id="22" name="Straight Arrow Connector 21"/>
          <p:cNvCxnSpPr/>
          <p:nvPr/>
        </p:nvCxnSpPr>
        <p:spPr>
          <a:xfrm>
            <a:off x="4267200" y="31242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419600" y="3200400"/>
            <a:ext cx="685800" cy="369332"/>
          </a:xfrm>
          <a:prstGeom prst="rect">
            <a:avLst/>
          </a:prstGeom>
          <a:noFill/>
        </p:spPr>
        <p:txBody>
          <a:bodyPr wrap="square" rtlCol="0">
            <a:spAutoFit/>
          </a:bodyPr>
          <a:lstStyle/>
          <a:p>
            <a:r>
              <a:rPr lang="en-US" i="1" dirty="0" err="1" smtClean="0">
                <a:latin typeface="Times New Roman" pitchFamily="18" charset="0"/>
                <a:cs typeface="Times New Roman" pitchFamily="18" charset="0"/>
              </a:rPr>
              <a:t>w</a:t>
            </a:r>
            <a:r>
              <a:rPr lang="en-US" i="1" baseline="-25000" dirty="0" err="1" smtClean="0">
                <a:latin typeface="Times New Roman" pitchFamily="18" charset="0"/>
                <a:cs typeface="Times New Roman" pitchFamily="18" charset="0"/>
              </a:rPr>
              <a:t>aa</a:t>
            </a:r>
            <a:endParaRPr lang="en-US" i="1" baseline="-25000" dirty="0">
              <a:latin typeface="Times New Roman" pitchFamily="18" charset="0"/>
              <a:cs typeface="Times New Roman" pitchFamily="18" charset="0"/>
            </a:endParaRPr>
          </a:p>
        </p:txBody>
      </p:sp>
      <p:cxnSp>
        <p:nvCxnSpPr>
          <p:cNvPr id="25" name="Straight Arrow Connector 24"/>
          <p:cNvCxnSpPr>
            <a:endCxn id="5" idx="2"/>
          </p:cNvCxnSpPr>
          <p:nvPr/>
        </p:nvCxnSpPr>
        <p:spPr>
          <a:xfrm rot="5400000" flipH="1" flipV="1">
            <a:off x="3733800" y="4724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029200"/>
            <a:ext cx="762000" cy="338554"/>
          </a:xfrm>
          <a:prstGeom prst="rect">
            <a:avLst/>
          </a:prstGeom>
          <a:noFill/>
        </p:spPr>
        <p:txBody>
          <a:bodyPr wrap="square" rtlCol="0">
            <a:spAutoFit/>
          </a:bodyPr>
          <a:lstStyle/>
          <a:p>
            <a:r>
              <a:rPr lang="en-US" sz="1600" i="1" dirty="0" smtClean="0">
                <a:latin typeface="Times New Roman" pitchFamily="18" charset="0"/>
                <a:cs typeface="Times New Roman" pitchFamily="18" charset="0"/>
              </a:rPr>
              <a:t>x</a:t>
            </a:r>
            <a:r>
              <a:rPr lang="en-US" sz="1600" baseline="30000" dirty="0" smtClean="0">
                <a:latin typeface="Times New Roman" pitchFamily="18" charset="0"/>
                <a:cs typeface="Times New Roman" pitchFamily="18" charset="0"/>
              </a:rPr>
              <a:t>&lt;</a:t>
            </a:r>
            <a:r>
              <a:rPr lang="en-US" sz="1600" baseline="30000" dirty="0" err="1" smtClean="0">
                <a:latin typeface="Times New Roman" pitchFamily="18" charset="0"/>
                <a:cs typeface="Times New Roman" pitchFamily="18" charset="0"/>
              </a:rPr>
              <a:t>T</a:t>
            </a:r>
            <a:r>
              <a:rPr lang="en-US" sz="1600" baseline="-25000" dirty="0" err="1" smtClean="0">
                <a:latin typeface="Times New Roman" pitchFamily="18" charset="0"/>
                <a:cs typeface="Times New Roman" pitchFamily="18" charset="0"/>
              </a:rPr>
              <a:t>x</a:t>
            </a:r>
            <a:r>
              <a:rPr lang="en-US" sz="1600" baseline="30000" dirty="0" smtClean="0">
                <a:latin typeface="Times New Roman" pitchFamily="18" charset="0"/>
                <a:cs typeface="Times New Roman" pitchFamily="18" charset="0"/>
              </a:rPr>
              <a:t>&gt;</a:t>
            </a:r>
            <a:endParaRPr lang="en-US" sz="1600" i="1" baseline="30000" dirty="0">
              <a:latin typeface="Times New Roman" pitchFamily="18" charset="0"/>
              <a:cs typeface="Times New Roman" pitchFamily="18" charset="0"/>
            </a:endParaRPr>
          </a:p>
        </p:txBody>
      </p:sp>
      <p:sp>
        <p:nvSpPr>
          <p:cNvPr id="27" name="TextBox 26"/>
          <p:cNvSpPr txBox="1"/>
          <p:nvPr/>
        </p:nvSpPr>
        <p:spPr>
          <a:xfrm>
            <a:off x="4191000" y="4495800"/>
            <a:ext cx="685800" cy="369332"/>
          </a:xfrm>
          <a:prstGeom prst="rect">
            <a:avLst/>
          </a:prstGeom>
          <a:noFill/>
        </p:spPr>
        <p:txBody>
          <a:bodyPr wrap="square" rtlCol="0">
            <a:spAutoFit/>
          </a:bodyPr>
          <a:lstStyle/>
          <a:p>
            <a:r>
              <a:rPr lang="en-US" i="1" dirty="0" smtClean="0">
                <a:latin typeface="Times New Roman" pitchFamily="18" charset="0"/>
                <a:cs typeface="Times New Roman" pitchFamily="18" charset="0"/>
              </a:rPr>
              <a:t>w</a:t>
            </a:r>
            <a:r>
              <a:rPr lang="en-US" i="1" baseline="-25000" dirty="0" smtClean="0">
                <a:latin typeface="Times New Roman" pitchFamily="18" charset="0"/>
                <a:cs typeface="Times New Roman" pitchFamily="18" charset="0"/>
              </a:rPr>
              <a:t>ax</a:t>
            </a:r>
            <a:endParaRPr lang="en-US" i="1" baseline="-25000" dirty="0">
              <a:latin typeface="Times New Roman" pitchFamily="18" charset="0"/>
              <a:cs typeface="Times New Roman" pitchFamily="18" charset="0"/>
            </a:endParaRPr>
          </a:p>
        </p:txBody>
      </p:sp>
      <p:sp>
        <p:nvSpPr>
          <p:cNvPr id="28" name="TextBox 27"/>
          <p:cNvSpPr txBox="1"/>
          <p:nvPr/>
        </p:nvSpPr>
        <p:spPr>
          <a:xfrm>
            <a:off x="5486400" y="3200400"/>
            <a:ext cx="685800" cy="369332"/>
          </a:xfrm>
          <a:prstGeom prst="rect">
            <a:avLst/>
          </a:prstGeom>
          <a:noFill/>
        </p:spPr>
        <p:txBody>
          <a:bodyPr wrap="square" rtlCol="0">
            <a:spAutoFit/>
          </a:bodyPr>
          <a:lstStyle/>
          <a:p>
            <a:r>
              <a:rPr lang="en-US" i="1" dirty="0" err="1" smtClean="0">
                <a:latin typeface="Times New Roman" pitchFamily="18" charset="0"/>
                <a:cs typeface="Times New Roman" pitchFamily="18" charset="0"/>
              </a:rPr>
              <a:t>w</a:t>
            </a:r>
            <a:r>
              <a:rPr lang="en-US" i="1" baseline="-25000" dirty="0" err="1" smtClean="0">
                <a:latin typeface="Times New Roman" pitchFamily="18" charset="0"/>
                <a:cs typeface="Times New Roman" pitchFamily="18" charset="0"/>
              </a:rPr>
              <a:t>aa</a:t>
            </a:r>
            <a:endParaRPr lang="en-US" i="1" baseline="-25000" dirty="0">
              <a:latin typeface="Times New Roman" pitchFamily="18" charset="0"/>
              <a:cs typeface="Times New Roman" pitchFamily="18" charset="0"/>
            </a:endParaRPr>
          </a:p>
        </p:txBody>
      </p:sp>
      <p:sp>
        <p:nvSpPr>
          <p:cNvPr id="29" name="TextBox 28"/>
          <p:cNvSpPr txBox="1"/>
          <p:nvPr/>
        </p:nvSpPr>
        <p:spPr>
          <a:xfrm>
            <a:off x="3810000" y="5257800"/>
            <a:ext cx="762000" cy="338554"/>
          </a:xfrm>
          <a:prstGeom prst="rect">
            <a:avLst/>
          </a:prstGeom>
          <a:noFill/>
        </p:spPr>
        <p:txBody>
          <a:bodyPr wrap="square" rtlCol="0">
            <a:spAutoFit/>
          </a:bodyPr>
          <a:lstStyle/>
          <a:p>
            <a:r>
              <a:rPr lang="en-US" sz="1600" i="1" dirty="0" smtClean="0">
                <a:latin typeface="Times New Roman" pitchFamily="18" charset="0"/>
                <a:cs typeface="Times New Roman" pitchFamily="18" charset="0"/>
              </a:rPr>
              <a:t>x</a:t>
            </a:r>
            <a:r>
              <a:rPr lang="en-US" sz="1600" baseline="30000" dirty="0" smtClean="0">
                <a:latin typeface="Times New Roman" pitchFamily="18" charset="0"/>
                <a:cs typeface="Times New Roman" pitchFamily="18" charset="0"/>
              </a:rPr>
              <a:t>&lt;2&gt;</a:t>
            </a:r>
            <a:endParaRPr lang="en-US" sz="1600" i="1" baseline="30000" dirty="0">
              <a:latin typeface="Times New Roman" pitchFamily="18" charset="0"/>
              <a:cs typeface="Times New Roman" pitchFamily="18" charset="0"/>
            </a:endParaRPr>
          </a:p>
        </p:txBody>
      </p:sp>
      <p:cxnSp>
        <p:nvCxnSpPr>
          <p:cNvPr id="33" name="Straight Arrow Connector 32"/>
          <p:cNvCxnSpPr>
            <a:endCxn id="6" idx="2"/>
          </p:cNvCxnSpPr>
          <p:nvPr/>
        </p:nvCxnSpPr>
        <p:spPr>
          <a:xfrm rot="5400000" flipH="1" flipV="1">
            <a:off x="6096000" y="4724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 idx="0"/>
          </p:cNvCxnSpPr>
          <p:nvPr/>
        </p:nvCxnSpPr>
        <p:spPr>
          <a:xfrm rot="5400000" flipH="1" flipV="1">
            <a:off x="1943100" y="1866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0"/>
          </p:cNvCxnSpPr>
          <p:nvPr/>
        </p:nvCxnSpPr>
        <p:spPr>
          <a:xfrm rot="5400000" flipH="1" flipV="1">
            <a:off x="3886200" y="18288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0"/>
          </p:cNvCxnSpPr>
          <p:nvPr/>
        </p:nvCxnSpPr>
        <p:spPr>
          <a:xfrm rot="5400000" flipH="1" flipV="1">
            <a:off x="6248400" y="1752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828800" y="1371600"/>
            <a:ext cx="762000" cy="338554"/>
          </a:xfrm>
          <a:prstGeom prst="rect">
            <a:avLst/>
          </a:prstGeom>
          <a:noFill/>
        </p:spPr>
        <p:txBody>
          <a:bodyPr wrap="square" rtlCol="0">
            <a:spAutoFit/>
          </a:bodyPr>
          <a:lstStyle/>
          <a:p>
            <a:r>
              <a:rPr lang="en-US" sz="1600" i="1" dirty="0" smtClean="0">
                <a:latin typeface="Times New Roman" pitchFamily="18" charset="0"/>
                <a:cs typeface="Times New Roman" pitchFamily="18" charset="0"/>
              </a:rPr>
              <a:t>y</a:t>
            </a:r>
            <a:r>
              <a:rPr lang="en-US" sz="1600" baseline="30000" dirty="0" smtClean="0">
                <a:latin typeface="Times New Roman" pitchFamily="18" charset="0"/>
                <a:cs typeface="Times New Roman" pitchFamily="18" charset="0"/>
              </a:rPr>
              <a:t>&lt;1&gt;</a:t>
            </a:r>
            <a:endParaRPr lang="en-US" sz="1600" i="1" baseline="30000" dirty="0">
              <a:latin typeface="Times New Roman" pitchFamily="18" charset="0"/>
              <a:cs typeface="Times New Roman" pitchFamily="18" charset="0"/>
            </a:endParaRPr>
          </a:p>
        </p:txBody>
      </p:sp>
      <p:sp>
        <p:nvSpPr>
          <p:cNvPr id="41" name="TextBox 40"/>
          <p:cNvSpPr txBox="1"/>
          <p:nvPr/>
        </p:nvSpPr>
        <p:spPr>
          <a:xfrm>
            <a:off x="3733800" y="1295400"/>
            <a:ext cx="762000" cy="338554"/>
          </a:xfrm>
          <a:prstGeom prst="rect">
            <a:avLst/>
          </a:prstGeom>
          <a:noFill/>
        </p:spPr>
        <p:txBody>
          <a:bodyPr wrap="square" rtlCol="0">
            <a:spAutoFit/>
          </a:bodyPr>
          <a:lstStyle/>
          <a:p>
            <a:r>
              <a:rPr lang="en-US" sz="1600" i="1" dirty="0" smtClean="0">
                <a:latin typeface="Times New Roman" pitchFamily="18" charset="0"/>
                <a:cs typeface="Times New Roman" pitchFamily="18" charset="0"/>
              </a:rPr>
              <a:t>y</a:t>
            </a:r>
            <a:r>
              <a:rPr lang="en-US" sz="1600" baseline="30000" dirty="0" smtClean="0">
                <a:latin typeface="Times New Roman" pitchFamily="18" charset="0"/>
                <a:cs typeface="Times New Roman" pitchFamily="18" charset="0"/>
              </a:rPr>
              <a:t>&lt;2&gt;</a:t>
            </a:r>
            <a:endParaRPr lang="en-US" sz="1600" i="1" baseline="30000" dirty="0">
              <a:latin typeface="Times New Roman" pitchFamily="18" charset="0"/>
              <a:cs typeface="Times New Roman" pitchFamily="18" charset="0"/>
            </a:endParaRPr>
          </a:p>
        </p:txBody>
      </p:sp>
      <p:sp>
        <p:nvSpPr>
          <p:cNvPr id="42" name="TextBox 41"/>
          <p:cNvSpPr txBox="1"/>
          <p:nvPr/>
        </p:nvSpPr>
        <p:spPr>
          <a:xfrm>
            <a:off x="6172200" y="1143000"/>
            <a:ext cx="762000" cy="338554"/>
          </a:xfrm>
          <a:prstGeom prst="rect">
            <a:avLst/>
          </a:prstGeom>
          <a:noFill/>
        </p:spPr>
        <p:txBody>
          <a:bodyPr wrap="square" rtlCol="0">
            <a:spAutoFit/>
          </a:bodyPr>
          <a:lstStyle/>
          <a:p>
            <a:r>
              <a:rPr lang="en-US" sz="1600" i="1" dirty="0" smtClean="0">
                <a:latin typeface="Times New Roman" pitchFamily="18" charset="0"/>
                <a:cs typeface="Times New Roman" pitchFamily="18" charset="0"/>
              </a:rPr>
              <a:t>y</a:t>
            </a:r>
            <a:r>
              <a:rPr lang="en-US" sz="1600" baseline="30000" dirty="0" smtClean="0">
                <a:latin typeface="Times New Roman" pitchFamily="18" charset="0"/>
                <a:cs typeface="Times New Roman" pitchFamily="18" charset="0"/>
              </a:rPr>
              <a:t>&lt;T</a:t>
            </a:r>
            <a:r>
              <a:rPr lang="en-US" sz="1600" baseline="-25000" dirty="0" smtClean="0">
                <a:latin typeface="Times New Roman" pitchFamily="18" charset="0"/>
                <a:cs typeface="Times New Roman" pitchFamily="18" charset="0"/>
              </a:rPr>
              <a:t>y</a:t>
            </a:r>
            <a:r>
              <a:rPr lang="en-US" sz="1600" baseline="30000" dirty="0" smtClean="0">
                <a:latin typeface="Times New Roman" pitchFamily="18" charset="0"/>
                <a:cs typeface="Times New Roman" pitchFamily="18" charset="0"/>
              </a:rPr>
              <a:t>&gt;</a:t>
            </a:r>
            <a:endParaRPr lang="en-US" sz="1600" i="1" baseline="30000" dirty="0">
              <a:latin typeface="Times New Roman" pitchFamily="18" charset="0"/>
              <a:cs typeface="Times New Roman" pitchFamily="18" charset="0"/>
            </a:endParaRPr>
          </a:p>
        </p:txBody>
      </p:sp>
      <p:sp>
        <p:nvSpPr>
          <p:cNvPr id="43" name="TextBox 42"/>
          <p:cNvSpPr txBox="1"/>
          <p:nvPr/>
        </p:nvSpPr>
        <p:spPr>
          <a:xfrm>
            <a:off x="2209800" y="1676400"/>
            <a:ext cx="685800" cy="369332"/>
          </a:xfrm>
          <a:prstGeom prst="rect">
            <a:avLst/>
          </a:prstGeom>
          <a:noFill/>
        </p:spPr>
        <p:txBody>
          <a:bodyPr wrap="square" rtlCol="0">
            <a:spAutoFit/>
          </a:bodyPr>
          <a:lstStyle/>
          <a:p>
            <a:r>
              <a:rPr lang="en-US" i="1" dirty="0" err="1" smtClean="0">
                <a:latin typeface="Times New Roman" pitchFamily="18" charset="0"/>
                <a:cs typeface="Times New Roman" pitchFamily="18" charset="0"/>
              </a:rPr>
              <a:t>w</a:t>
            </a:r>
            <a:r>
              <a:rPr lang="en-US" i="1" baseline="-25000" dirty="0" err="1" smtClean="0">
                <a:latin typeface="Times New Roman" pitchFamily="18" charset="0"/>
                <a:cs typeface="Times New Roman" pitchFamily="18" charset="0"/>
              </a:rPr>
              <a:t>ya</a:t>
            </a:r>
            <a:endParaRPr lang="en-US" i="1" baseline="-25000" dirty="0">
              <a:latin typeface="Times New Roman" pitchFamily="18" charset="0"/>
              <a:cs typeface="Times New Roman" pitchFamily="18" charset="0"/>
            </a:endParaRPr>
          </a:p>
        </p:txBody>
      </p:sp>
      <p:sp>
        <p:nvSpPr>
          <p:cNvPr id="44" name="TextBox 43"/>
          <p:cNvSpPr txBox="1"/>
          <p:nvPr/>
        </p:nvSpPr>
        <p:spPr>
          <a:xfrm>
            <a:off x="4114800" y="1524000"/>
            <a:ext cx="685800" cy="369332"/>
          </a:xfrm>
          <a:prstGeom prst="rect">
            <a:avLst/>
          </a:prstGeom>
          <a:noFill/>
        </p:spPr>
        <p:txBody>
          <a:bodyPr wrap="square" rtlCol="0">
            <a:spAutoFit/>
          </a:bodyPr>
          <a:lstStyle/>
          <a:p>
            <a:r>
              <a:rPr lang="en-US" i="1" dirty="0" err="1" smtClean="0">
                <a:latin typeface="Times New Roman" pitchFamily="18" charset="0"/>
                <a:cs typeface="Times New Roman" pitchFamily="18" charset="0"/>
              </a:rPr>
              <a:t>w</a:t>
            </a:r>
            <a:r>
              <a:rPr lang="en-US" i="1" baseline="-25000" dirty="0" err="1" smtClean="0">
                <a:latin typeface="Times New Roman" pitchFamily="18" charset="0"/>
                <a:cs typeface="Times New Roman" pitchFamily="18" charset="0"/>
              </a:rPr>
              <a:t>ya</a:t>
            </a:r>
            <a:endParaRPr lang="en-US" i="1" baseline="-25000" dirty="0">
              <a:latin typeface="Times New Roman" pitchFamily="18" charset="0"/>
              <a:cs typeface="Times New Roman" pitchFamily="18" charset="0"/>
            </a:endParaRPr>
          </a:p>
        </p:txBody>
      </p:sp>
      <p:sp>
        <p:nvSpPr>
          <p:cNvPr id="45" name="TextBox 44"/>
          <p:cNvSpPr txBox="1"/>
          <p:nvPr/>
        </p:nvSpPr>
        <p:spPr>
          <a:xfrm>
            <a:off x="6477000" y="1524000"/>
            <a:ext cx="685800" cy="369332"/>
          </a:xfrm>
          <a:prstGeom prst="rect">
            <a:avLst/>
          </a:prstGeom>
          <a:noFill/>
        </p:spPr>
        <p:txBody>
          <a:bodyPr wrap="square" rtlCol="0">
            <a:spAutoFit/>
          </a:bodyPr>
          <a:lstStyle/>
          <a:p>
            <a:r>
              <a:rPr lang="en-US" i="1" dirty="0" err="1" smtClean="0">
                <a:latin typeface="Times New Roman" pitchFamily="18" charset="0"/>
                <a:cs typeface="Times New Roman" pitchFamily="18" charset="0"/>
              </a:rPr>
              <a:t>w</a:t>
            </a:r>
            <a:r>
              <a:rPr lang="en-US" i="1" baseline="-25000" dirty="0" err="1" smtClean="0">
                <a:latin typeface="Times New Roman" pitchFamily="18" charset="0"/>
                <a:cs typeface="Times New Roman" pitchFamily="18" charset="0"/>
              </a:rPr>
              <a:t>ya</a:t>
            </a:r>
            <a:endParaRPr lang="en-US" i="1" baseline="-25000" dirty="0">
              <a:latin typeface="Times New Roman" pitchFamily="18" charset="0"/>
              <a:cs typeface="Times New Roman" pitchFamily="18" charset="0"/>
            </a:endParaRPr>
          </a:p>
        </p:txBody>
      </p:sp>
      <p:sp>
        <p:nvSpPr>
          <p:cNvPr id="46" name="Rectangle 45"/>
          <p:cNvSpPr/>
          <p:nvPr/>
        </p:nvSpPr>
        <p:spPr>
          <a:xfrm>
            <a:off x="7924800" y="1981200"/>
            <a:ext cx="609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a:off x="8534400" y="26670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8953500" y="2857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8648700" y="29337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a:off x="8534400" y="3200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305800" y="1600200"/>
            <a:ext cx="685800" cy="369332"/>
          </a:xfrm>
          <a:prstGeom prst="rect">
            <a:avLst/>
          </a:prstGeom>
          <a:noFill/>
        </p:spPr>
        <p:txBody>
          <a:bodyPr wrap="square" rtlCol="0">
            <a:spAutoFit/>
          </a:bodyPr>
          <a:lstStyle/>
          <a:p>
            <a:r>
              <a:rPr lang="en-US" i="1" dirty="0" err="1" smtClean="0">
                <a:latin typeface="Times New Roman" pitchFamily="18" charset="0"/>
                <a:cs typeface="Times New Roman" pitchFamily="18" charset="0"/>
              </a:rPr>
              <a:t>w</a:t>
            </a:r>
            <a:r>
              <a:rPr lang="en-US" i="1" baseline="-25000" dirty="0" err="1" smtClean="0">
                <a:latin typeface="Times New Roman" pitchFamily="18" charset="0"/>
                <a:cs typeface="Times New Roman" pitchFamily="18" charset="0"/>
              </a:rPr>
              <a:t>ya</a:t>
            </a:r>
            <a:endParaRPr lang="en-US" i="1" baseline="-25000" dirty="0">
              <a:latin typeface="Times New Roman" pitchFamily="18" charset="0"/>
              <a:cs typeface="Times New Roman" pitchFamily="18" charset="0"/>
            </a:endParaRPr>
          </a:p>
        </p:txBody>
      </p:sp>
      <p:cxnSp>
        <p:nvCxnSpPr>
          <p:cNvPr id="63" name="Straight Arrow Connector 62"/>
          <p:cNvCxnSpPr>
            <a:stCxn id="46" idx="0"/>
          </p:cNvCxnSpPr>
          <p:nvPr/>
        </p:nvCxnSpPr>
        <p:spPr>
          <a:xfrm rot="5400000" flipH="1" flipV="1">
            <a:off x="8001000" y="175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001000" y="1219200"/>
            <a:ext cx="762000" cy="338554"/>
          </a:xfrm>
          <a:prstGeom prst="rect">
            <a:avLst/>
          </a:prstGeom>
          <a:noFill/>
        </p:spPr>
        <p:txBody>
          <a:bodyPr wrap="square" rtlCol="0">
            <a:spAutoFit/>
          </a:bodyPr>
          <a:lstStyle/>
          <a:p>
            <a:r>
              <a:rPr lang="en-US" sz="1600" i="1" dirty="0" smtClean="0">
                <a:latin typeface="Times New Roman" pitchFamily="18" charset="0"/>
                <a:cs typeface="Times New Roman" pitchFamily="18" charset="0"/>
              </a:rPr>
              <a:t>y</a:t>
            </a:r>
            <a:r>
              <a:rPr lang="en-US" sz="1600" baseline="30000" dirty="0" smtClean="0">
                <a:latin typeface="Times New Roman" pitchFamily="18" charset="0"/>
                <a:cs typeface="Times New Roman" pitchFamily="18" charset="0"/>
              </a:rPr>
              <a:t>&lt;t&gt;</a:t>
            </a:r>
            <a:endParaRPr lang="en-US" sz="1600" i="1" baseline="30000" dirty="0">
              <a:latin typeface="Times New Roman" pitchFamily="18" charset="0"/>
              <a:cs typeface="Times New Roman" pitchFamily="18" charset="0"/>
            </a:endParaRPr>
          </a:p>
        </p:txBody>
      </p:sp>
      <p:sp>
        <p:nvSpPr>
          <p:cNvPr id="65" name="TextBox 64"/>
          <p:cNvSpPr txBox="1"/>
          <p:nvPr/>
        </p:nvSpPr>
        <p:spPr>
          <a:xfrm>
            <a:off x="8458200" y="2286000"/>
            <a:ext cx="685800" cy="369332"/>
          </a:xfrm>
          <a:prstGeom prst="rect">
            <a:avLst/>
          </a:prstGeom>
          <a:noFill/>
        </p:spPr>
        <p:txBody>
          <a:bodyPr wrap="square" rtlCol="0">
            <a:spAutoFit/>
          </a:bodyPr>
          <a:lstStyle/>
          <a:p>
            <a:r>
              <a:rPr lang="en-US" i="1" dirty="0" err="1" smtClean="0">
                <a:latin typeface="Times New Roman" pitchFamily="18" charset="0"/>
                <a:cs typeface="Times New Roman" pitchFamily="18" charset="0"/>
              </a:rPr>
              <a:t>w</a:t>
            </a:r>
            <a:r>
              <a:rPr lang="en-US" i="1" baseline="-25000" dirty="0" err="1" smtClean="0">
                <a:latin typeface="Times New Roman" pitchFamily="18" charset="0"/>
                <a:cs typeface="Times New Roman" pitchFamily="18" charset="0"/>
              </a:rPr>
              <a:t>aa</a:t>
            </a:r>
            <a:endParaRPr lang="en-US" i="1" baseline="-25000" dirty="0">
              <a:latin typeface="Times New Roman" pitchFamily="18" charset="0"/>
              <a:cs typeface="Times New Roman" pitchFamily="18" charset="0"/>
            </a:endParaRPr>
          </a:p>
        </p:txBody>
      </p:sp>
      <p:cxnSp>
        <p:nvCxnSpPr>
          <p:cNvPr id="67" name="Straight Arrow Connector 66"/>
          <p:cNvCxnSpPr>
            <a:endCxn id="46" idx="2"/>
          </p:cNvCxnSpPr>
          <p:nvPr/>
        </p:nvCxnSpPr>
        <p:spPr>
          <a:xfrm rot="5400000" flipH="1" flipV="1">
            <a:off x="7962900" y="4991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8305800" y="4724400"/>
            <a:ext cx="685800" cy="369332"/>
          </a:xfrm>
          <a:prstGeom prst="rect">
            <a:avLst/>
          </a:prstGeom>
          <a:noFill/>
        </p:spPr>
        <p:txBody>
          <a:bodyPr wrap="square" rtlCol="0">
            <a:spAutoFit/>
          </a:bodyPr>
          <a:lstStyle/>
          <a:p>
            <a:r>
              <a:rPr lang="en-US" i="1" dirty="0" smtClean="0">
                <a:latin typeface="Times New Roman" pitchFamily="18" charset="0"/>
                <a:cs typeface="Times New Roman" pitchFamily="18" charset="0"/>
              </a:rPr>
              <a:t>w</a:t>
            </a:r>
            <a:r>
              <a:rPr lang="en-US" i="1" baseline="-25000" dirty="0" smtClean="0">
                <a:latin typeface="Times New Roman" pitchFamily="18" charset="0"/>
                <a:cs typeface="Times New Roman" pitchFamily="18" charset="0"/>
              </a:rPr>
              <a:t>ax</a:t>
            </a:r>
            <a:endParaRPr lang="en-US" i="1" baseline="-25000" dirty="0">
              <a:latin typeface="Times New Roman" pitchFamily="18" charset="0"/>
              <a:cs typeface="Times New Roman" pitchFamily="18" charset="0"/>
            </a:endParaRPr>
          </a:p>
        </p:txBody>
      </p:sp>
      <p:sp>
        <p:nvSpPr>
          <p:cNvPr id="69" name="TextBox 68"/>
          <p:cNvSpPr txBox="1"/>
          <p:nvPr/>
        </p:nvSpPr>
        <p:spPr>
          <a:xfrm>
            <a:off x="7848600" y="5257800"/>
            <a:ext cx="762000" cy="338554"/>
          </a:xfrm>
          <a:prstGeom prst="rect">
            <a:avLst/>
          </a:prstGeom>
          <a:noFill/>
        </p:spPr>
        <p:txBody>
          <a:bodyPr wrap="square" rtlCol="0">
            <a:spAutoFit/>
          </a:bodyPr>
          <a:lstStyle/>
          <a:p>
            <a:r>
              <a:rPr lang="en-US" sz="1600" i="1" dirty="0" smtClean="0">
                <a:latin typeface="Times New Roman" pitchFamily="18" charset="0"/>
                <a:cs typeface="Times New Roman" pitchFamily="18" charset="0"/>
              </a:rPr>
              <a:t>x</a:t>
            </a:r>
            <a:r>
              <a:rPr lang="en-US" sz="1600" baseline="30000" dirty="0" smtClean="0">
                <a:latin typeface="Times New Roman" pitchFamily="18" charset="0"/>
                <a:cs typeface="Times New Roman" pitchFamily="18" charset="0"/>
              </a:rPr>
              <a:t>&lt;t&gt;</a:t>
            </a:r>
            <a:endParaRPr lang="en-US" sz="1600" i="1" baseline="30000" dirty="0">
              <a:latin typeface="Times New Roman" pitchFamily="18" charset="0"/>
              <a:cs typeface="Times New Roman" pitchFamily="18" charset="0"/>
            </a:endParaRPr>
          </a:p>
        </p:txBody>
      </p:sp>
      <p:sp>
        <p:nvSpPr>
          <p:cNvPr id="70" name="TextBox 69"/>
          <p:cNvSpPr txBox="1"/>
          <p:nvPr/>
        </p:nvSpPr>
        <p:spPr>
          <a:xfrm>
            <a:off x="304800" y="5715000"/>
            <a:ext cx="8458200" cy="646331"/>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 Activation value passes on next layer </a:t>
            </a:r>
            <a:r>
              <a:rPr lang="en-US" i="1" dirty="0" smtClean="0">
                <a:latin typeface="Times New Roman" pitchFamily="18" charset="0"/>
                <a:cs typeface="Times New Roman" pitchFamily="18" charset="0"/>
              </a:rPr>
              <a:t>a</a:t>
            </a:r>
            <a:r>
              <a:rPr lang="en-US" i="1" baseline="30000" dirty="0" smtClean="0">
                <a:latin typeface="Times New Roman" pitchFamily="18" charset="0"/>
                <a:cs typeface="Times New Roman" pitchFamily="18" charset="0"/>
              </a:rPr>
              <a:t>&lt;</a:t>
            </a:r>
            <a:r>
              <a:rPr lang="en-US" baseline="30000" dirty="0" smtClean="0">
                <a:latin typeface="Times New Roman" pitchFamily="18" charset="0"/>
                <a:cs typeface="Times New Roman" pitchFamily="18" charset="0"/>
              </a:rPr>
              <a:t>1</a:t>
            </a:r>
            <a:r>
              <a:rPr lang="en-US" i="1" baseline="30000" dirty="0" smtClean="0">
                <a:latin typeface="Times New Roman" pitchFamily="18" charset="0"/>
                <a:cs typeface="Times New Roman" pitchFamily="18" charset="0"/>
              </a:rPr>
              <a:t>&gt;</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The parameters at each time step are shared</a:t>
            </a:r>
            <a:endParaRPr lang="en-US" dirty="0">
              <a:latin typeface="Times New Roman" pitchFamily="18" charset="0"/>
              <a:cs typeface="Times New Roman" pitchFamily="18" charset="0"/>
            </a:endParaRPr>
          </a:p>
        </p:txBody>
      </p:sp>
      <p:sp>
        <p:nvSpPr>
          <p:cNvPr id="71" name="TextBox 70"/>
          <p:cNvSpPr txBox="1"/>
          <p:nvPr/>
        </p:nvSpPr>
        <p:spPr>
          <a:xfrm>
            <a:off x="6477000" y="4572000"/>
            <a:ext cx="685800" cy="369332"/>
          </a:xfrm>
          <a:prstGeom prst="rect">
            <a:avLst/>
          </a:prstGeom>
          <a:noFill/>
        </p:spPr>
        <p:txBody>
          <a:bodyPr wrap="square" rtlCol="0">
            <a:spAutoFit/>
          </a:bodyPr>
          <a:lstStyle/>
          <a:p>
            <a:r>
              <a:rPr lang="en-US" i="1" dirty="0" smtClean="0">
                <a:latin typeface="Times New Roman" pitchFamily="18" charset="0"/>
                <a:cs typeface="Times New Roman" pitchFamily="18" charset="0"/>
              </a:rPr>
              <a:t>w</a:t>
            </a:r>
            <a:r>
              <a:rPr lang="en-US" i="1" baseline="-25000" dirty="0" smtClean="0">
                <a:latin typeface="Times New Roman" pitchFamily="18" charset="0"/>
                <a:cs typeface="Times New Roman" pitchFamily="18" charset="0"/>
              </a:rPr>
              <a:t>ax</a:t>
            </a:r>
            <a:endParaRPr lang="en-US" i="1" baseline="-25000" dirty="0">
              <a:latin typeface="Times New Roman" pitchFamily="18" charset="0"/>
              <a:cs typeface="Times New Roman" pitchFamily="18" charset="0"/>
            </a:endParaRPr>
          </a:p>
        </p:txBody>
      </p:sp>
      <p:sp>
        <p:nvSpPr>
          <p:cNvPr id="72" name="Right Arrow 71"/>
          <p:cNvSpPr/>
          <p:nvPr/>
        </p:nvSpPr>
        <p:spPr>
          <a:xfrm>
            <a:off x="6781800" y="2819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uFont typeface="Arial" pitchFamily="34" charset="0"/>
              <a:buChar char="•"/>
            </a:pP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The output of a recurrent neuron at time step </a:t>
            </a:r>
            <a:r>
              <a:rPr lang="en-US" sz="2700" i="1" dirty="0" smtClean="0">
                <a:latin typeface="Times New Roman" pitchFamily="18" charset="0"/>
                <a:cs typeface="Times New Roman" pitchFamily="18" charset="0"/>
              </a:rPr>
              <a:t>t</a:t>
            </a:r>
            <a:r>
              <a:rPr lang="en-US" sz="2700" dirty="0" smtClean="0">
                <a:latin typeface="Times New Roman" pitchFamily="18" charset="0"/>
                <a:cs typeface="Times New Roman" pitchFamily="18" charset="0"/>
              </a:rPr>
              <a:t> is a function of all the inputs from previous time steps, you could say it has a form of </a:t>
            </a:r>
            <a:r>
              <a:rPr lang="en-US" sz="2700" i="1" dirty="0" smtClean="0">
                <a:latin typeface="Times New Roman" pitchFamily="18" charset="0"/>
                <a:cs typeface="Times New Roman" pitchFamily="18" charset="0"/>
              </a:rPr>
              <a:t>memory</a:t>
            </a:r>
            <a:r>
              <a:rPr lang="en-US" sz="2700" dirty="0" smtClean="0">
                <a:latin typeface="Times New Roman" pitchFamily="18" charset="0"/>
                <a:cs typeface="Times New Roman" pitchFamily="18" charset="0"/>
              </a:rPr>
              <a:t>.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A part of a neural network that preserves some state across time steps is called a </a:t>
            </a:r>
            <a:r>
              <a:rPr lang="en-US" sz="2700" i="1" dirty="0" smtClean="0">
                <a:latin typeface="Times New Roman" pitchFamily="18" charset="0"/>
                <a:cs typeface="Times New Roman" pitchFamily="18" charset="0"/>
              </a:rPr>
              <a:t>memory cell</a:t>
            </a:r>
            <a:r>
              <a:rPr lang="en-US" sz="2700" dirty="0" smtClean="0">
                <a:latin typeface="Times New Roman" pitchFamily="18" charset="0"/>
                <a:cs typeface="Times New Roman" pitchFamily="18" charset="0"/>
              </a:rPr>
              <a:t> (or simply a </a:t>
            </a:r>
            <a:r>
              <a:rPr lang="en-US" sz="2700" i="1" dirty="0" smtClean="0">
                <a:latin typeface="Times New Roman" pitchFamily="18" charset="0"/>
                <a:cs typeface="Times New Roman" pitchFamily="18" charset="0"/>
              </a:rPr>
              <a:t>cell</a:t>
            </a:r>
            <a:r>
              <a:rPr lang="en-US" sz="2700" dirty="0" smtClean="0">
                <a:latin typeface="Times New Roman" pitchFamily="18" charset="0"/>
                <a:cs typeface="Times New Roman" pitchFamily="18" charset="0"/>
              </a:rPr>
              <a:t>).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A single recurrent neuron, or a layer of recurrent neurons, is a very </a:t>
            </a:r>
            <a:r>
              <a:rPr lang="en-US" sz="2700" i="1" dirty="0" smtClean="0">
                <a:latin typeface="Times New Roman" pitchFamily="18" charset="0"/>
                <a:cs typeface="Times New Roman" pitchFamily="18" charset="0"/>
              </a:rPr>
              <a:t>basic cell</a:t>
            </a:r>
            <a:r>
              <a:rPr lang="en-US" sz="2700" dirty="0" smtClean="0">
                <a:latin typeface="Times New Roman" pitchFamily="18" charset="0"/>
                <a:cs typeface="Times New Roman" pitchFamily="18" charset="0"/>
              </a:rPr>
              <a:t>, </a:t>
            </a:r>
            <a:endParaRPr lang="en-US" sz="2700"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304800" y="2638900"/>
            <a:ext cx="8229600" cy="42191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Forward Propagation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i="1" dirty="0" smtClean="0">
                <a:latin typeface="Times New Roman" pitchFamily="18" charset="0"/>
                <a:cs typeface="Times New Roman" pitchFamily="18" charset="0"/>
              </a:rPr>
              <a:t>a</a:t>
            </a:r>
            <a:r>
              <a:rPr lang="en-US" sz="2400" baseline="30000" dirty="0" smtClean="0">
                <a:latin typeface="Times New Roman" pitchFamily="18" charset="0"/>
                <a:cs typeface="Times New Roman" pitchFamily="18" charset="0"/>
              </a:rPr>
              <a:t>&lt;0&gt; </a:t>
            </a:r>
            <a:r>
              <a:rPr lang="en-US" sz="2400" dirty="0" smtClean="0">
                <a:latin typeface="Times New Roman" pitchFamily="18" charset="0"/>
                <a:cs typeface="Times New Roman" pitchFamily="18" charset="0"/>
              </a:rPr>
              <a:t>= 0, </a:t>
            </a:r>
            <a:r>
              <a:rPr lang="en-US" sz="2400" i="1" dirty="0" smtClean="0">
                <a:latin typeface="Times New Roman" pitchFamily="18" charset="0"/>
                <a:cs typeface="Times New Roman" pitchFamily="18" charset="0"/>
              </a:rPr>
              <a:t>a</a:t>
            </a:r>
            <a:r>
              <a:rPr lang="en-US" sz="2400" baseline="30000" dirty="0" smtClean="0">
                <a:latin typeface="Times New Roman" pitchFamily="18" charset="0"/>
                <a:cs typeface="Times New Roman" pitchFamily="18" charset="0"/>
              </a:rPr>
              <a:t>&lt;1&gt;</a:t>
            </a:r>
            <a:r>
              <a:rPr lang="en-US" sz="2400" dirty="0" smtClean="0">
                <a:latin typeface="Times New Roman" pitchFamily="18" charset="0"/>
                <a:cs typeface="Times New Roman" pitchFamily="18" charset="0"/>
              </a:rPr>
              <a:t> = </a:t>
            </a:r>
            <a:r>
              <a:rPr lang="en-US" sz="2400" i="1" dirty="0" err="1" smtClean="0">
                <a:latin typeface="Times New Roman" pitchFamily="18" charset="0"/>
                <a:cs typeface="Times New Roman" pitchFamily="18" charset="0"/>
              </a:rPr>
              <a:t>f</a:t>
            </a:r>
            <a:r>
              <a:rPr lang="en-US" sz="2400" i="1" baseline="-25000" dirty="0" err="1" smtClean="0">
                <a:latin typeface="Times New Roman" pitchFamily="18" charset="0"/>
                <a:cs typeface="Times New Roman" pitchFamily="18" charset="0"/>
              </a:rPr>
              <a:t>w</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w</a:t>
            </a:r>
            <a:r>
              <a:rPr lang="en-US" sz="2400" i="1" baseline="-25000" dirty="0" err="1" smtClean="0">
                <a:latin typeface="Times New Roman" pitchFamily="18" charset="0"/>
                <a:cs typeface="Times New Roman" pitchFamily="18" charset="0"/>
              </a:rPr>
              <a:t>aa</a:t>
            </a:r>
            <a:r>
              <a:rPr lang="en-US" sz="2400" i="1" dirty="0" smtClean="0">
                <a:latin typeface="Times New Roman" pitchFamily="18" charset="0"/>
                <a:cs typeface="Times New Roman" pitchFamily="18" charset="0"/>
              </a:rPr>
              <a:t> a</a:t>
            </a:r>
            <a:r>
              <a:rPr lang="en-US" sz="2400" baseline="30000" dirty="0" smtClean="0">
                <a:latin typeface="Times New Roman" pitchFamily="18" charset="0"/>
                <a:cs typeface="Times New Roman" pitchFamily="18" charset="0"/>
              </a:rPr>
              <a:t>&lt;0&gt; </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w</a:t>
            </a:r>
            <a:r>
              <a:rPr lang="en-US" sz="2400" i="1" baseline="-25000" dirty="0" smtClean="0">
                <a:latin typeface="Times New Roman" pitchFamily="18" charset="0"/>
                <a:cs typeface="Times New Roman" pitchFamily="18" charset="0"/>
              </a:rPr>
              <a:t>ax</a:t>
            </a:r>
            <a:r>
              <a:rPr lang="en-US" sz="2400" i="1" dirty="0" smtClean="0">
                <a:latin typeface="Times New Roman" pitchFamily="18" charset="0"/>
                <a:cs typeface="Times New Roman" pitchFamily="18" charset="0"/>
              </a:rPr>
              <a:t> x</a:t>
            </a:r>
            <a:r>
              <a:rPr lang="en-US" sz="2400" baseline="30000" dirty="0" smtClean="0">
                <a:latin typeface="Times New Roman" pitchFamily="18" charset="0"/>
                <a:cs typeface="Times New Roman" pitchFamily="18" charset="0"/>
              </a:rPr>
              <a:t>&lt;1&gt;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tanh</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ReLU</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y</a:t>
            </a:r>
            <a:r>
              <a:rPr lang="en-US" sz="2400" baseline="30000" dirty="0" smtClean="0">
                <a:latin typeface="Times New Roman" pitchFamily="18" charset="0"/>
                <a:cs typeface="Times New Roman" pitchFamily="18" charset="0"/>
              </a:rPr>
              <a:t>&lt;1&gt;</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h</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w</a:t>
            </a:r>
            <a:r>
              <a:rPr lang="en-US" sz="2400" i="1" baseline="-25000" dirty="0" err="1" smtClean="0">
                <a:latin typeface="Times New Roman" pitchFamily="18" charset="0"/>
                <a:cs typeface="Times New Roman" pitchFamily="18" charset="0"/>
              </a:rPr>
              <a:t>ya</a:t>
            </a:r>
            <a:r>
              <a:rPr lang="en-US" sz="2400" i="1" dirty="0" smtClean="0">
                <a:latin typeface="Times New Roman" pitchFamily="18" charset="0"/>
                <a:cs typeface="Times New Roman" pitchFamily="18" charset="0"/>
              </a:rPr>
              <a:t> a</a:t>
            </a:r>
            <a:r>
              <a:rPr lang="en-US" sz="2400" baseline="30000" dirty="0" smtClean="0">
                <a:latin typeface="Times New Roman" pitchFamily="18" charset="0"/>
                <a:cs typeface="Times New Roman" pitchFamily="18" charset="0"/>
              </a:rPr>
              <a:t>&lt;1&gt; </a:t>
            </a:r>
            <a:r>
              <a:rPr lang="en-US" sz="2400" dirty="0" smtClean="0">
                <a:latin typeface="Times New Roman" pitchFamily="18" charset="0"/>
                <a:cs typeface="Times New Roman" pitchFamily="18" charset="0"/>
              </a:rPr>
              <a:t>): sigmoid/</a:t>
            </a:r>
            <a:r>
              <a:rPr lang="en-US" sz="2400" dirty="0" err="1" smtClean="0">
                <a:latin typeface="Times New Roman" pitchFamily="18" charset="0"/>
                <a:cs typeface="Times New Roman" pitchFamily="18" charset="0"/>
              </a:rPr>
              <a:t>softmax</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a</a:t>
            </a:r>
            <a:r>
              <a:rPr lang="en-US" sz="2400" baseline="30000" dirty="0" smtClean="0">
                <a:latin typeface="Times New Roman" pitchFamily="18" charset="0"/>
                <a:cs typeface="Times New Roman" pitchFamily="18" charset="0"/>
              </a:rPr>
              <a:t>&lt;t&gt;</a:t>
            </a:r>
            <a:r>
              <a:rPr lang="en-US" sz="2400" dirty="0" smtClean="0">
                <a:latin typeface="Times New Roman" pitchFamily="18" charset="0"/>
                <a:cs typeface="Times New Roman" pitchFamily="18" charset="0"/>
              </a:rPr>
              <a:t> = </a:t>
            </a:r>
            <a:r>
              <a:rPr lang="en-US" sz="2400" i="1" dirty="0" err="1" smtClean="0">
                <a:latin typeface="Times New Roman" pitchFamily="18" charset="0"/>
                <a:cs typeface="Times New Roman" pitchFamily="18" charset="0"/>
              </a:rPr>
              <a:t>f</a:t>
            </a:r>
            <a:r>
              <a:rPr lang="en-US" sz="2400" i="1" baseline="-25000" dirty="0" err="1" smtClean="0">
                <a:latin typeface="Times New Roman" pitchFamily="18" charset="0"/>
                <a:cs typeface="Times New Roman" pitchFamily="18" charset="0"/>
              </a:rPr>
              <a:t>w</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w</a:t>
            </a:r>
            <a:r>
              <a:rPr lang="en-US" sz="2400" i="1" baseline="-25000" dirty="0" err="1" smtClean="0">
                <a:latin typeface="Times New Roman" pitchFamily="18" charset="0"/>
                <a:cs typeface="Times New Roman" pitchFamily="18" charset="0"/>
              </a:rPr>
              <a:t>aa</a:t>
            </a:r>
            <a:r>
              <a:rPr lang="en-US" sz="2400" i="1" dirty="0" smtClean="0">
                <a:latin typeface="Times New Roman" pitchFamily="18" charset="0"/>
                <a:cs typeface="Times New Roman" pitchFamily="18" charset="0"/>
              </a:rPr>
              <a:t> a</a:t>
            </a:r>
            <a:r>
              <a:rPr lang="en-US" sz="2400" baseline="30000" dirty="0" smtClean="0">
                <a:latin typeface="Times New Roman" pitchFamily="18" charset="0"/>
                <a:cs typeface="Times New Roman" pitchFamily="18" charset="0"/>
              </a:rPr>
              <a:t>&lt;t-1&gt; </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w</a:t>
            </a:r>
            <a:r>
              <a:rPr lang="en-US" sz="2400" i="1" baseline="-25000" dirty="0" smtClean="0">
                <a:latin typeface="Times New Roman" pitchFamily="18" charset="0"/>
                <a:cs typeface="Times New Roman" pitchFamily="18" charset="0"/>
              </a:rPr>
              <a:t>ax</a:t>
            </a:r>
            <a:r>
              <a:rPr lang="en-US" sz="2400" i="1" dirty="0" smtClean="0">
                <a:latin typeface="Times New Roman" pitchFamily="18" charset="0"/>
                <a:cs typeface="Times New Roman" pitchFamily="18" charset="0"/>
              </a:rPr>
              <a:t> x</a:t>
            </a:r>
            <a:r>
              <a:rPr lang="en-US" sz="2400" baseline="30000" dirty="0" smtClean="0">
                <a:latin typeface="Times New Roman" pitchFamily="18" charset="0"/>
                <a:cs typeface="Times New Roman" pitchFamily="18" charset="0"/>
              </a:rPr>
              <a:t>&lt;t&gt;</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i="1" dirty="0" smtClean="0">
                <a:latin typeface="Times New Roman" pitchFamily="18" charset="0"/>
                <a:cs typeface="Times New Roman" pitchFamily="18" charset="0"/>
              </a:rPr>
              <a:t>y</a:t>
            </a:r>
            <a:r>
              <a:rPr lang="en-US" sz="2400" baseline="30000" dirty="0" smtClean="0">
                <a:latin typeface="Times New Roman" pitchFamily="18" charset="0"/>
                <a:cs typeface="Times New Roman" pitchFamily="18" charset="0"/>
              </a:rPr>
              <a:t>&lt;t&gt;</a:t>
            </a:r>
            <a:r>
              <a:rPr lang="en-US" sz="2400" dirty="0" smtClean="0">
                <a:latin typeface="Times New Roman" pitchFamily="18" charset="0"/>
                <a:cs typeface="Times New Roman" pitchFamily="18" charset="0"/>
              </a:rPr>
              <a:t> = </a:t>
            </a:r>
            <a:r>
              <a:rPr lang="en-US" sz="2400" i="1" dirty="0" smtClean="0">
                <a:latin typeface="Times New Roman" pitchFamily="18" charset="0"/>
                <a:cs typeface="Times New Roman" pitchFamily="18" charset="0"/>
              </a:rPr>
              <a:t>h</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w</a:t>
            </a:r>
            <a:r>
              <a:rPr lang="en-US" sz="2400" i="1" baseline="-25000" dirty="0" err="1" smtClean="0">
                <a:latin typeface="Times New Roman" pitchFamily="18" charset="0"/>
                <a:cs typeface="Times New Roman" pitchFamily="18" charset="0"/>
              </a:rPr>
              <a:t>ya</a:t>
            </a:r>
            <a:r>
              <a:rPr lang="en-US" sz="2400" i="1" dirty="0" smtClean="0">
                <a:latin typeface="Times New Roman" pitchFamily="18" charset="0"/>
                <a:cs typeface="Times New Roman" pitchFamily="18" charset="0"/>
              </a:rPr>
              <a:t> a</a:t>
            </a:r>
            <a:r>
              <a:rPr lang="en-US" sz="2400" baseline="30000" dirty="0" smtClean="0">
                <a:latin typeface="Times New Roman" pitchFamily="18" charset="0"/>
                <a:cs typeface="Times New Roman" pitchFamily="18" charset="0"/>
              </a:rPr>
              <a:t>&lt;t&gt; </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4"/>
          <p:cNvSpPr/>
          <p:nvPr/>
        </p:nvSpPr>
        <p:spPr>
          <a:xfrm>
            <a:off x="609600" y="5029200"/>
            <a:ext cx="7620000" cy="830997"/>
          </a:xfrm>
          <a:prstGeom prst="rect">
            <a:avLst/>
          </a:prstGeom>
        </p:spPr>
        <p:txBody>
          <a:bodyPr wrap="square">
            <a:spAutoFit/>
          </a:bodyPr>
          <a:lstStyle/>
          <a:p>
            <a:r>
              <a:rPr lang="en-US" sz="2400" dirty="0" smtClean="0">
                <a:latin typeface="Times New Roman" pitchFamily="18" charset="0"/>
                <a:cs typeface="Times New Roman" pitchFamily="18" charset="0"/>
              </a:rPr>
              <a:t>Notice: the same function and the same set of parameters are used at every time step.</a:t>
            </a:r>
            <a:endParaRPr lang="en-US" sz="2400" dirty="0">
              <a:latin typeface="Times New Roman" pitchFamily="18" charset="0"/>
              <a:cs typeface="Times New Roman" pitchFamily="18" charset="0"/>
            </a:endParaRPr>
          </a:p>
        </p:txBody>
      </p:sp>
      <p:sp>
        <p:nvSpPr>
          <p:cNvPr id="6" name="Content Placeholder 5"/>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1371600" y="1600200"/>
            <a:ext cx="6172200" cy="350519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781800" y="2667000"/>
            <a:ext cx="1685925" cy="50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381000" y="3795623"/>
            <a:ext cx="8763000"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333333"/>
                </a:solidFill>
                <a:effectLst/>
                <a:latin typeface="Times New Roman" pitchFamily="18" charset="0"/>
                <a:cs typeface="Times New Roman" pitchFamily="18" charset="0"/>
              </a:rPr>
              <a:t> A chunk of neural network, A, looks at some input </a:t>
            </a:r>
            <a:r>
              <a:rPr kumimoji="0" lang="en-US" sz="2000" b="0" i="0" u="none" strike="noStrike" cap="none" normalizeH="0" baseline="0" dirty="0" err="1" smtClean="0">
                <a:ln>
                  <a:noFill/>
                </a:ln>
                <a:solidFill>
                  <a:srgbClr val="333333"/>
                </a:solidFill>
                <a:effectLst/>
                <a:latin typeface="Times New Roman" pitchFamily="18" charset="0"/>
                <a:cs typeface="Times New Roman" pitchFamily="18" charset="0"/>
              </a:rPr>
              <a:t>x</a:t>
            </a:r>
            <a:r>
              <a:rPr kumimoji="0" lang="en-US" sz="2000" b="0" i="0" u="none" strike="noStrike" cap="none" normalizeH="0" baseline="-25000" dirty="0" err="1" smtClean="0">
                <a:ln>
                  <a:noFill/>
                </a:ln>
                <a:solidFill>
                  <a:srgbClr val="333333"/>
                </a:solidFill>
                <a:effectLst/>
                <a:latin typeface="Times New Roman" pitchFamily="18" charset="0"/>
                <a:cs typeface="Times New Roman" pitchFamily="18" charset="0"/>
              </a:rPr>
              <a:t>t</a:t>
            </a:r>
            <a:r>
              <a:rPr kumimoji="0" lang="en-US" sz="2000" b="0" i="0" u="none" strike="noStrike" cap="none" normalizeH="0" baseline="0" dirty="0" smtClean="0">
                <a:ln>
                  <a:noFill/>
                </a:ln>
                <a:solidFill>
                  <a:srgbClr val="333333"/>
                </a:solidFill>
                <a:effectLst/>
                <a:latin typeface="Times New Roman" pitchFamily="18" charset="0"/>
                <a:cs typeface="Times New Roman" pitchFamily="18" charset="0"/>
              </a:rPr>
              <a:t> and outputs a value h</a:t>
            </a:r>
            <a:r>
              <a:rPr kumimoji="0" lang="en-US" sz="2000" b="0" i="0" u="none" strike="noStrike" cap="none" normalizeH="0" baseline="-25000" dirty="0" smtClean="0">
                <a:ln>
                  <a:noFill/>
                </a:ln>
                <a:solidFill>
                  <a:srgbClr val="333333"/>
                </a:solidFill>
                <a:effectLst/>
                <a:latin typeface="Times New Roman" pitchFamily="18" charset="0"/>
                <a:cs typeface="Times New Roman" pitchFamily="18" charset="0"/>
              </a:rPr>
              <a:t>t</a:t>
            </a:r>
            <a:endParaRPr lang="en-US" sz="2000" baseline="-25000" dirty="0" smtClean="0">
              <a:solidFill>
                <a:srgbClr val="333333"/>
              </a:solidFill>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Times New Roman" pitchFamily="18" charset="0"/>
                <a:cs typeface="Times New Roman" pitchFamily="18" charset="0"/>
              </a:rPr>
              <a:t> </a:t>
            </a:r>
            <a:endParaRPr kumimoji="0" lang="en-US" sz="1200" b="0" i="0" u="none" strike="noStrike" cap="none" normalizeH="0" baseline="0" dirty="0" smtClean="0">
              <a:ln>
                <a:noFill/>
              </a:ln>
              <a:solidFill>
                <a:srgbClr val="333333"/>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333333"/>
                </a:solidFill>
                <a:effectLst/>
                <a:latin typeface="Times New Roman" pitchFamily="18" charset="0"/>
                <a:cs typeface="Times New Roman" pitchFamily="18" charset="0"/>
              </a:rPr>
              <a:t> A loop allows information to be passed from one step of the network to the next.</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1300" dirty="0" smtClean="0">
              <a:solidFill>
                <a:srgbClr val="333333"/>
              </a:solidFill>
              <a:latin typeface="CMS"/>
              <a:cs typeface="Arial" pitchFamily="34" charset="0"/>
            </a:endParaRPr>
          </a:p>
          <a:p>
            <a:pPr lvl="0" algn="just" fontAlgn="base">
              <a:spcBef>
                <a:spcPct val="0"/>
              </a:spcBef>
              <a:spcAft>
                <a:spcPct val="0"/>
              </a:spcAft>
              <a:buFont typeface="Arial" pitchFamily="34" charset="0"/>
              <a:buChar char="•"/>
            </a:pPr>
            <a:r>
              <a:rPr lang="en-US" sz="2000" dirty="0" smtClean="0">
                <a:latin typeface="Times New Roman" pitchFamily="18" charset="0"/>
                <a:cs typeface="Times New Roman" pitchFamily="18" charset="0"/>
              </a:rPr>
              <a:t> A RNN can be thought of as multiple copies of the same network, each passing a message to a successor.</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p>
          <a:p>
            <a:pPr lvl="0" algn="just" fontAlgn="base">
              <a:spcBef>
                <a:spcPct val="0"/>
              </a:spcBef>
              <a:spcAft>
                <a:spcPct val="0"/>
              </a:spcAft>
              <a:buFont typeface="Arial" pitchFamily="34" charset="0"/>
              <a:buChar char="•"/>
            </a:pPr>
            <a:endParaRPr lang="en-US" sz="1200" dirty="0" smtClean="0">
              <a:latin typeface="Times New Roman" pitchFamily="18" charset="0"/>
              <a:cs typeface="Times New Roman" pitchFamily="18" charset="0"/>
            </a:endParaRPr>
          </a:p>
          <a:p>
            <a:pPr lvl="0" algn="just" fontAlgn="base">
              <a:spcBef>
                <a:spcPct val="0"/>
              </a:spcBef>
              <a:spcAft>
                <a:spcPct val="0"/>
              </a:spcAft>
              <a:buFont typeface="Arial" pitchFamily="34" charset="0"/>
              <a:buChar char="•"/>
            </a:pPr>
            <a:r>
              <a:rPr lang="en-US" sz="2000" dirty="0" smtClean="0">
                <a:latin typeface="Times New Roman" pitchFamily="18" charset="0"/>
                <a:cs typeface="Times New Roman" pitchFamily="18" charset="0"/>
              </a:rPr>
              <a:t>This chain-like nature reveals that RNNs are intimately related to sequences and lists and the natural architecture of neural network to use for such data.</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838200" y="1371600"/>
            <a:ext cx="7010400" cy="1981200"/>
          </a:xfrm>
          <a:prstGeom prst="rect">
            <a:avLst/>
          </a:prstGeom>
          <a:noFill/>
          <a:ln w="9525">
            <a:noFill/>
            <a:miter lim="800000"/>
            <a:headEnd/>
            <a:tailEnd/>
          </a:ln>
          <a:effectLst/>
        </p:spPr>
      </p:pic>
      <p:sp>
        <p:nvSpPr>
          <p:cNvPr id="5" name="Title 4"/>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network for the complete sequence</a:t>
            </a:r>
          </a:p>
        </p:txBody>
      </p:sp>
      <p:pic>
        <p:nvPicPr>
          <p:cNvPr id="1026" name="Picture 2"/>
          <p:cNvPicPr>
            <a:picLocks noGrp="1" noChangeAspect="1" noChangeArrowheads="1"/>
          </p:cNvPicPr>
          <p:nvPr>
            <p:ph idx="1"/>
          </p:nvPr>
        </p:nvPicPr>
        <p:blipFill>
          <a:blip r:embed="rId2"/>
          <a:srcRect/>
          <a:stretch>
            <a:fillRect/>
          </a:stretch>
        </p:blipFill>
        <p:spPr bwMode="auto">
          <a:xfrm>
            <a:off x="990600" y="1219200"/>
            <a:ext cx="7572375" cy="3038475"/>
          </a:xfrm>
          <a:prstGeom prst="rect">
            <a:avLst/>
          </a:prstGeom>
          <a:noFill/>
          <a:ln w="9525">
            <a:noFill/>
            <a:miter lim="800000"/>
            <a:headEnd/>
            <a:tailEnd/>
          </a:ln>
          <a:effectLst/>
        </p:spPr>
      </p:pic>
      <p:sp>
        <p:nvSpPr>
          <p:cNvPr id="5" name="Rectangle 4"/>
          <p:cNvSpPr/>
          <p:nvPr/>
        </p:nvSpPr>
        <p:spPr>
          <a:xfrm>
            <a:off x="228600" y="4495800"/>
            <a:ext cx="8610600" cy="2154436"/>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A </a:t>
            </a:r>
            <a:r>
              <a:rPr lang="en-US" sz="2400" dirty="0">
                <a:latin typeface="Times New Roman" pitchFamily="18" charset="0"/>
                <a:cs typeface="Times New Roman" pitchFamily="18" charset="0"/>
              </a:rPr>
              <a:t>recurrent neural network and the unfolding in time of the computation involved in its forward </a:t>
            </a:r>
            <a:r>
              <a:rPr lang="en-US" sz="2400" dirty="0" smtClean="0">
                <a:latin typeface="Times New Roman" pitchFamily="18" charset="0"/>
                <a:cs typeface="Times New Roman" pitchFamily="18" charset="0"/>
              </a:rPr>
              <a:t>computation.</a:t>
            </a:r>
          </a:p>
          <a:p>
            <a:endParaRPr lang="en-US" sz="1400" i="1" dirty="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If </a:t>
            </a:r>
            <a:r>
              <a:rPr lang="en-US" sz="2400" dirty="0">
                <a:latin typeface="Times New Roman" pitchFamily="18" charset="0"/>
                <a:cs typeface="Times New Roman" pitchFamily="18" charset="0"/>
              </a:rPr>
              <a:t>the sequence we care about is a sentence of 5 words, the network would be unrolled into a 5-layer neural network, one layer for each word.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loss function </a:t>
            </a:r>
            <a:endParaRPr lang="en-US" dirty="0"/>
          </a:p>
        </p:txBody>
      </p:sp>
      <p:pic>
        <p:nvPicPr>
          <p:cNvPr id="3074" name="Picture 2"/>
          <p:cNvPicPr>
            <a:picLocks noChangeAspect="1" noChangeArrowheads="1"/>
          </p:cNvPicPr>
          <p:nvPr/>
        </p:nvPicPr>
        <p:blipFill>
          <a:blip r:embed="rId2"/>
          <a:srcRect/>
          <a:stretch>
            <a:fillRect/>
          </a:stretch>
        </p:blipFill>
        <p:spPr bwMode="auto">
          <a:xfrm>
            <a:off x="228600" y="1828800"/>
            <a:ext cx="3667125" cy="1162050"/>
          </a:xfrm>
          <a:prstGeom prst="rect">
            <a:avLst/>
          </a:prstGeom>
          <a:noFill/>
          <a:ln w="9525">
            <a:noFill/>
            <a:miter lim="800000"/>
            <a:headEnd/>
            <a:tailEnd/>
          </a:ln>
          <a:effectLst/>
        </p:spPr>
      </p:pic>
      <p:sp>
        <p:nvSpPr>
          <p:cNvPr id="5" name="Rectangle 4"/>
          <p:cNvSpPr/>
          <p:nvPr/>
        </p:nvSpPr>
        <p:spPr>
          <a:xfrm>
            <a:off x="3581400" y="1524000"/>
            <a:ext cx="5562600" cy="1738938"/>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The </a:t>
            </a:r>
            <a:r>
              <a:rPr lang="en-US" sz="2400" dirty="0" err="1" smtClean="0">
                <a:latin typeface="Times New Roman" pitchFamily="18" charset="0"/>
                <a:cs typeface="Times New Roman" pitchFamily="18" charset="0"/>
              </a:rPr>
              <a:t>backpropagation</a:t>
            </a:r>
            <a:r>
              <a:rPr lang="en-US" sz="2400" dirty="0" smtClean="0">
                <a:latin typeface="Times New Roman" pitchFamily="18" charset="0"/>
                <a:cs typeface="Times New Roman" pitchFamily="18" charset="0"/>
              </a:rPr>
              <a:t> for the RNN is calculated over each respective time step.</a:t>
            </a:r>
          </a:p>
          <a:p>
            <a:endParaRPr lang="en-US" sz="11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The representation of the losses over each time step with respect to the weights </a:t>
            </a:r>
            <a:endParaRPr lang="en-US" sz="2400" dirty="0">
              <a:latin typeface="Times New Roman" pitchFamily="18" charset="0"/>
              <a:cs typeface="Times New Roman" pitchFamily="18" charset="0"/>
            </a:endParaRPr>
          </a:p>
        </p:txBody>
      </p:sp>
      <p:pic>
        <p:nvPicPr>
          <p:cNvPr id="6" name="Picture 3"/>
          <p:cNvPicPr>
            <a:picLocks noChangeAspect="1" noChangeArrowheads="1"/>
          </p:cNvPicPr>
          <p:nvPr/>
        </p:nvPicPr>
        <p:blipFill>
          <a:blip r:embed="rId3"/>
          <a:srcRect/>
          <a:stretch>
            <a:fillRect/>
          </a:stretch>
        </p:blipFill>
        <p:spPr bwMode="auto">
          <a:xfrm>
            <a:off x="533400" y="3733800"/>
            <a:ext cx="2724150" cy="1085850"/>
          </a:xfrm>
          <a:prstGeom prst="rect">
            <a:avLst/>
          </a:prstGeom>
          <a:noFill/>
          <a:ln w="9525">
            <a:noFill/>
            <a:miter lim="800000"/>
            <a:headEnd/>
            <a:tailEnd/>
          </a:ln>
          <a:effectLst/>
        </p:spPr>
      </p:pic>
      <p:pic>
        <p:nvPicPr>
          <p:cNvPr id="1026" name="Picture 2"/>
          <p:cNvPicPr>
            <a:picLocks noGrp="1" noChangeAspect="1" noChangeArrowheads="1"/>
          </p:cNvPicPr>
          <p:nvPr>
            <p:ph idx="1"/>
          </p:nvPr>
        </p:nvPicPr>
        <p:blipFill>
          <a:blip r:embed="rId4"/>
          <a:srcRect/>
          <a:stretch>
            <a:fillRect/>
          </a:stretch>
        </p:blipFill>
        <p:spPr bwMode="auto">
          <a:xfrm>
            <a:off x="3276600" y="3429000"/>
            <a:ext cx="5471160" cy="280416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a:srcRect/>
          <a:stretch>
            <a:fillRect/>
          </a:stretch>
        </p:blipFill>
        <p:spPr bwMode="auto">
          <a:xfrm>
            <a:off x="381000" y="533400"/>
            <a:ext cx="7291387" cy="5334000"/>
          </a:xfrm>
          <a:prstGeom prst="rect">
            <a:avLst/>
          </a:prstGeom>
          <a:noFill/>
          <a:ln w="9525">
            <a:noFill/>
            <a:miter lim="800000"/>
            <a:headEnd/>
            <a:tailEnd/>
          </a:ln>
          <a:effectLst/>
        </p:spPr>
      </p:pic>
      <p:sp>
        <p:nvSpPr>
          <p:cNvPr id="4" name="Rectangle 3"/>
          <p:cNvSpPr/>
          <p:nvPr/>
        </p:nvSpPr>
        <p:spPr>
          <a:xfrm>
            <a:off x="5562600" y="4343400"/>
            <a:ext cx="3581400" cy="2308324"/>
          </a:xfrm>
          <a:prstGeom prst="rect">
            <a:avLst/>
          </a:prstGeom>
        </p:spPr>
        <p:txBody>
          <a:bodyPr wrap="square">
            <a:spAutoFit/>
          </a:bodyPr>
          <a:lstStyle/>
          <a:p>
            <a:r>
              <a:rPr lang="en-US" i="1" dirty="0" err="1" smtClean="0">
                <a:latin typeface="Times New Roman" pitchFamily="18" charset="0"/>
                <a:cs typeface="Times New Roman" pitchFamily="18" charset="0"/>
              </a:rPr>
              <a:t>tanh</a:t>
            </a:r>
            <a:r>
              <a:rPr lang="en-US" dirty="0" smtClean="0">
                <a:latin typeface="Times New Roman" pitchFamily="18" charset="0"/>
                <a:cs typeface="Times New Roman" pitchFamily="18" charset="0"/>
              </a:rPr>
              <a:t> maps all values into a range between -1 and 1, and the derivative</a:t>
            </a:r>
          </a:p>
          <a:p>
            <a:r>
              <a:rPr lang="en-US" dirty="0" smtClean="0">
                <a:latin typeface="Times New Roman" pitchFamily="18" charset="0"/>
                <a:cs typeface="Times New Roman" pitchFamily="18" charset="0"/>
              </a:rPr>
              <a:t>is bounded by 1</a:t>
            </a:r>
          </a:p>
          <a:p>
            <a:r>
              <a:rPr lang="en-US" dirty="0" smtClean="0">
                <a:latin typeface="Times New Roman" pitchFamily="18" charset="0"/>
                <a:cs typeface="Times New Roman" pitchFamily="18" charset="0"/>
              </a:rPr>
              <a:t>● With multiple matrix multiplications, gradient values shrink exponentially</a:t>
            </a:r>
          </a:p>
          <a:p>
            <a:r>
              <a:rPr lang="en-US" dirty="0" smtClean="0">
                <a:latin typeface="Times New Roman" pitchFamily="18" charset="0"/>
                <a:cs typeface="Times New Roman" pitchFamily="18" charset="0"/>
              </a:rPr>
              <a:t>● Gradient contributions from “far away” steps become zero</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Training a RNN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noAutofit/>
          </a:bodyPr>
          <a:lstStyle/>
          <a:p>
            <a:r>
              <a:rPr lang="en-US" sz="1800" dirty="0" smtClean="0">
                <a:latin typeface="Times New Roman" pitchFamily="18" charset="0"/>
                <a:cs typeface="Times New Roman" pitchFamily="18" charset="0"/>
              </a:rPr>
              <a:t>RNN uses </a:t>
            </a:r>
            <a:r>
              <a:rPr lang="en-US" sz="1800" i="1" dirty="0" err="1" smtClean="0">
                <a:latin typeface="Times New Roman" pitchFamily="18" charset="0"/>
                <a:cs typeface="Times New Roman" pitchFamily="18" charset="0"/>
              </a:rPr>
              <a:t>backpropagation</a:t>
            </a:r>
            <a:r>
              <a:rPr lang="en-US" sz="1800" i="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algorithm  but it is applied at every time stamp, called </a:t>
            </a:r>
            <a:r>
              <a:rPr lang="en-US" sz="1800" i="1" dirty="0" err="1" smtClean="0">
                <a:latin typeface="Times New Roman" pitchFamily="18" charset="0"/>
                <a:cs typeface="Times New Roman" pitchFamily="18" charset="0"/>
              </a:rPr>
              <a:t>backpropagation</a:t>
            </a:r>
            <a:r>
              <a:rPr lang="en-US" sz="1800" dirty="0" smtClean="0">
                <a:latin typeface="Times New Roman" pitchFamily="18" charset="0"/>
                <a:cs typeface="Times New Roman" pitchFamily="18" charset="0"/>
              </a:rPr>
              <a:t> through time (BTT).</a:t>
            </a:r>
          </a:p>
          <a:p>
            <a:endParaRPr lang="en-US" sz="800" i="1" dirty="0" smtClean="0">
              <a:latin typeface="Times New Roman" pitchFamily="18" charset="0"/>
              <a:cs typeface="Times New Roman" pitchFamily="18" charset="0"/>
            </a:endParaRPr>
          </a:p>
          <a:p>
            <a:r>
              <a:rPr lang="en-US" sz="1800" i="1" dirty="0" err="1" smtClean="0">
                <a:latin typeface="Times New Roman" pitchFamily="18" charset="0"/>
                <a:cs typeface="Times New Roman" pitchFamily="18" charset="0"/>
              </a:rPr>
              <a:t>x</a:t>
            </a:r>
            <a:r>
              <a:rPr lang="en-US" sz="1800" i="1" baseline="-25000" dirty="0" err="1" smtClean="0">
                <a:latin typeface="Times New Roman" pitchFamily="18" charset="0"/>
                <a:cs typeface="Times New Roman" pitchFamily="18" charset="0"/>
              </a:rPr>
              <a:t>t</a:t>
            </a:r>
            <a:r>
              <a:rPr lang="en-US" sz="1800" dirty="0">
                <a:latin typeface="Times New Roman" pitchFamily="18" charset="0"/>
                <a:cs typeface="Times New Roman" pitchFamily="18" charset="0"/>
              </a:rPr>
              <a:t> is the input at time step </a:t>
            </a:r>
            <a:r>
              <a:rPr lang="en-US" sz="1800" i="1" dirty="0" smtClean="0">
                <a:latin typeface="Times New Roman" pitchFamily="18" charset="0"/>
                <a:cs typeface="Times New Roman" pitchFamily="18" charset="0"/>
              </a:rPr>
              <a:t>t</a:t>
            </a:r>
            <a:r>
              <a:rPr lang="en-US" sz="1800" dirty="0" smtClean="0">
                <a:latin typeface="Times New Roman" pitchFamily="18" charset="0"/>
                <a:cs typeface="Times New Roman" pitchFamily="18" charset="0"/>
              </a:rPr>
              <a:t>. </a:t>
            </a:r>
          </a:p>
          <a:p>
            <a:endParaRPr lang="en-US" sz="800" dirty="0" smtClean="0">
              <a:latin typeface="Times New Roman" pitchFamily="18" charset="0"/>
              <a:cs typeface="Times New Roman" pitchFamily="18" charset="0"/>
            </a:endParaRPr>
          </a:p>
          <a:p>
            <a:pPr algn="just"/>
            <a:r>
              <a:rPr lang="en-US" sz="1800" i="1" dirty="0" smtClean="0">
                <a:latin typeface="Times New Roman" pitchFamily="18" charset="0"/>
                <a:cs typeface="Times New Roman" pitchFamily="18" charset="0"/>
              </a:rPr>
              <a:t>h</a:t>
            </a:r>
            <a:r>
              <a:rPr lang="en-US" sz="1800" i="1" baseline="-25000" dirty="0" smtClean="0">
                <a:latin typeface="Times New Roman" pitchFamily="18" charset="0"/>
                <a:cs typeface="Times New Roman" pitchFamily="18" charset="0"/>
              </a:rPr>
              <a:t>t </a:t>
            </a:r>
            <a:r>
              <a:rPr lang="en-US" sz="1800" dirty="0">
                <a:latin typeface="Times New Roman" pitchFamily="18" charset="0"/>
                <a:cs typeface="Times New Roman" pitchFamily="18" charset="0"/>
              </a:rPr>
              <a:t> is the hidden state at time step </a:t>
            </a:r>
            <a:r>
              <a:rPr lang="en-US" sz="1800" i="1" dirty="0" smtClean="0">
                <a:latin typeface="Times New Roman" pitchFamily="18" charset="0"/>
                <a:cs typeface="Times New Roman" pitchFamily="18" charset="0"/>
              </a:rPr>
              <a:t>t</a:t>
            </a:r>
            <a:r>
              <a:rPr lang="en-US" sz="1800" dirty="0" smtClean="0">
                <a:latin typeface="Times New Roman" pitchFamily="18" charset="0"/>
                <a:cs typeface="Times New Roman" pitchFamily="18" charset="0"/>
              </a:rPr>
              <a:t>. It is </a:t>
            </a:r>
            <a:r>
              <a:rPr lang="en-US" sz="1800" dirty="0">
                <a:latin typeface="Times New Roman" pitchFamily="18" charset="0"/>
                <a:cs typeface="Times New Roman" pitchFamily="18" charset="0"/>
              </a:rPr>
              <a:t>the “memory” of the network. </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h</a:t>
            </a:r>
            <a:r>
              <a:rPr lang="en-US" sz="1800" i="1" baseline="-25000" dirty="0" smtClean="0">
                <a:latin typeface="Times New Roman" pitchFamily="18" charset="0"/>
                <a:cs typeface="Times New Roman" pitchFamily="18" charset="0"/>
              </a:rPr>
              <a:t>t </a:t>
            </a:r>
            <a:r>
              <a:rPr lang="en-US" sz="1800" dirty="0">
                <a:latin typeface="Times New Roman" pitchFamily="18" charset="0"/>
                <a:cs typeface="Times New Roman" pitchFamily="18" charset="0"/>
              </a:rPr>
              <a:t> is calculated based on the previous hidden state and the input at the current step: </a:t>
            </a:r>
            <a:r>
              <a:rPr lang="en-US" sz="1800" i="1" dirty="0" smtClean="0">
                <a:latin typeface="Times New Roman" pitchFamily="18" charset="0"/>
                <a:cs typeface="Times New Roman" pitchFamily="18" charset="0"/>
              </a:rPr>
              <a:t> </a:t>
            </a:r>
          </a:p>
          <a:p>
            <a:pPr algn="just">
              <a:buNone/>
            </a:pPr>
            <a:r>
              <a:rPr lang="en-US" sz="1800" i="1" dirty="0" smtClean="0">
                <a:latin typeface="Times New Roman" pitchFamily="18" charset="0"/>
                <a:cs typeface="Times New Roman" pitchFamily="18" charset="0"/>
              </a:rPr>
              <a:t>        h</a:t>
            </a:r>
            <a:r>
              <a:rPr lang="en-US" sz="1800" i="1" baseline="-25000" dirty="0" smtClean="0">
                <a:latin typeface="Times New Roman" pitchFamily="18" charset="0"/>
                <a:cs typeface="Times New Roman" pitchFamily="18" charset="0"/>
              </a:rPr>
              <a:t>t</a:t>
            </a:r>
            <a:r>
              <a:rPr lang="en-US" sz="1800" dirty="0" smtClean="0">
                <a:latin typeface="Times New Roman" pitchFamily="18" charset="0"/>
                <a:cs typeface="Times New Roman" pitchFamily="18" charset="0"/>
              </a:rPr>
              <a:t> = </a:t>
            </a:r>
            <a:r>
              <a:rPr lang="en-US" sz="1800" i="1" dirty="0" smtClean="0">
                <a:latin typeface="Times New Roman" pitchFamily="18" charset="0"/>
                <a:cs typeface="Times New Roman" pitchFamily="18" charset="0"/>
              </a:rPr>
              <a:t>f</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W</a:t>
            </a:r>
            <a:r>
              <a:rPr lang="en-US" sz="1800" i="1" baseline="-25000" dirty="0" err="1" smtClean="0">
                <a:latin typeface="Times New Roman" pitchFamily="18" charset="0"/>
                <a:cs typeface="Times New Roman" pitchFamily="18" charset="0"/>
              </a:rPr>
              <a:t>hx</a:t>
            </a:r>
            <a:r>
              <a:rPr lang="en-US" sz="1800" dirty="0" smtClean="0">
                <a:latin typeface="Times New Roman" pitchFamily="18" charset="0"/>
                <a:cs typeface="Times New Roman" pitchFamily="18" charset="0"/>
              </a:rPr>
              <a:t> </a:t>
            </a:r>
            <a:r>
              <a:rPr lang="en-US" sz="1800" i="1" dirty="0" err="1" smtClean="0">
                <a:latin typeface="Times New Roman" pitchFamily="18" charset="0"/>
                <a:cs typeface="Times New Roman" pitchFamily="18" charset="0"/>
              </a:rPr>
              <a:t>x</a:t>
            </a:r>
            <a:r>
              <a:rPr lang="en-US" sz="1800" i="1" baseline="-25000" dirty="0" err="1" smtClean="0">
                <a:latin typeface="Times New Roman" pitchFamily="18" charset="0"/>
                <a:cs typeface="Times New Roman" pitchFamily="18" charset="0"/>
              </a:rPr>
              <a:t>t</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W</a:t>
            </a:r>
            <a:r>
              <a:rPr lang="en-US" sz="1800" i="1" baseline="-25000" dirty="0" err="1" smtClean="0">
                <a:latin typeface="Times New Roman" pitchFamily="18" charset="0"/>
                <a:cs typeface="Times New Roman" pitchFamily="18" charset="0"/>
              </a:rPr>
              <a:t>hh</a:t>
            </a:r>
            <a:r>
              <a:rPr lang="en-US" sz="1800" i="1" baseline="-250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h</a:t>
            </a:r>
            <a:r>
              <a:rPr lang="en-US" sz="1800" i="1" baseline="-25000" dirty="0" smtClean="0">
                <a:latin typeface="Times New Roman" pitchFamily="18" charset="0"/>
                <a:cs typeface="Times New Roman" pitchFamily="18" charset="0"/>
              </a:rPr>
              <a:t>t</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 </a:t>
            </a:r>
          </a:p>
          <a:p>
            <a:endParaRPr lang="en-US" sz="800" dirty="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function </a:t>
            </a:r>
            <a:r>
              <a:rPr lang="en-US" sz="1800" i="1" dirty="0" smtClean="0">
                <a:latin typeface="Times New Roman" pitchFamily="18" charset="0"/>
                <a:cs typeface="Times New Roman" pitchFamily="18" charset="0"/>
              </a:rPr>
              <a:t>f </a:t>
            </a:r>
            <a:r>
              <a:rPr lang="en-US" sz="1800" dirty="0" smtClean="0">
                <a:latin typeface="Times New Roman" pitchFamily="18" charset="0"/>
                <a:cs typeface="Times New Roman" pitchFamily="18" charset="0"/>
              </a:rPr>
              <a:t>usually</a:t>
            </a:r>
            <a:r>
              <a:rPr lang="en-US" sz="1800" dirty="0">
                <a:latin typeface="Times New Roman" pitchFamily="18" charset="0"/>
                <a:cs typeface="Times New Roman" pitchFamily="18" charset="0"/>
              </a:rPr>
              <a:t> is a nonlinearity such as </a:t>
            </a:r>
            <a:r>
              <a:rPr lang="en-US" sz="1800" dirty="0" err="1">
                <a:latin typeface="Times New Roman" pitchFamily="18" charset="0"/>
                <a:cs typeface="Times New Roman" pitchFamily="18" charset="0"/>
                <a:hlinkClick r:id="rId2"/>
              </a:rPr>
              <a:t>tanh</a:t>
            </a:r>
            <a:r>
              <a:rPr lang="en-US" sz="1800" dirty="0">
                <a:latin typeface="Times New Roman" pitchFamily="18" charset="0"/>
                <a:cs typeface="Times New Roman" pitchFamily="18" charset="0"/>
              </a:rPr>
              <a:t> or </a:t>
            </a:r>
            <a:r>
              <a:rPr lang="en-US" sz="1800" dirty="0" err="1" smtClean="0">
                <a:latin typeface="Times New Roman" pitchFamily="18" charset="0"/>
                <a:cs typeface="Times New Roman" pitchFamily="18" charset="0"/>
                <a:hlinkClick r:id="rId3"/>
              </a:rPr>
              <a:t>ReLU</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h</a:t>
            </a:r>
            <a:r>
              <a:rPr lang="en-US" sz="1800" i="1" baseline="-25000" dirty="0" smtClean="0">
                <a:latin typeface="Times New Roman" pitchFamily="18" charset="0"/>
                <a:cs typeface="Times New Roman" pitchFamily="18" charset="0"/>
              </a:rPr>
              <a:t>t </a:t>
            </a:r>
            <a:r>
              <a:rPr lang="en-US" sz="1800" baseline="-25000" dirty="0" smtClean="0">
                <a:latin typeface="Times New Roman" pitchFamily="18" charset="0"/>
                <a:cs typeface="Times New Roman" pitchFamily="18" charset="0"/>
              </a:rPr>
              <a:t>-1 </a:t>
            </a:r>
            <a:r>
              <a:rPr lang="en-US" sz="1800" dirty="0" smtClean="0">
                <a:latin typeface="Times New Roman" pitchFamily="18" charset="0"/>
                <a:cs typeface="Times New Roman" pitchFamily="18" charset="0"/>
              </a:rPr>
              <a:t>required </a:t>
            </a:r>
            <a:r>
              <a:rPr lang="en-US" sz="1800" dirty="0">
                <a:latin typeface="Times New Roman" pitchFamily="18" charset="0"/>
                <a:cs typeface="Times New Roman" pitchFamily="18" charset="0"/>
              </a:rPr>
              <a:t>to calculate the first hidden state, </a:t>
            </a:r>
            <a:r>
              <a:rPr lang="en-US" sz="1800" dirty="0" smtClean="0">
                <a:latin typeface="Times New Roman" pitchFamily="18" charset="0"/>
                <a:cs typeface="Times New Roman" pitchFamily="18" charset="0"/>
              </a:rPr>
              <a:t>typically </a:t>
            </a:r>
            <a:r>
              <a:rPr lang="en-US" sz="1800" dirty="0">
                <a:latin typeface="Times New Roman" pitchFamily="18" charset="0"/>
                <a:cs typeface="Times New Roman" pitchFamily="18" charset="0"/>
              </a:rPr>
              <a:t>initialized to all zeroes</a:t>
            </a:r>
            <a:r>
              <a:rPr lang="en-US" sz="1800" dirty="0" smtClean="0">
                <a:latin typeface="Times New Roman" pitchFamily="18" charset="0"/>
                <a:cs typeface="Times New Roman" pitchFamily="18" charset="0"/>
              </a:rPr>
              <a:t>.</a:t>
            </a:r>
          </a:p>
          <a:p>
            <a:endParaRPr lang="en-US" sz="800" dirty="0">
              <a:latin typeface="Times New Roman" pitchFamily="18" charset="0"/>
              <a:cs typeface="Times New Roman" pitchFamily="18" charset="0"/>
            </a:endParaRPr>
          </a:p>
          <a:p>
            <a:pPr algn="just">
              <a:lnSpc>
                <a:spcPct val="120000"/>
              </a:lnSpc>
              <a:spcBef>
                <a:spcPts val="0"/>
              </a:spcBef>
            </a:pPr>
            <a:r>
              <a:rPr lang="en-US" sz="1800" i="1" dirty="0" err="1" smtClean="0">
                <a:latin typeface="Times New Roman" pitchFamily="18" charset="0"/>
                <a:cs typeface="Times New Roman" pitchFamily="18" charset="0"/>
              </a:rPr>
              <a:t>o</a:t>
            </a:r>
            <a:r>
              <a:rPr lang="en-US" sz="1800" i="1" baseline="-25000" dirty="0" err="1" smtClean="0">
                <a:latin typeface="Times New Roman" pitchFamily="18" charset="0"/>
                <a:cs typeface="Times New Roman" pitchFamily="18" charset="0"/>
              </a:rPr>
              <a:t>t</a:t>
            </a:r>
            <a:r>
              <a:rPr lang="en-US" sz="1800" i="1" baseline="-250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is the output at step </a:t>
            </a:r>
            <a:r>
              <a:rPr lang="en-US" sz="1800" i="1" dirty="0" smtClean="0">
                <a:latin typeface="Times New Roman" pitchFamily="18" charset="0"/>
                <a:cs typeface="Times New Roman" pitchFamily="18" charset="0"/>
              </a:rPr>
              <a:t>t</a:t>
            </a:r>
            <a:r>
              <a:rPr lang="en-US" sz="1800" dirty="0" smtClean="0">
                <a:latin typeface="Times New Roman" pitchFamily="18" charset="0"/>
                <a:cs typeface="Times New Roman" pitchFamily="18" charset="0"/>
              </a:rPr>
              <a:t>. If </a:t>
            </a:r>
            <a:r>
              <a:rPr lang="en-US" sz="1800" dirty="0">
                <a:latin typeface="Times New Roman" pitchFamily="18" charset="0"/>
                <a:cs typeface="Times New Roman" pitchFamily="18" charset="0"/>
              </a:rPr>
              <a:t>we </a:t>
            </a:r>
            <a:r>
              <a:rPr lang="en-US" sz="1800" dirty="0" smtClean="0">
                <a:latin typeface="Times New Roman" pitchFamily="18" charset="0"/>
                <a:cs typeface="Times New Roman" pitchFamily="18" charset="0"/>
              </a:rPr>
              <a:t>want </a:t>
            </a:r>
            <a:r>
              <a:rPr lang="en-US" sz="1800" dirty="0">
                <a:latin typeface="Times New Roman" pitchFamily="18" charset="0"/>
                <a:cs typeface="Times New Roman" pitchFamily="18" charset="0"/>
              </a:rPr>
              <a:t>to predict the next word in a sentence it would be a vector of probabilities across our </a:t>
            </a:r>
            <a:r>
              <a:rPr lang="en-US" sz="1800" dirty="0" smtClean="0">
                <a:latin typeface="Times New Roman" pitchFamily="18" charset="0"/>
                <a:cs typeface="Times New Roman" pitchFamily="18" charset="0"/>
              </a:rPr>
              <a:t>vocabulary: </a:t>
            </a:r>
            <a:r>
              <a:rPr lang="en-US" sz="1800" i="1" dirty="0" err="1" smtClean="0">
                <a:latin typeface="Times New Roman" pitchFamily="18" charset="0"/>
                <a:cs typeface="Times New Roman" pitchFamily="18" charset="0"/>
              </a:rPr>
              <a:t>o</a:t>
            </a:r>
            <a:r>
              <a:rPr lang="en-US" sz="1800" i="1" baseline="-25000" dirty="0" err="1" smtClean="0">
                <a:latin typeface="Times New Roman" pitchFamily="18" charset="0"/>
                <a:cs typeface="Times New Roman" pitchFamily="18" charset="0"/>
              </a:rPr>
              <a:t>t</a:t>
            </a:r>
            <a:r>
              <a:rPr lang="en-US" sz="1800" i="1" baseline="-25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softmax</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W</a:t>
            </a:r>
            <a:r>
              <a:rPr lang="en-US" sz="1800" i="1" baseline="-25000" dirty="0" err="1" smtClean="0">
                <a:latin typeface="Times New Roman" pitchFamily="18" charset="0"/>
                <a:cs typeface="Times New Roman" pitchFamily="18" charset="0"/>
              </a:rPr>
              <a:t>hy</a:t>
            </a:r>
            <a:r>
              <a:rPr lang="en-US" sz="1800" i="1" dirty="0" err="1" smtClean="0">
                <a:latin typeface="Times New Roman" pitchFamily="18" charset="0"/>
                <a:cs typeface="Times New Roman" pitchFamily="18" charset="0"/>
              </a:rPr>
              <a:t>h</a:t>
            </a:r>
            <a:r>
              <a:rPr lang="en-US" sz="1800" i="1" baseline="-25000" dirty="0" err="1" smtClean="0">
                <a:latin typeface="Times New Roman" pitchFamily="18" charset="0"/>
                <a:cs typeface="Times New Roman" pitchFamily="18" charset="0"/>
              </a:rPr>
              <a:t>t</a:t>
            </a:r>
            <a:r>
              <a:rPr lang="en-US" sz="1800" dirty="0" smtClean="0">
                <a:latin typeface="Times New Roman" pitchFamily="18" charset="0"/>
                <a:cs typeface="Times New Roman" pitchFamily="18" charset="0"/>
              </a:rPr>
              <a:t>)</a:t>
            </a:r>
          </a:p>
          <a:p>
            <a:pPr algn="just">
              <a:lnSpc>
                <a:spcPct val="120000"/>
              </a:lnSpc>
              <a:spcBef>
                <a:spcPts val="0"/>
              </a:spcBef>
            </a:pPr>
            <a:endParaRPr lang="en-US" sz="800" dirty="0" smtClean="0">
              <a:latin typeface="Times New Roman" pitchFamily="18" charset="0"/>
              <a:cs typeface="Times New Roman" pitchFamily="18" charset="0"/>
            </a:endParaRPr>
          </a:p>
          <a:p>
            <a:pPr>
              <a:lnSpc>
                <a:spcPct val="120000"/>
              </a:lnSpc>
              <a:spcBef>
                <a:spcPts val="0"/>
              </a:spcBef>
            </a:pPr>
            <a:r>
              <a:rPr lang="en-US" sz="1800" dirty="0" smtClean="0">
                <a:latin typeface="Times New Roman" pitchFamily="18" charset="0"/>
                <a:cs typeface="Times New Roman" pitchFamily="18" charset="0"/>
              </a:rPr>
              <a:t>Issues with </a:t>
            </a:r>
            <a:r>
              <a:rPr lang="en-US" sz="1800" dirty="0" err="1" smtClean="0">
                <a:latin typeface="Times New Roman" pitchFamily="18" charset="0"/>
                <a:cs typeface="Times New Roman" pitchFamily="18" charset="0"/>
              </a:rPr>
              <a:t>Backpropagation</a:t>
            </a:r>
            <a:r>
              <a:rPr lang="en-US" sz="1800" dirty="0" smtClean="0">
                <a:latin typeface="Times New Roman" pitchFamily="18" charset="0"/>
                <a:cs typeface="Times New Roman" pitchFamily="18" charset="0"/>
              </a:rPr>
              <a:t>: Vanishing Gradient (small change in weight) and Exploding Gradient (large change in weight) due to long term dependency.</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itchFamily="18" charset="0"/>
                <a:cs typeface="Times New Roman" pitchFamily="18" charset="0"/>
              </a:rPr>
              <a:t>Feedforward</a:t>
            </a:r>
            <a:r>
              <a:rPr lang="en-US" sz="4000" dirty="0" smtClean="0">
                <a:latin typeface="Times New Roman" pitchFamily="18" charset="0"/>
                <a:cs typeface="Times New Roman" pitchFamily="18" charset="0"/>
              </a:rPr>
              <a:t> Network</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Times New Roman" pitchFamily="18" charset="0"/>
                <a:cs typeface="Times New Roman" pitchFamily="18" charset="0"/>
              </a:rPr>
              <a:t>A trained feed forward network can be exposed to any random collection of inputs, therefore not following any order.</a:t>
            </a:r>
          </a:p>
          <a:p>
            <a:endParaRPr lang="en-US" sz="1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Seeing output of one input cannot help to perceive the next input.</a:t>
            </a:r>
          </a:p>
          <a:p>
            <a:endParaRPr lang="en-US" sz="1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Output at time </a:t>
            </a:r>
            <a:r>
              <a:rPr lang="en-US" sz="2400" i="1" dirty="0" smtClean="0">
                <a:latin typeface="Times New Roman" pitchFamily="18" charset="0"/>
                <a:cs typeface="Times New Roman" pitchFamily="18" charset="0"/>
              </a:rPr>
              <a:t>t </a:t>
            </a:r>
            <a:r>
              <a:rPr lang="en-US" sz="2400" dirty="0" smtClean="0">
                <a:latin typeface="Times New Roman" pitchFamily="18" charset="0"/>
                <a:cs typeface="Times New Roman" pitchFamily="18" charset="0"/>
              </a:rPr>
              <a:t>is independent of output at time </a:t>
            </a:r>
            <a:r>
              <a:rPr lang="en-US" sz="2400"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-1.</a:t>
            </a:r>
          </a:p>
          <a:p>
            <a:endParaRPr lang="en-US" sz="1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But sometimes predicting an output requires its previous output.</a:t>
            </a:r>
          </a:p>
          <a:p>
            <a:endParaRPr lang="en-US" sz="1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Understanding a sentence needs understanding of its previous sentence(s).</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Training of RNN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normAutofit fontScale="62500" lnSpcReduction="20000"/>
          </a:bodyPr>
          <a:lstStyle/>
          <a:p>
            <a:r>
              <a:rPr lang="en-US" dirty="0" smtClean="0">
                <a:latin typeface="Times New Roman" pitchFamily="18" charset="0"/>
                <a:cs typeface="Times New Roman" pitchFamily="18" charset="0"/>
              </a:rPr>
              <a:t>Hidden </a:t>
            </a:r>
            <a:r>
              <a:rPr lang="en-US" dirty="0">
                <a:latin typeface="Times New Roman" pitchFamily="18" charset="0"/>
                <a:cs typeface="Times New Roman" pitchFamily="18" charset="0"/>
              </a:rPr>
              <a:t>state </a:t>
            </a:r>
            <a:r>
              <a:rPr lang="en-US" dirty="0" smtClean="0">
                <a:latin typeface="Times New Roman" pitchFamily="18" charset="0"/>
                <a:cs typeface="Times New Roman" pitchFamily="18" charset="0"/>
              </a:rPr>
              <a:t>h</a:t>
            </a:r>
            <a:r>
              <a:rPr lang="en-US" baseline="-25000"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considered</a:t>
            </a:r>
            <a:r>
              <a:rPr lang="en-US" dirty="0">
                <a:latin typeface="Times New Roman" pitchFamily="18" charset="0"/>
                <a:cs typeface="Times New Roman" pitchFamily="18" charset="0"/>
              </a:rPr>
              <a:t> as the memory of the network.  </a:t>
            </a:r>
            <a:r>
              <a:rPr lang="en-US" dirty="0" smtClean="0">
                <a:latin typeface="Times New Roman" pitchFamily="18" charset="0"/>
                <a:cs typeface="Times New Roman" pitchFamily="18" charset="0"/>
              </a:rPr>
              <a:t> h</a:t>
            </a:r>
            <a:r>
              <a:rPr lang="en-US" baseline="-25000"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captures </a:t>
            </a:r>
            <a:r>
              <a:rPr lang="en-US" dirty="0">
                <a:latin typeface="Times New Roman" pitchFamily="18" charset="0"/>
                <a:cs typeface="Times New Roman" pitchFamily="18" charset="0"/>
              </a:rPr>
              <a:t>information about what happened in all the previous time steps. The output at step </a:t>
            </a:r>
            <a:r>
              <a:rPr lang="en-US" dirty="0" err="1" smtClean="0">
                <a:latin typeface="Times New Roman" pitchFamily="18" charset="0"/>
                <a:cs typeface="Times New Roman" pitchFamily="18" charset="0"/>
              </a:rPr>
              <a:t>o</a:t>
            </a:r>
            <a:r>
              <a:rPr lang="en-US" baseline="-25000" dirty="0" err="1" smtClean="0">
                <a:latin typeface="Times New Roman" pitchFamily="18" charset="0"/>
                <a:cs typeface="Times New Roman" pitchFamily="18" charset="0"/>
              </a:rPr>
              <a:t>t</a:t>
            </a:r>
            <a:r>
              <a:rPr lang="en-US" dirty="0">
                <a:latin typeface="Times New Roman" pitchFamily="18" charset="0"/>
                <a:cs typeface="Times New Roman" pitchFamily="18" charset="0"/>
              </a:rPr>
              <a:t> is calculated solely based on the memory at time </a:t>
            </a:r>
            <a:r>
              <a:rPr lang="en-US" dirty="0" smtClean="0">
                <a:latin typeface="Times New Roman" pitchFamily="18" charset="0"/>
                <a:cs typeface="Times New Roman" pitchFamily="18" charset="0"/>
              </a:rPr>
              <a:t>t. In </a:t>
            </a:r>
            <a:r>
              <a:rPr lang="en-US" dirty="0">
                <a:latin typeface="Times New Roman" pitchFamily="18" charset="0"/>
                <a:cs typeface="Times New Roman" pitchFamily="18" charset="0"/>
              </a:rPr>
              <a:t>practice </a:t>
            </a:r>
            <a:r>
              <a:rPr lang="en-US" dirty="0" smtClean="0">
                <a:latin typeface="Times New Roman" pitchFamily="18" charset="0"/>
                <a:cs typeface="Times New Roman" pitchFamily="18" charset="0"/>
              </a:rPr>
              <a:t>can’t </a:t>
            </a:r>
            <a:r>
              <a:rPr lang="en-US" dirty="0">
                <a:latin typeface="Times New Roman" pitchFamily="18" charset="0"/>
                <a:cs typeface="Times New Roman" pitchFamily="18" charset="0"/>
              </a:rPr>
              <a:t>capture information from too many time steps ago</a:t>
            </a:r>
            <a:r>
              <a:rPr lang="en-US" dirty="0" smtClean="0">
                <a:latin typeface="Times New Roman" pitchFamily="18" charset="0"/>
                <a:cs typeface="Times New Roman" pitchFamily="18" charset="0"/>
              </a:rPr>
              <a:t>.</a:t>
            </a:r>
          </a:p>
          <a:p>
            <a:endParaRPr lang="en-US" sz="1800" dirty="0">
              <a:latin typeface="Times New Roman" pitchFamily="18" charset="0"/>
              <a:cs typeface="Times New Roman" pitchFamily="18" charset="0"/>
            </a:endParaRPr>
          </a:p>
          <a:p>
            <a:r>
              <a:rPr lang="en-US" dirty="0">
                <a:latin typeface="Times New Roman" pitchFamily="18" charset="0"/>
                <a:cs typeface="Times New Roman" pitchFamily="18" charset="0"/>
              </a:rPr>
              <a:t>Unlike a traditional deep neural network, which uses different parameters at each layer, a RNN shares the same parameters ( above) across all steps. </a:t>
            </a:r>
            <a:endParaRPr lang="en-US"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reflects the fact that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same task </a:t>
            </a:r>
            <a:r>
              <a:rPr lang="en-US" dirty="0" smtClean="0">
                <a:latin typeface="Times New Roman" pitchFamily="18" charset="0"/>
                <a:cs typeface="Times New Roman" pitchFamily="18" charset="0"/>
              </a:rPr>
              <a:t>is performed at </a:t>
            </a:r>
            <a:r>
              <a:rPr lang="en-US" dirty="0">
                <a:latin typeface="Times New Roman" pitchFamily="18" charset="0"/>
                <a:cs typeface="Times New Roman" pitchFamily="18" charset="0"/>
              </a:rPr>
              <a:t>each step, just with different </a:t>
            </a:r>
            <a:r>
              <a:rPr lang="en-US" dirty="0" smtClean="0">
                <a:latin typeface="Times New Roman" pitchFamily="18" charset="0"/>
                <a:cs typeface="Times New Roman" pitchFamily="18" charset="0"/>
              </a:rPr>
              <a:t>inputs reduces </a:t>
            </a:r>
            <a:r>
              <a:rPr lang="en-US" dirty="0">
                <a:latin typeface="Times New Roman" pitchFamily="18" charset="0"/>
                <a:cs typeface="Times New Roman" pitchFamily="18" charset="0"/>
              </a:rPr>
              <a:t>the total number of parameters we need to learn</a:t>
            </a:r>
            <a:r>
              <a:rPr lang="en-US" dirty="0" smtClean="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US" dirty="0" smtClean="0">
                <a:latin typeface="Times New Roman" pitchFamily="18" charset="0"/>
                <a:cs typeface="Times New Roman" pitchFamily="18" charset="0"/>
              </a:rPr>
              <a:t>Outputs may not be available at </a:t>
            </a:r>
            <a:r>
              <a:rPr lang="en-US" dirty="0">
                <a:latin typeface="Times New Roman" pitchFamily="18" charset="0"/>
                <a:cs typeface="Times New Roman" pitchFamily="18" charset="0"/>
              </a:rPr>
              <a:t>each time step, but depending on the task this may not be necessary. </a:t>
            </a:r>
            <a:endParaRPr lang="en-US"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when predicting the sentiment of a sentence we may only care about the final output, not the sentiment after each word. Similarly, we may not need inputs at each time step. The main feature of an RNN is its </a:t>
            </a:r>
            <a:r>
              <a:rPr lang="en-US" b="1" dirty="0">
                <a:latin typeface="Times New Roman" pitchFamily="18" charset="0"/>
                <a:cs typeface="Times New Roman" pitchFamily="18" charset="0"/>
              </a:rPr>
              <a:t>hidden state</a:t>
            </a:r>
            <a:r>
              <a:rPr lang="en-US" dirty="0">
                <a:latin typeface="Times New Roman" pitchFamily="18" charset="0"/>
                <a:cs typeface="Times New Roman" pitchFamily="18" charset="0"/>
              </a:rPr>
              <a:t>, which captures some information about a sequence.</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Training a RNN</a:t>
            </a:r>
            <a:endParaRPr lang="en-US" sz="4000"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r>
              <a:rPr lang="en-US" dirty="0" smtClean="0">
                <a:latin typeface="Times New Roman" pitchFamily="18" charset="0"/>
                <a:cs typeface="Times New Roman" pitchFamily="18" charset="0"/>
              </a:rPr>
              <a:t>Training a RNN is similar to training </a:t>
            </a:r>
            <a:r>
              <a:rPr lang="en-US" dirty="0">
                <a:latin typeface="Times New Roman" pitchFamily="18" charset="0"/>
                <a:cs typeface="Times New Roman" pitchFamily="18" charset="0"/>
              </a:rPr>
              <a:t>a traditional Neural Network. </a:t>
            </a:r>
            <a:endParaRPr lang="en-US"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Because </a:t>
            </a:r>
            <a:r>
              <a:rPr lang="en-US" dirty="0">
                <a:latin typeface="Times New Roman" pitchFamily="18" charset="0"/>
                <a:cs typeface="Times New Roman" pitchFamily="18" charset="0"/>
              </a:rPr>
              <a:t>the parameters are shared by all time steps in the network, the gradient at each output depends not only on the calculations of the current time step, but also the previous time steps. </a:t>
            </a:r>
            <a:endParaRPr lang="en-US"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in order to calculate the gradient at </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=4</a:t>
            </a:r>
            <a:r>
              <a:rPr lang="en-US" dirty="0">
                <a:latin typeface="Times New Roman" pitchFamily="18" charset="0"/>
                <a:cs typeface="Times New Roman" pitchFamily="18" charset="0"/>
              </a:rPr>
              <a:t> we would need to </a:t>
            </a:r>
            <a:r>
              <a:rPr lang="en-US" dirty="0" err="1">
                <a:latin typeface="Times New Roman" pitchFamily="18" charset="0"/>
                <a:cs typeface="Times New Roman" pitchFamily="18" charset="0"/>
              </a:rPr>
              <a:t>backpropagate</a:t>
            </a:r>
            <a:r>
              <a:rPr lang="en-US" dirty="0">
                <a:latin typeface="Times New Roman" pitchFamily="18" charset="0"/>
                <a:cs typeface="Times New Roman" pitchFamily="18" charset="0"/>
              </a:rPr>
              <a:t> 3 steps and sum up the </a:t>
            </a:r>
            <a:r>
              <a:rPr lang="en-US" dirty="0" smtClean="0">
                <a:latin typeface="Times New Roman" pitchFamily="18" charset="0"/>
                <a:cs typeface="Times New Roman" pitchFamily="18" charset="0"/>
              </a:rPr>
              <a:t>gradients, so called BPTT. </a:t>
            </a:r>
          </a:p>
          <a:p>
            <a:endParaRPr lang="en-US" sz="19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BPTT</a:t>
            </a:r>
            <a:r>
              <a:rPr lang="en-US" dirty="0">
                <a:latin typeface="Times New Roman" pitchFamily="18" charset="0"/>
                <a:cs typeface="Times New Roman" pitchFamily="18" charset="0"/>
                <a:hlinkClick r:id="rId2"/>
              </a:rPr>
              <a:t> have difficulties</a:t>
            </a:r>
            <a:r>
              <a:rPr lang="en-US" dirty="0">
                <a:latin typeface="Times New Roman" pitchFamily="18" charset="0"/>
                <a:cs typeface="Times New Roman" pitchFamily="18" charset="0"/>
              </a:rPr>
              <a:t> learning long-term dependencies (e.g. dependencies between steps that are far apart) due to what is called the vanishing/exploding gradient problem. </a:t>
            </a:r>
            <a:endParaRPr lang="en-US" dirty="0" smtClean="0">
              <a:latin typeface="Times New Roman" pitchFamily="18" charset="0"/>
              <a:cs typeface="Times New Roman" pitchFamily="18" charset="0"/>
            </a:endParaRPr>
          </a:p>
          <a:p>
            <a:endParaRPr lang="en-US" sz="17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exists some machinery to deal with these problems, and certain types of </a:t>
            </a:r>
            <a:r>
              <a:rPr lang="en-US" dirty="0" smtClean="0">
                <a:latin typeface="Times New Roman" pitchFamily="18" charset="0"/>
                <a:cs typeface="Times New Roman" pitchFamily="18" charset="0"/>
              </a:rPr>
              <a:t>RNNs)</a:t>
            </a:r>
            <a:r>
              <a:rPr lang="en-US" dirty="0">
                <a:latin typeface="Times New Roman" pitchFamily="18" charset="0"/>
                <a:cs typeface="Times New Roman" pitchFamily="18" charset="0"/>
              </a:rPr>
              <a:t> were specifically designed to get around them.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533400" y="533400"/>
            <a:ext cx="4206240" cy="3253740"/>
          </a:xfrm>
          <a:prstGeom prst="rect">
            <a:avLst/>
          </a:prstGeom>
          <a:noFill/>
          <a:ln w="9525">
            <a:noFill/>
            <a:miter lim="800000"/>
            <a:headEnd/>
            <a:tailEnd/>
          </a:ln>
          <a:effectLst/>
        </p:spPr>
      </p:pic>
      <p:sp>
        <p:nvSpPr>
          <p:cNvPr id="5" name="Rectangle 4"/>
          <p:cNvSpPr/>
          <p:nvPr/>
        </p:nvSpPr>
        <p:spPr>
          <a:xfrm>
            <a:off x="838200" y="4038600"/>
            <a:ext cx="8001000" cy="369332"/>
          </a:xfrm>
          <a:prstGeom prst="rect">
            <a:avLst/>
          </a:prstGeom>
        </p:spPr>
        <p:txBody>
          <a:bodyPr wrap="square">
            <a:spAutoFit/>
          </a:bodyPr>
          <a:lstStyle/>
          <a:p>
            <a:r>
              <a:rPr lang="en-US" dirty="0" smtClean="0"/>
              <a:t>vanishing/exploding  gradients during </a:t>
            </a:r>
            <a:r>
              <a:rPr lang="en-US" dirty="0" err="1" smtClean="0"/>
              <a:t>backpropagation</a:t>
            </a:r>
            <a:endParaRPr lang="en-US" dirty="0"/>
          </a:p>
        </p:txBody>
      </p:sp>
      <p:pic>
        <p:nvPicPr>
          <p:cNvPr id="9220" name="Picture 4"/>
          <p:cNvPicPr>
            <a:picLocks noChangeAspect="1" noChangeArrowheads="1"/>
          </p:cNvPicPr>
          <p:nvPr/>
        </p:nvPicPr>
        <p:blipFill>
          <a:blip r:embed="rId3"/>
          <a:srcRect/>
          <a:stretch>
            <a:fillRect/>
          </a:stretch>
        </p:blipFill>
        <p:spPr bwMode="auto">
          <a:xfrm>
            <a:off x="990600" y="4800600"/>
            <a:ext cx="6127750" cy="11366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Computational Graph Across Time</a:t>
            </a:r>
            <a:endParaRPr lang="en-US" sz="4000" dirty="0">
              <a:latin typeface="Times New Roman" pitchFamily="18" charset="0"/>
              <a:cs typeface="Times New Roman" pitchFamily="18" charset="0"/>
            </a:endParaRPr>
          </a:p>
        </p:txBody>
      </p:sp>
      <p:pic>
        <p:nvPicPr>
          <p:cNvPr id="11266" name="Picture 2"/>
          <p:cNvPicPr>
            <a:picLocks noGrp="1" noChangeAspect="1" noChangeArrowheads="1"/>
          </p:cNvPicPr>
          <p:nvPr>
            <p:ph idx="1"/>
          </p:nvPr>
        </p:nvPicPr>
        <p:blipFill>
          <a:blip r:embed="rId2"/>
          <a:srcRect/>
          <a:stretch>
            <a:fillRect/>
          </a:stretch>
        </p:blipFill>
        <p:spPr bwMode="auto">
          <a:xfrm>
            <a:off x="995362" y="1524000"/>
            <a:ext cx="7153275" cy="4453731"/>
          </a:xfrm>
          <a:prstGeom prst="rect">
            <a:avLst/>
          </a:prstGeom>
          <a:noFill/>
          <a:ln w="9525">
            <a:noFill/>
            <a:miter lim="800000"/>
            <a:headEnd/>
            <a:tailEnd/>
          </a:ln>
          <a:effectLst/>
        </p:spPr>
      </p:pic>
      <p:sp>
        <p:nvSpPr>
          <p:cNvPr id="4" name="TextBox 3"/>
          <p:cNvSpPr txBox="1"/>
          <p:nvPr/>
        </p:nvSpPr>
        <p:spPr>
          <a:xfrm>
            <a:off x="609600" y="5867400"/>
            <a:ext cx="80010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Reuse the same weight matrix at every time step</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Picture 5"/>
          <p:cNvPicPr>
            <a:picLocks noChangeAspect="1" noChangeArrowheads="1"/>
          </p:cNvPicPr>
          <p:nvPr/>
        </p:nvPicPr>
        <p:blipFill>
          <a:blip r:embed="rId2"/>
          <a:srcRect/>
          <a:stretch>
            <a:fillRect/>
          </a:stretch>
        </p:blipFill>
        <p:spPr bwMode="auto">
          <a:xfrm>
            <a:off x="0" y="228600"/>
            <a:ext cx="5276850" cy="409575"/>
          </a:xfrm>
          <a:prstGeom prst="rect">
            <a:avLst/>
          </a:prstGeom>
          <a:noFill/>
          <a:ln w="9525">
            <a:noFill/>
            <a:miter lim="800000"/>
            <a:headEnd/>
            <a:tailEnd/>
          </a:ln>
          <a:effectLst/>
        </p:spPr>
      </p:pic>
      <p:pic>
        <p:nvPicPr>
          <p:cNvPr id="12294" name="Picture 6"/>
          <p:cNvPicPr>
            <a:picLocks noGrp="1" noChangeAspect="1" noChangeArrowheads="1"/>
          </p:cNvPicPr>
          <p:nvPr>
            <p:ph idx="1"/>
          </p:nvPr>
        </p:nvPicPr>
        <p:blipFill>
          <a:blip r:embed="rId3"/>
          <a:srcRect/>
          <a:stretch>
            <a:fillRect/>
          </a:stretch>
        </p:blipFill>
        <p:spPr bwMode="auto">
          <a:xfrm>
            <a:off x="0" y="609600"/>
            <a:ext cx="2647950" cy="3057525"/>
          </a:xfrm>
          <a:prstGeom prst="rect">
            <a:avLst/>
          </a:prstGeom>
          <a:noFill/>
          <a:ln w="9525">
            <a:noFill/>
            <a:miter lim="800000"/>
            <a:headEnd/>
            <a:tailEnd/>
          </a:ln>
          <a:effectLst/>
        </p:spPr>
      </p:pic>
      <p:pic>
        <p:nvPicPr>
          <p:cNvPr id="12295" name="Picture 7"/>
          <p:cNvPicPr>
            <a:picLocks noChangeAspect="1" noChangeArrowheads="1"/>
          </p:cNvPicPr>
          <p:nvPr/>
        </p:nvPicPr>
        <p:blipFill>
          <a:blip r:embed="rId4"/>
          <a:srcRect/>
          <a:stretch>
            <a:fillRect/>
          </a:stretch>
        </p:blipFill>
        <p:spPr bwMode="auto">
          <a:xfrm>
            <a:off x="2514600" y="762000"/>
            <a:ext cx="2095500" cy="914400"/>
          </a:xfrm>
          <a:prstGeom prst="rect">
            <a:avLst/>
          </a:prstGeom>
          <a:noFill/>
          <a:ln w="9525">
            <a:noFill/>
            <a:miter lim="800000"/>
            <a:headEnd/>
            <a:tailEnd/>
          </a:ln>
          <a:effectLst/>
        </p:spPr>
      </p:pic>
      <p:pic>
        <p:nvPicPr>
          <p:cNvPr id="12296" name="Picture 8"/>
          <p:cNvPicPr>
            <a:picLocks noChangeAspect="1" noChangeArrowheads="1"/>
          </p:cNvPicPr>
          <p:nvPr/>
        </p:nvPicPr>
        <p:blipFill>
          <a:blip r:embed="rId5"/>
          <a:srcRect/>
          <a:stretch>
            <a:fillRect/>
          </a:stretch>
        </p:blipFill>
        <p:spPr bwMode="auto">
          <a:xfrm>
            <a:off x="4724400" y="1143000"/>
            <a:ext cx="4419600" cy="2905125"/>
          </a:xfrm>
          <a:prstGeom prst="rect">
            <a:avLst/>
          </a:prstGeom>
          <a:noFill/>
          <a:ln w="9525">
            <a:noFill/>
            <a:miter lim="800000"/>
            <a:headEnd/>
            <a:tailEnd/>
          </a:ln>
          <a:effectLst/>
        </p:spPr>
      </p:pic>
      <p:pic>
        <p:nvPicPr>
          <p:cNvPr id="12297" name="Picture 9"/>
          <p:cNvPicPr>
            <a:picLocks noChangeAspect="1" noChangeArrowheads="1"/>
          </p:cNvPicPr>
          <p:nvPr/>
        </p:nvPicPr>
        <p:blipFill>
          <a:blip r:embed="rId6"/>
          <a:srcRect/>
          <a:stretch>
            <a:fillRect/>
          </a:stretch>
        </p:blipFill>
        <p:spPr bwMode="auto">
          <a:xfrm>
            <a:off x="5410200" y="228600"/>
            <a:ext cx="2590800" cy="828675"/>
          </a:xfrm>
          <a:prstGeom prst="rect">
            <a:avLst/>
          </a:prstGeom>
          <a:noFill/>
          <a:ln w="9525">
            <a:noFill/>
            <a:miter lim="800000"/>
            <a:headEnd/>
            <a:tailEnd/>
          </a:ln>
          <a:effectLst/>
        </p:spPr>
      </p:pic>
      <p:pic>
        <p:nvPicPr>
          <p:cNvPr id="12298" name="Picture 10"/>
          <p:cNvPicPr>
            <a:picLocks noChangeAspect="1" noChangeArrowheads="1"/>
          </p:cNvPicPr>
          <p:nvPr/>
        </p:nvPicPr>
        <p:blipFill>
          <a:blip r:embed="rId7"/>
          <a:srcRect/>
          <a:stretch>
            <a:fillRect/>
          </a:stretch>
        </p:blipFill>
        <p:spPr bwMode="auto">
          <a:xfrm>
            <a:off x="457200" y="3924300"/>
            <a:ext cx="6629400" cy="278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54162"/>
          </a:xfrm>
        </p:spPr>
        <p:txBody>
          <a:bodyPr>
            <a:normAutofit fontScale="90000"/>
          </a:bodyPr>
          <a:lstStyle/>
          <a:p>
            <a:pPr algn="l"/>
            <a:r>
              <a:rPr lang="en-US" sz="2000" i="1" dirty="0" smtClean="0">
                <a:latin typeface="Times New Roman" pitchFamily="18" charset="0"/>
                <a:cs typeface="Times New Roman" pitchFamily="18" charset="0"/>
              </a:rPr>
              <a:t>One to one</a:t>
            </a:r>
            <a:r>
              <a:rPr lang="en-US" sz="2000" dirty="0" smtClean="0">
                <a:latin typeface="Times New Roman" pitchFamily="18" charset="0"/>
                <a:cs typeface="Times New Roman" pitchFamily="18" charset="0"/>
              </a:rPr>
              <a:t>: processing without RNN, from fixed-sized input to fixed-sized output (image classification). </a:t>
            </a:r>
            <a:br>
              <a:rPr lang="en-US" sz="2000"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One to many</a:t>
            </a:r>
            <a:r>
              <a:rPr lang="en-US" sz="2000" dirty="0" smtClean="0">
                <a:latin typeface="Times New Roman" pitchFamily="18" charset="0"/>
                <a:cs typeface="Times New Roman" pitchFamily="18" charset="0"/>
              </a:rPr>
              <a:t>: image captioning takes an image and outputs a sentence of words </a:t>
            </a:r>
            <a:br>
              <a:rPr lang="en-US" sz="2000"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Many to one</a:t>
            </a:r>
            <a:r>
              <a:rPr lang="en-US" sz="2000" dirty="0" smtClean="0">
                <a:latin typeface="Times New Roman" pitchFamily="18" charset="0"/>
                <a:cs typeface="Times New Roman" pitchFamily="18" charset="0"/>
              </a:rPr>
              <a:t>: sentiment analysis where a given sentence is classified as expressing positive/negative sentiment </a:t>
            </a:r>
            <a:br>
              <a:rPr lang="en-US" sz="2000" dirty="0" smtClean="0">
                <a:latin typeface="Times New Roman" pitchFamily="18" charset="0"/>
                <a:cs typeface="Times New Roman" pitchFamily="18" charset="0"/>
              </a:rPr>
            </a:br>
            <a:endParaRPr lang="en-US" sz="2000" dirty="0"/>
          </a:p>
        </p:txBody>
      </p:sp>
      <p:pic>
        <p:nvPicPr>
          <p:cNvPr id="2050" name="Picture 2"/>
          <p:cNvPicPr>
            <a:picLocks noGrp="1" noChangeAspect="1" noChangeArrowheads="1"/>
          </p:cNvPicPr>
          <p:nvPr>
            <p:ph idx="1"/>
          </p:nvPr>
        </p:nvPicPr>
        <p:blipFill>
          <a:blip r:embed="rId2"/>
          <a:srcRect/>
          <a:stretch>
            <a:fillRect/>
          </a:stretch>
        </p:blipFill>
        <p:spPr bwMode="auto">
          <a:xfrm>
            <a:off x="990600" y="1600200"/>
            <a:ext cx="7620000" cy="3512820"/>
          </a:xfrm>
          <a:prstGeom prst="rect">
            <a:avLst/>
          </a:prstGeom>
          <a:noFill/>
          <a:ln w="9525">
            <a:noFill/>
            <a:miter lim="800000"/>
            <a:headEnd/>
            <a:tailEnd/>
          </a:ln>
          <a:effectLst/>
        </p:spPr>
      </p:pic>
      <p:sp>
        <p:nvSpPr>
          <p:cNvPr id="4" name="TextBox 3"/>
          <p:cNvSpPr txBox="1"/>
          <p:nvPr/>
        </p:nvSpPr>
        <p:spPr>
          <a:xfrm>
            <a:off x="228600" y="5410200"/>
            <a:ext cx="8610600" cy="1077218"/>
          </a:xfrm>
          <a:prstGeom prst="rect">
            <a:avLst/>
          </a:prstGeom>
          <a:noFill/>
        </p:spPr>
        <p:txBody>
          <a:bodyPr wrap="square" rtlCol="0">
            <a:spAutoFit/>
          </a:bodyPr>
          <a:lstStyle/>
          <a:p>
            <a:r>
              <a:rPr lang="en-US" dirty="0" smtClean="0">
                <a:latin typeface="Times New Roman" pitchFamily="18" charset="0"/>
                <a:cs typeface="Times New Roman" pitchFamily="18" charset="0"/>
              </a:rPr>
              <a:t>Many to many: video classification where each frame of the video is labeled.</a:t>
            </a:r>
          </a:p>
          <a:p>
            <a:endParaRPr lang="en-US" sz="10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Many to one and one to many: Machine Translation, i.e. RNN reads a sentence in English and outputs a sentence in French</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133600"/>
            <a:ext cx="8229600" cy="4525963"/>
          </a:xfrm>
        </p:spPr>
        <p:txBody>
          <a:bodyPr>
            <a:normAutofit/>
          </a:bodyPr>
          <a:lstStyle/>
          <a:p>
            <a:r>
              <a:rPr lang="en-US" sz="2400" dirty="0" smtClean="0">
                <a:latin typeface="Times New Roman" pitchFamily="18" charset="0"/>
                <a:cs typeface="Times New Roman" pitchFamily="18" charset="0"/>
              </a:rPr>
              <a:t>Whenever we type a character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 the network tries to predict the next possible character from the possible 26 English alphabets given that we have typed ‘</a:t>
            </a:r>
            <a:r>
              <a:rPr lang="en-US" sz="2400" b="1" dirty="0" smtClean="0">
                <a:latin typeface="Times New Roman" pitchFamily="18" charset="0"/>
                <a:cs typeface="Times New Roman" pitchFamily="18" charset="0"/>
              </a:rPr>
              <a:t>d</a:t>
            </a:r>
            <a:r>
              <a:rPr lang="en-US" sz="2400" dirty="0" smtClean="0">
                <a:latin typeface="Times New Roman" pitchFamily="18" charset="0"/>
                <a:cs typeface="Times New Roman" pitchFamily="18" charset="0"/>
              </a:rPr>
              <a:t>’. </a:t>
            </a:r>
          </a:p>
          <a:p>
            <a:endParaRPr lang="en-US" sz="11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neural network would have a </a:t>
            </a:r>
            <a:r>
              <a:rPr lang="en-US" sz="2400" dirty="0" err="1" smtClean="0">
                <a:latin typeface="Times New Roman" pitchFamily="18" charset="0"/>
                <a:cs typeface="Times New Roman" pitchFamily="18" charset="0"/>
              </a:rPr>
              <a:t>softmax</a:t>
            </a:r>
            <a:r>
              <a:rPr lang="en-US" sz="2400" dirty="0" smtClean="0">
                <a:latin typeface="Times New Roman" pitchFamily="18" charset="0"/>
                <a:cs typeface="Times New Roman" pitchFamily="18" charset="0"/>
              </a:rPr>
              <a:t> output of size 26 representing the probability of the next letter given the previous letters. </a:t>
            </a:r>
          </a:p>
          <a:p>
            <a:endParaRPr lang="en-US" sz="11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Since the inputs to this network are characters we need to convert them to a one-hot encoded vector of size 26 and the element corresponding to the index of the alphabet would be set to 1, everything else is set to 0.</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609600" y="152401"/>
            <a:ext cx="7886700" cy="213359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Parts of Speech Tagging</a:t>
            </a:r>
            <a:endParaRPr lang="en-US" sz="40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524000" y="1524000"/>
            <a:ext cx="6309360" cy="2438400"/>
          </a:xfrm>
          <a:prstGeom prst="rect">
            <a:avLst/>
          </a:prstGeom>
          <a:noFill/>
          <a:ln w="9525">
            <a:noFill/>
            <a:miter lim="800000"/>
            <a:headEnd/>
            <a:tailEnd/>
          </a:ln>
          <a:effectLst/>
        </p:spPr>
      </p:pic>
      <p:sp>
        <p:nvSpPr>
          <p:cNvPr id="5" name="Rectangle 4"/>
          <p:cNvSpPr/>
          <p:nvPr/>
        </p:nvSpPr>
        <p:spPr>
          <a:xfrm>
            <a:off x="228600" y="4038600"/>
            <a:ext cx="8458200" cy="2108269"/>
          </a:xfrm>
          <a:prstGeom prst="rect">
            <a:avLst/>
          </a:prstGeom>
        </p:spPr>
        <p:txBody>
          <a:bodyPr wrap="square">
            <a:spAutoFit/>
          </a:bodyPr>
          <a:lstStyle/>
          <a:p>
            <a:pPr>
              <a:buFont typeface="Arial" pitchFamily="34" charset="0"/>
              <a:buChar char="•"/>
            </a:pPr>
            <a:r>
              <a:rPr lang="en-US" sz="2000" dirty="0" smtClean="0">
                <a:latin typeface="Times New Roman" pitchFamily="18" charset="0"/>
                <a:cs typeface="Times New Roman" pitchFamily="18" charset="0"/>
              </a:rPr>
              <a:t> In the problem of parts of speech tagging, we are given a sequence of words for every word we need to predict the part of speech tag for that word (</a:t>
            </a:r>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verb, noun, pronoun, etc…). </a:t>
            </a:r>
          </a:p>
          <a:p>
            <a:pPr>
              <a:buFont typeface="Arial" pitchFamily="34" charset="0"/>
              <a:buChar char="•"/>
            </a:pPr>
            <a:endParaRPr lang="en-US" sz="11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The output is not only dependent on the current input (current word) but also on the previous input. For example, the probability of tagging the word ‘movie’ as a </a:t>
            </a:r>
            <a:r>
              <a:rPr lang="en-US" sz="2000" b="1" dirty="0" smtClean="0">
                <a:latin typeface="Times New Roman" pitchFamily="18" charset="0"/>
                <a:cs typeface="Times New Roman" pitchFamily="18" charset="0"/>
              </a:rPr>
              <a:t>noun </a:t>
            </a:r>
            <a:r>
              <a:rPr lang="en-US" sz="2000" dirty="0" smtClean="0">
                <a:latin typeface="Times New Roman" pitchFamily="18" charset="0"/>
                <a:cs typeface="Times New Roman" pitchFamily="18" charset="0"/>
              </a:rPr>
              <a:t>would be higher if we know that the previous word is an adjective.</a:t>
            </a:r>
            <a:endParaRPr lang="en-US" sz="20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Sequence Classification</a:t>
            </a:r>
            <a:r>
              <a:rPr lang="en-US" b="1" dirty="0" smtClean="0"/>
              <a:t/>
            </a:r>
            <a:br>
              <a:rPr lang="en-US" b="1" dirty="0" smtClean="0"/>
            </a:b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371600" y="1600200"/>
            <a:ext cx="6309360" cy="1988820"/>
          </a:xfrm>
          <a:prstGeom prst="rect">
            <a:avLst/>
          </a:prstGeom>
          <a:noFill/>
          <a:ln w="9525">
            <a:noFill/>
            <a:miter lim="800000"/>
            <a:headEnd/>
            <a:tailEnd/>
          </a:ln>
          <a:effectLst/>
        </p:spPr>
      </p:pic>
      <p:sp>
        <p:nvSpPr>
          <p:cNvPr id="5" name="Rectangle 4"/>
          <p:cNvSpPr/>
          <p:nvPr/>
        </p:nvSpPr>
        <p:spPr>
          <a:xfrm>
            <a:off x="228600" y="3962400"/>
            <a:ext cx="8458200" cy="2108269"/>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Understanding the mood from a text with machine learning is called </a:t>
            </a:r>
            <a:r>
              <a:rPr lang="en-US" sz="2400" b="1" dirty="0" smtClean="0">
                <a:latin typeface="Times New Roman" pitchFamily="18" charset="0"/>
                <a:cs typeface="Times New Roman" pitchFamily="18" charset="0"/>
              </a:rPr>
              <a:t>Sentiment analysis</a:t>
            </a:r>
            <a:r>
              <a:rPr lang="en-US" sz="2400" dirty="0" smtClean="0">
                <a:latin typeface="Times New Roman" pitchFamily="18" charset="0"/>
                <a:cs typeface="Times New Roman" pitchFamily="18" charset="0"/>
              </a:rPr>
              <a:t>.</a:t>
            </a:r>
          </a:p>
          <a:p>
            <a:pPr>
              <a:buFont typeface="Arial" pitchFamily="34" charset="0"/>
              <a:buChar char="•"/>
            </a:pPr>
            <a:endParaRPr lang="en-US" sz="11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In this scenario, we don’t need to output after every word of the input rather we just need to understand the mood after reading the entire sentence</a:t>
            </a:r>
            <a:endParaRPr lang="en-US" sz="24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228600" y="304800"/>
            <a:ext cx="7248525" cy="3476625"/>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a:srcRect/>
          <a:stretch>
            <a:fillRect/>
          </a:stretch>
        </p:blipFill>
        <p:spPr bwMode="auto">
          <a:xfrm>
            <a:off x="0" y="3429000"/>
            <a:ext cx="5257800" cy="3086100"/>
          </a:xfrm>
          <a:prstGeom prst="rect">
            <a:avLst/>
          </a:prstGeom>
          <a:noFill/>
          <a:ln w="9525">
            <a:noFill/>
            <a:miter lim="800000"/>
            <a:headEnd/>
            <a:tailEnd/>
          </a:ln>
          <a:effectLst/>
        </p:spPr>
      </p:pic>
      <p:cxnSp>
        <p:nvCxnSpPr>
          <p:cNvPr id="12" name="Straight Arrow Connector 11"/>
          <p:cNvCxnSpPr/>
          <p:nvPr/>
        </p:nvCxnSpPr>
        <p:spPr>
          <a:xfrm rot="5400000" flipH="1" flipV="1">
            <a:off x="4267200" y="2362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991100" y="2400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5676900" y="2400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6324600" y="24384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224" name="Picture 8"/>
          <p:cNvPicPr>
            <a:picLocks noChangeAspect="1" noChangeArrowheads="1"/>
          </p:cNvPicPr>
          <p:nvPr/>
        </p:nvPicPr>
        <p:blipFill>
          <a:blip r:embed="rId4"/>
          <a:srcRect/>
          <a:stretch>
            <a:fillRect/>
          </a:stretch>
        </p:blipFill>
        <p:spPr bwMode="auto">
          <a:xfrm>
            <a:off x="4724400" y="3429000"/>
            <a:ext cx="3819525" cy="3248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457200" y="274638"/>
            <a:ext cx="8229600" cy="1143000"/>
          </a:xfrm>
          <a:prstGeom prst="rect">
            <a:avLst/>
          </a:prstGeom>
          <a:noFill/>
          <a:ln w="9525" cap="flat">
            <a:noFill/>
            <a:round/>
            <a:headEnd/>
            <a:tailEnd/>
          </a:ln>
          <a:effectLst/>
        </p:spPr>
        <p:txBody>
          <a:bodyPr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3800" dirty="0">
                <a:solidFill>
                  <a:srgbClr val="000000"/>
                </a:solidFill>
              </a:rPr>
              <a:t>	</a:t>
            </a:r>
            <a:r>
              <a:rPr lang="en-IN" sz="4000" dirty="0">
                <a:solidFill>
                  <a:srgbClr val="000000"/>
                </a:solidFill>
                <a:latin typeface="Times New Roman" pitchFamily="18" charset="0"/>
                <a:cs typeface="Times New Roman" pitchFamily="18" charset="0"/>
              </a:rPr>
              <a:t>Fully Connected Network</a:t>
            </a:r>
          </a:p>
        </p:txBody>
      </p:sp>
      <p:pic>
        <p:nvPicPr>
          <p:cNvPr id="5122" name="Picture 2"/>
          <p:cNvPicPr>
            <a:picLocks noChangeAspect="1" noChangeArrowheads="1"/>
          </p:cNvPicPr>
          <p:nvPr/>
        </p:nvPicPr>
        <p:blipFill>
          <a:blip r:embed="rId3"/>
          <a:srcRect/>
          <a:stretch>
            <a:fillRect/>
          </a:stretch>
        </p:blipFill>
        <p:spPr bwMode="auto">
          <a:xfrm>
            <a:off x="1001713" y="1331913"/>
            <a:ext cx="6846887" cy="3708400"/>
          </a:xfrm>
          <a:prstGeom prst="rect">
            <a:avLst/>
          </a:prstGeom>
          <a:noFill/>
          <a:ln w="9525" cap="flat">
            <a:noFill/>
            <a:round/>
            <a:headEnd/>
            <a:tailEnd/>
          </a:ln>
          <a:effectLst/>
        </p:spPr>
      </p:pic>
      <p:sp>
        <p:nvSpPr>
          <p:cNvPr id="5123" name="Text Box 3"/>
          <p:cNvSpPr txBox="1">
            <a:spLocks noChangeArrowheads="1"/>
          </p:cNvSpPr>
          <p:nvPr/>
        </p:nvSpPr>
        <p:spPr bwMode="auto">
          <a:xfrm>
            <a:off x="522288" y="5472113"/>
            <a:ext cx="8585982" cy="648512"/>
          </a:xfrm>
          <a:prstGeom prst="rect">
            <a:avLst/>
          </a:prstGeom>
          <a:noFill/>
          <a:ln w="9525" cap="flat">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smtClean="0">
                <a:solidFill>
                  <a:srgbClr val="000000"/>
                </a:solidFill>
                <a:latin typeface="Times New Roman" pitchFamily="18" charset="0"/>
                <a:cs typeface="Times New Roman" pitchFamily="18" charset="0"/>
              </a:rPr>
              <a:t>If </a:t>
            </a:r>
            <a:r>
              <a:rPr lang="en-US" sz="1800" dirty="0">
                <a:solidFill>
                  <a:srgbClr val="000000"/>
                </a:solidFill>
                <a:latin typeface="Times New Roman" pitchFamily="18" charset="0"/>
                <a:cs typeface="Times New Roman" pitchFamily="18" charset="0"/>
              </a:rPr>
              <a:t>x</a:t>
            </a:r>
            <a:r>
              <a:rPr lang="en-US" sz="1800" baseline="-25000" dirty="0">
                <a:solidFill>
                  <a:srgbClr val="000000"/>
                </a:solidFill>
                <a:latin typeface="Times New Roman" pitchFamily="18" charset="0"/>
                <a:cs typeface="Times New Roman" pitchFamily="18" charset="0"/>
              </a:rPr>
              <a:t>1 .</a:t>
            </a:r>
            <a:r>
              <a:rPr lang="en-US" sz="1800" dirty="0">
                <a:solidFill>
                  <a:srgbClr val="000000"/>
                </a:solidFill>
                <a:latin typeface="Times New Roman" pitchFamily="18" charset="0"/>
                <a:cs typeface="Times New Roman" pitchFamily="18" charset="0"/>
              </a:rPr>
              <a:t>... </a:t>
            </a:r>
            <a:r>
              <a:rPr lang="en-US" sz="1800" dirty="0" err="1">
                <a:solidFill>
                  <a:srgbClr val="000000"/>
                </a:solidFill>
                <a:latin typeface="Times New Roman" pitchFamily="18" charset="0"/>
                <a:cs typeface="Times New Roman" pitchFamily="18" charset="0"/>
              </a:rPr>
              <a:t>x</a:t>
            </a:r>
            <a:r>
              <a:rPr lang="en-US" sz="1800" baseline="-25000" dirty="0" err="1">
                <a:solidFill>
                  <a:srgbClr val="000000"/>
                </a:solidFill>
                <a:latin typeface="Times New Roman" pitchFamily="18" charset="0"/>
                <a:cs typeface="Times New Roman" pitchFamily="18" charset="0"/>
              </a:rPr>
              <a:t>n</a:t>
            </a:r>
            <a:r>
              <a:rPr lang="en-US" sz="1800" dirty="0">
                <a:solidFill>
                  <a:srgbClr val="000000"/>
                </a:solidFill>
                <a:latin typeface="Times New Roman" pitchFamily="18" charset="0"/>
                <a:cs typeface="Times New Roman" pitchFamily="18" charset="0"/>
              </a:rPr>
              <a:t>, n is very </a:t>
            </a:r>
            <a:r>
              <a:rPr lang="en-US" sz="1800" dirty="0" smtClean="0">
                <a:solidFill>
                  <a:srgbClr val="000000"/>
                </a:solidFill>
                <a:latin typeface="Times New Roman" pitchFamily="18" charset="0"/>
                <a:cs typeface="Times New Roman" pitchFamily="18" charset="0"/>
              </a:rPr>
              <a:t>large, parameters of fully connected network </a:t>
            </a:r>
            <a:r>
              <a:rPr lang="en-US" sz="1800" dirty="0">
                <a:solidFill>
                  <a:srgbClr val="000000"/>
                </a:solidFill>
                <a:latin typeface="Times New Roman" pitchFamily="18" charset="0"/>
                <a:cs typeface="Times New Roman" pitchFamily="18" charset="0"/>
              </a:rPr>
              <a:t>would become too large. </a:t>
            </a:r>
            <a:endParaRPr lang="en-US" sz="1800" dirty="0" smtClean="0">
              <a:solidFill>
                <a:srgbClr val="000000"/>
              </a:solidFill>
              <a:latin typeface="Times New Roman" pitchFamily="18" charset="0"/>
              <a:cs typeface="Times New Roman" pitchFamily="18" charset="0"/>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dirty="0" smtClean="0">
                <a:solidFill>
                  <a:srgbClr val="000000"/>
                </a:solidFill>
                <a:latin typeface="Times New Roman" pitchFamily="18" charset="0"/>
                <a:cs typeface="Times New Roman" pitchFamily="18" charset="0"/>
              </a:rPr>
              <a:t>We </a:t>
            </a:r>
            <a:r>
              <a:rPr lang="en-US" sz="1800" dirty="0">
                <a:solidFill>
                  <a:srgbClr val="000000"/>
                </a:solidFill>
                <a:latin typeface="Times New Roman" pitchFamily="18" charset="0"/>
                <a:cs typeface="Times New Roman" pitchFamily="18" charset="0"/>
              </a:rPr>
              <a:t>now will input </a:t>
            </a:r>
            <a:r>
              <a:rPr lang="en-US" sz="1800" dirty="0">
                <a:solidFill>
                  <a:srgbClr val="FF0000"/>
                </a:solidFill>
                <a:latin typeface="Times New Roman" pitchFamily="18" charset="0"/>
                <a:cs typeface="Times New Roman" pitchFamily="18" charset="0"/>
              </a:rPr>
              <a:t>one x</a:t>
            </a:r>
            <a:r>
              <a:rPr lang="en-US" sz="1800" baseline="-25000" dirty="0">
                <a:solidFill>
                  <a:srgbClr val="FF0000"/>
                </a:solidFill>
                <a:latin typeface="Times New Roman" pitchFamily="18" charset="0"/>
                <a:cs typeface="Times New Roman" pitchFamily="18" charset="0"/>
              </a:rPr>
              <a:t>i</a:t>
            </a:r>
            <a:r>
              <a:rPr lang="en-US" sz="1800" dirty="0">
                <a:solidFill>
                  <a:srgbClr val="FF0000"/>
                </a:solidFill>
                <a:latin typeface="Times New Roman" pitchFamily="18" charset="0"/>
                <a:cs typeface="Times New Roman" pitchFamily="18" charset="0"/>
              </a:rPr>
              <a:t> at a time</a:t>
            </a:r>
            <a:r>
              <a:rPr lang="en-US" sz="1800" dirty="0">
                <a:solidFill>
                  <a:srgbClr val="000000"/>
                </a:solidFill>
                <a:latin typeface="Times New Roman" pitchFamily="18" charset="0"/>
                <a:cs typeface="Times New Roman" pitchFamily="18" charset="0"/>
              </a:rPr>
              <a:t>, </a:t>
            </a:r>
            <a:r>
              <a:rPr lang="en-US" sz="1800" dirty="0" smtClean="0">
                <a:solidFill>
                  <a:srgbClr val="000000"/>
                </a:solidFill>
                <a:latin typeface="Times New Roman" pitchFamily="18" charset="0"/>
                <a:cs typeface="Times New Roman" pitchFamily="18" charset="0"/>
              </a:rPr>
              <a:t>and </a:t>
            </a:r>
            <a:r>
              <a:rPr lang="en-US" sz="1800" dirty="0">
                <a:solidFill>
                  <a:srgbClr val="FF0000"/>
                </a:solidFill>
                <a:latin typeface="Times New Roman" pitchFamily="18" charset="0"/>
                <a:cs typeface="Times New Roman" pitchFamily="18" charset="0"/>
              </a:rPr>
              <a:t>re-use the same edge weights.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0" y="152400"/>
            <a:ext cx="4724399" cy="369570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3"/>
          <a:srcRect/>
          <a:stretch>
            <a:fillRect/>
          </a:stretch>
        </p:blipFill>
        <p:spPr bwMode="auto">
          <a:xfrm>
            <a:off x="4572000" y="304800"/>
            <a:ext cx="1771650" cy="3362325"/>
          </a:xfrm>
          <a:prstGeom prst="rect">
            <a:avLst/>
          </a:prstGeom>
          <a:noFill/>
          <a:ln w="9525">
            <a:noFill/>
            <a:miter lim="800000"/>
            <a:headEnd/>
            <a:tailEnd/>
          </a:ln>
          <a:effectLst/>
        </p:spPr>
      </p:pic>
      <p:pic>
        <p:nvPicPr>
          <p:cNvPr id="10245" name="Picture 5"/>
          <p:cNvPicPr>
            <a:picLocks noChangeAspect="1" noChangeArrowheads="1"/>
          </p:cNvPicPr>
          <p:nvPr/>
        </p:nvPicPr>
        <p:blipFill>
          <a:blip r:embed="rId4"/>
          <a:srcRect/>
          <a:stretch>
            <a:fillRect/>
          </a:stretch>
        </p:blipFill>
        <p:spPr bwMode="auto">
          <a:xfrm>
            <a:off x="6553200" y="228600"/>
            <a:ext cx="1895475" cy="3400425"/>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0" y="3200400"/>
            <a:ext cx="3086100" cy="3457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Predict the Next Word</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a:t>
            </a:r>
            <a:r>
              <a:rPr lang="en-US" sz="2400" dirty="0" smtClean="0">
                <a:solidFill>
                  <a:srgbClr val="FF0000"/>
                </a:solidFill>
                <a:latin typeface="Times New Roman" pitchFamily="18" charset="0"/>
                <a:cs typeface="Times New Roman" pitchFamily="18" charset="0"/>
              </a:rPr>
              <a:t>This morning I took my cat for a</a:t>
            </a:r>
            <a:r>
              <a:rPr lang="en-US" sz="2400" dirty="0" smtClean="0">
                <a:latin typeface="Times New Roman" pitchFamily="18" charset="0"/>
                <a:cs typeface="Times New Roman" pitchFamily="18" charset="0"/>
              </a:rPr>
              <a:t> </a:t>
            </a:r>
            <a:r>
              <a:rPr lang="en-US" sz="2400" dirty="0" smtClean="0">
                <a:solidFill>
                  <a:srgbClr val="7030A0"/>
                </a:solidFill>
                <a:latin typeface="Times New Roman" pitchFamily="18" charset="0"/>
                <a:cs typeface="Times New Roman" pitchFamily="18" charset="0"/>
              </a:rPr>
              <a:t>walk</a:t>
            </a:r>
            <a:r>
              <a:rPr lang="en-US" sz="2400" dirty="0" smtClean="0">
                <a:latin typeface="Times New Roman" pitchFamily="18" charset="0"/>
                <a:cs typeface="Times New Roman" pitchFamily="18" charset="0"/>
              </a:rPr>
              <a:t>”</a:t>
            </a:r>
          </a:p>
          <a:p>
            <a:pPr>
              <a:buNone/>
            </a:pPr>
            <a:r>
              <a:rPr lang="en-US" sz="1200" dirty="0" smtClean="0">
                <a:solidFill>
                  <a:srgbClr val="FF0000"/>
                </a:solidFill>
                <a:latin typeface="Times New Roman" pitchFamily="18" charset="0"/>
                <a:cs typeface="Times New Roman" pitchFamily="18" charset="0"/>
              </a:rPr>
              <a:t>                     Given words                                                                               </a:t>
            </a:r>
            <a:r>
              <a:rPr lang="en-US" sz="1200" dirty="0" smtClean="0">
                <a:latin typeface="Times New Roman" pitchFamily="18" charset="0"/>
                <a:cs typeface="Times New Roman" pitchFamily="18" charset="0"/>
              </a:rPr>
              <a:t>predict the next word</a:t>
            </a:r>
          </a:p>
          <a:p>
            <a:pPr>
              <a:buNone/>
            </a:pPr>
            <a:endParaRPr lang="en-US" sz="1200" dirty="0" smtClean="0">
              <a:latin typeface="Times New Roman" pitchFamily="18" charset="0"/>
              <a:cs typeface="Times New Roman" pitchFamily="18" charset="0"/>
            </a:endParaRPr>
          </a:p>
          <a:p>
            <a:pPr algn="ctr">
              <a:buNone/>
            </a:pPr>
            <a:r>
              <a:rPr lang="en-US" sz="2000" b="1" dirty="0" smtClean="0">
                <a:latin typeface="Times New Roman" pitchFamily="18" charset="0"/>
                <a:cs typeface="Times New Roman" pitchFamily="18" charset="0"/>
              </a:rPr>
              <a:t>Embedding: Transform Indexes into a vector of fixed size</a:t>
            </a:r>
          </a:p>
          <a:p>
            <a:pPr algn="ctr">
              <a:buNone/>
            </a:pPr>
            <a:endParaRPr lang="en-US" sz="2000" dirty="0" smtClean="0">
              <a:latin typeface="Times New Roman" pitchFamily="18" charset="0"/>
              <a:cs typeface="Times New Roman" pitchFamily="18" charset="0"/>
            </a:endParaRPr>
          </a:p>
          <a:p>
            <a:pPr marL="514350" indent="-514350">
              <a:buAutoNum type="romanLcParenBoth"/>
            </a:pPr>
            <a:r>
              <a:rPr lang="en-US" sz="2400" dirty="0" smtClean="0">
                <a:latin typeface="Times New Roman" pitchFamily="18" charset="0"/>
                <a:cs typeface="Times New Roman" pitchFamily="18" charset="0"/>
              </a:rPr>
              <a:t>Vocabulary, (ii) Indexing (word to index), (iii) one hot embedding, say for “cat” [0, 1, 0, 0 ,0, 0] </a:t>
            </a:r>
          </a:p>
          <a:p>
            <a:pPr marL="514350" indent="-514350">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iiia</a:t>
            </a:r>
            <a:r>
              <a:rPr lang="en-US" sz="2400" dirty="0" smtClean="0">
                <a:latin typeface="Times New Roman" pitchFamily="18" charset="0"/>
                <a:cs typeface="Times New Roman" pitchFamily="18" charset="0"/>
              </a:rPr>
              <a:t>) </a:t>
            </a:r>
            <a:r>
              <a:rPr lang="en-US" sz="2400" smtClean="0">
                <a:latin typeface="Times New Roman" pitchFamily="18" charset="0"/>
                <a:cs typeface="Times New Roman" pitchFamily="18" charset="0"/>
              </a:rPr>
              <a:t>Learned Embedding: </a:t>
            </a:r>
            <a:r>
              <a:rPr lang="en-US" sz="2400" dirty="0" smtClean="0">
                <a:latin typeface="Times New Roman" pitchFamily="18" charset="0"/>
                <a:cs typeface="Times New Roman" pitchFamily="18" charset="0"/>
              </a:rPr>
              <a:t>(happy, sad); (dog, cat); (run, walk); (sun, day)</a:t>
            </a:r>
            <a:endParaRPr lang="en-US" sz="2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905000" y="1295400"/>
            <a:ext cx="6753769" cy="4525963"/>
          </a:xfrm>
          <a:prstGeom prst="rect">
            <a:avLst/>
          </a:prstGeom>
          <a:noFill/>
          <a:ln w="9525">
            <a:noFill/>
            <a:miter lim="800000"/>
            <a:headEnd/>
            <a:tailEnd/>
          </a:ln>
          <a:effectLst/>
        </p:spPr>
      </p:pic>
      <p:sp>
        <p:nvSpPr>
          <p:cNvPr id="5" name="Rectangle 4"/>
          <p:cNvSpPr/>
          <p:nvPr/>
        </p:nvSpPr>
        <p:spPr>
          <a:xfrm>
            <a:off x="1676400" y="5934670"/>
            <a:ext cx="2971800" cy="923330"/>
          </a:xfrm>
          <a:prstGeom prst="rect">
            <a:avLst/>
          </a:prstGeom>
        </p:spPr>
        <p:txBody>
          <a:bodyPr wrap="square">
            <a:spAutoFit/>
          </a:bodyPr>
          <a:lstStyle/>
          <a:p>
            <a:r>
              <a:rPr lang="en-US" dirty="0" smtClean="0">
                <a:latin typeface="Times New Roman" pitchFamily="18" charset="0"/>
                <a:cs typeface="Times New Roman" pitchFamily="18" charset="0"/>
              </a:rPr>
              <a:t>The input could be an image, </a:t>
            </a:r>
          </a:p>
          <a:p>
            <a:r>
              <a:rPr lang="en-US" dirty="0" smtClean="0">
                <a:latin typeface="Times New Roman" pitchFamily="18" charset="0"/>
                <a:cs typeface="Times New Roman" pitchFamily="18" charset="0"/>
              </a:rPr>
              <a:t>and the output could be a caption for that image.</a:t>
            </a:r>
            <a:endParaRPr lang="en-US" dirty="0">
              <a:latin typeface="Times New Roman" pitchFamily="18" charset="0"/>
              <a:cs typeface="Times New Roman" pitchFamily="18" charset="0"/>
            </a:endParaRPr>
          </a:p>
        </p:txBody>
      </p:sp>
      <p:sp>
        <p:nvSpPr>
          <p:cNvPr id="6" name="Rectangle 5"/>
          <p:cNvSpPr/>
          <p:nvPr/>
        </p:nvSpPr>
        <p:spPr>
          <a:xfrm>
            <a:off x="838200" y="457200"/>
            <a:ext cx="3962400" cy="646331"/>
          </a:xfrm>
          <a:prstGeom prst="rect">
            <a:avLst/>
          </a:prstGeom>
        </p:spPr>
        <p:txBody>
          <a:bodyPr wrap="square">
            <a:spAutoFit/>
          </a:bodyPr>
          <a:lstStyle/>
          <a:p>
            <a:r>
              <a:rPr lang="en-US" dirty="0" smtClean="0">
                <a:latin typeface="Times New Roman" pitchFamily="18" charset="0"/>
                <a:cs typeface="Times New Roman" pitchFamily="18" charset="0"/>
              </a:rPr>
              <a:t>Take a sequence of inputs and produce a sequence of outputs</a:t>
            </a:r>
            <a:endParaRPr lang="en-US" dirty="0">
              <a:latin typeface="Times New Roman" pitchFamily="18" charset="0"/>
              <a:cs typeface="Times New Roman" pitchFamily="18" charset="0"/>
            </a:endParaRPr>
          </a:p>
        </p:txBody>
      </p:sp>
      <p:sp>
        <p:nvSpPr>
          <p:cNvPr id="7" name="Rectangle 6"/>
          <p:cNvSpPr/>
          <p:nvPr/>
        </p:nvSpPr>
        <p:spPr>
          <a:xfrm>
            <a:off x="4800600" y="457200"/>
            <a:ext cx="4114800" cy="923330"/>
          </a:xfrm>
          <a:prstGeom prst="rect">
            <a:avLst/>
          </a:prstGeom>
        </p:spPr>
        <p:txBody>
          <a:bodyPr wrap="square">
            <a:spAutoFit/>
          </a:bodyPr>
          <a:lstStyle/>
          <a:p>
            <a:r>
              <a:rPr lang="en-US" dirty="0" smtClean="0">
                <a:latin typeface="Times New Roman" pitchFamily="18" charset="0"/>
                <a:cs typeface="Times New Roman" pitchFamily="18" charset="0"/>
              </a:rPr>
              <a:t>Feed the network a sequence of inputs, and ignore all outputs except for the last one</a:t>
            </a:r>
            <a:endParaRPr lang="en-US" dirty="0">
              <a:latin typeface="Times New Roman" pitchFamily="18" charset="0"/>
              <a:cs typeface="Times New Roman" pitchFamily="18" charset="0"/>
            </a:endParaRPr>
          </a:p>
        </p:txBody>
      </p:sp>
      <p:sp>
        <p:nvSpPr>
          <p:cNvPr id="8" name="Rectangle 7"/>
          <p:cNvSpPr/>
          <p:nvPr/>
        </p:nvSpPr>
        <p:spPr>
          <a:xfrm>
            <a:off x="0" y="4572000"/>
            <a:ext cx="1994649" cy="646331"/>
          </a:xfrm>
          <a:prstGeom prst="rect">
            <a:avLst/>
          </a:prstGeom>
        </p:spPr>
        <p:txBody>
          <a:bodyPr wrap="none">
            <a:spAutoFit/>
          </a:bodyPr>
          <a:lstStyle/>
          <a:p>
            <a:r>
              <a:rPr lang="en-US" dirty="0" smtClean="0">
                <a:latin typeface="Times New Roman" pitchFamily="18" charset="0"/>
                <a:cs typeface="Times New Roman" pitchFamily="18" charset="0"/>
              </a:rPr>
              <a:t>vector-to-sequence </a:t>
            </a:r>
          </a:p>
          <a:p>
            <a:r>
              <a:rPr lang="en-US" dirty="0" smtClean="0">
                <a:latin typeface="Times New Roman" pitchFamily="18" charset="0"/>
                <a:cs typeface="Times New Roman" pitchFamily="18" charset="0"/>
              </a:rPr>
              <a:t>network</a:t>
            </a:r>
            <a:endParaRPr lang="en-US" dirty="0">
              <a:latin typeface="Times New Roman" pitchFamily="18" charset="0"/>
              <a:cs typeface="Times New Roman" pitchFamily="18" charset="0"/>
            </a:endParaRPr>
          </a:p>
        </p:txBody>
      </p:sp>
      <p:sp>
        <p:nvSpPr>
          <p:cNvPr id="9" name="Rectangle 8"/>
          <p:cNvSpPr/>
          <p:nvPr/>
        </p:nvSpPr>
        <p:spPr>
          <a:xfrm>
            <a:off x="4648200" y="5867400"/>
            <a:ext cx="4495800" cy="923330"/>
          </a:xfrm>
          <a:prstGeom prst="rect">
            <a:avLst/>
          </a:prstGeom>
        </p:spPr>
        <p:txBody>
          <a:bodyPr wrap="square">
            <a:spAutoFit/>
          </a:bodyPr>
          <a:lstStyle/>
          <a:p>
            <a:r>
              <a:rPr lang="en-US" dirty="0" smtClean="0">
                <a:latin typeface="Times New Roman" pitchFamily="18" charset="0"/>
                <a:cs typeface="Times New Roman" pitchFamily="18" charset="0"/>
              </a:rPr>
              <a:t>A sequence-to-vector network, called an </a:t>
            </a:r>
            <a:r>
              <a:rPr lang="en-US" i="1" dirty="0" smtClean="0">
                <a:latin typeface="Times New Roman" pitchFamily="18" charset="0"/>
                <a:cs typeface="Times New Roman" pitchFamily="18" charset="0"/>
              </a:rPr>
              <a:t>encoder</a:t>
            </a:r>
            <a:r>
              <a:rPr lang="en-US" dirty="0" smtClean="0">
                <a:latin typeface="Times New Roman" pitchFamily="18" charset="0"/>
                <a:cs typeface="Times New Roman" pitchFamily="18" charset="0"/>
              </a:rPr>
              <a:t>, followed by a vector-to-sequence network, called a </a:t>
            </a:r>
            <a:r>
              <a:rPr lang="en-US" i="1" dirty="0" smtClean="0">
                <a:latin typeface="Times New Roman" pitchFamily="18" charset="0"/>
                <a:cs typeface="Times New Roman" pitchFamily="18" charset="0"/>
              </a:rPr>
              <a:t>decoder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Encoder-Decoder Model</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sz="2600" dirty="0" smtClean="0">
                <a:latin typeface="Times New Roman" pitchFamily="18" charset="0"/>
                <a:cs typeface="Times New Roman" pitchFamily="18" charset="0"/>
              </a:rPr>
              <a:t>Used for translating a sentence from one language to another.</a:t>
            </a:r>
          </a:p>
          <a:p>
            <a:endParaRPr lang="en-US" sz="12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 You would feed the network a sentence in one language, the encoder would convert this sentence into a single vector representation, and then the decoder would decode this vector into a sentence in another language.</a:t>
            </a:r>
          </a:p>
          <a:p>
            <a:endParaRPr lang="en-US" sz="1300" dirty="0" smtClean="0">
              <a:latin typeface="Times New Roman" pitchFamily="18" charset="0"/>
              <a:cs typeface="Times New Roman" pitchFamily="18" charset="0"/>
            </a:endParaRPr>
          </a:p>
          <a:p>
            <a:pPr fontAlgn="base"/>
            <a:r>
              <a:rPr lang="en-US" sz="2600" dirty="0" smtClean="0">
                <a:latin typeface="Times New Roman" pitchFamily="18" charset="0"/>
                <a:cs typeface="Times New Roman" pitchFamily="18" charset="0"/>
              </a:rPr>
              <a:t>Encoder-Decoder model works much better than trying to translate on the fly with a single sequence-to-sequence RNN. </a:t>
            </a:r>
          </a:p>
          <a:p>
            <a:pPr fontAlgn="base"/>
            <a:endParaRPr lang="en-US" sz="1300" dirty="0" smtClean="0"/>
          </a:p>
          <a:p>
            <a:pPr fontAlgn="base"/>
            <a:r>
              <a:rPr lang="en-US" sz="2600" dirty="0" smtClean="0">
                <a:latin typeface="Times New Roman" pitchFamily="18" charset="0"/>
                <a:cs typeface="Times New Roman" pitchFamily="18" charset="0"/>
              </a:rPr>
              <a:t>The last words of a sentence can affect the first words of the translation, so you need to wait until you have heard the whole sentence before translating it.</a:t>
            </a:r>
          </a:p>
          <a:p>
            <a:r>
              <a:rPr lang="en-US" sz="2400" dirty="0" smtClean="0"/>
              <a:t/>
            </a:r>
            <a:br>
              <a:rPr lang="en-US" sz="2400" dirty="0" smtClean="0"/>
            </a:b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Deep RNN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lstStyle/>
          <a:p>
            <a:r>
              <a:rPr lang="en-US" sz="2400" dirty="0" smtClean="0">
                <a:latin typeface="Times New Roman" pitchFamily="18" charset="0"/>
                <a:cs typeface="Times New Roman" pitchFamily="18" charset="0"/>
              </a:rPr>
              <a:t>It is quite common to stack multiple layers of cells.</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6148" name="Picture 4"/>
          <p:cNvPicPr>
            <a:picLocks noChangeAspect="1" noChangeArrowheads="1"/>
          </p:cNvPicPr>
          <p:nvPr/>
        </p:nvPicPr>
        <p:blipFill>
          <a:blip r:embed="rId2"/>
          <a:srcRect/>
          <a:stretch>
            <a:fillRect/>
          </a:stretch>
        </p:blipFill>
        <p:spPr bwMode="auto">
          <a:xfrm>
            <a:off x="152400" y="1981200"/>
            <a:ext cx="9144000" cy="516255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Difficulty of Training over Many Time Steps</a:t>
            </a:r>
            <a:r>
              <a:rPr lang="en-US" dirty="0" smtClean="0"/>
              <a:t/>
            </a:r>
            <a:br>
              <a:rPr lang="en-US" dirty="0" smtClean="0"/>
            </a:br>
            <a:endParaRPr lang="en-US" dirty="0"/>
          </a:p>
        </p:txBody>
      </p:sp>
      <p:sp>
        <p:nvSpPr>
          <p:cNvPr id="3" name="Content Placeholder 2"/>
          <p:cNvSpPr>
            <a:spLocks noGrp="1"/>
          </p:cNvSpPr>
          <p:nvPr>
            <p:ph idx="1"/>
          </p:nvPr>
        </p:nvSpPr>
        <p:spPr>
          <a:xfrm>
            <a:off x="457200" y="1752600"/>
            <a:ext cx="8229600" cy="4525963"/>
          </a:xfrm>
        </p:spPr>
        <p:txBody>
          <a:bodyPr>
            <a:normAutofit lnSpcReduction="10000"/>
          </a:bodyPr>
          <a:lstStyle/>
          <a:p>
            <a:r>
              <a:rPr lang="en-US" sz="2400" dirty="0" smtClean="0">
                <a:latin typeface="Times New Roman" pitchFamily="18" charset="0"/>
                <a:cs typeface="Times New Roman" pitchFamily="18" charset="0"/>
              </a:rPr>
              <a:t>Deep RNN may suffer from the vanishing/exploding gradients problem and take forever to train. </a:t>
            </a:r>
          </a:p>
          <a:p>
            <a:endParaRPr lang="en-US" sz="10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Good parameter initialization, </a:t>
            </a:r>
            <a:r>
              <a:rPr lang="en-US" sz="2400" dirty="0" err="1" smtClean="0">
                <a:latin typeface="Times New Roman" pitchFamily="18" charset="0"/>
                <a:cs typeface="Times New Roman" pitchFamily="18" charset="0"/>
              </a:rPr>
              <a:t>nonsaturating</a:t>
            </a:r>
            <a:r>
              <a:rPr lang="en-US" sz="2400" dirty="0" smtClean="0">
                <a:latin typeface="Times New Roman" pitchFamily="18" charset="0"/>
                <a:cs typeface="Times New Roman" pitchFamily="18" charset="0"/>
              </a:rPr>
              <a:t> activation functions (e.g., </a:t>
            </a:r>
            <a:r>
              <a:rPr lang="en-US" sz="2400" dirty="0" err="1" smtClean="0">
                <a:latin typeface="Times New Roman" pitchFamily="18" charset="0"/>
                <a:cs typeface="Times New Roman" pitchFamily="18" charset="0"/>
              </a:rPr>
              <a:t>ReLU</a:t>
            </a:r>
            <a:r>
              <a:rPr lang="en-US" sz="2400" dirty="0" smtClean="0">
                <a:latin typeface="Times New Roman" pitchFamily="18" charset="0"/>
                <a:cs typeface="Times New Roman" pitchFamily="18" charset="0"/>
              </a:rPr>
              <a:t>), Batch Normalization, Gradient Clipping, and faster optimizers. </a:t>
            </a:r>
          </a:p>
          <a:p>
            <a:endParaRPr lang="en-US" sz="11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simplest and most common solution to this problem is to unroll the RNN only over a limited number of time steps during training. This is called </a:t>
            </a:r>
            <a:r>
              <a:rPr lang="en-US" sz="2400" i="1" dirty="0" smtClean="0">
                <a:latin typeface="Times New Roman" pitchFamily="18" charset="0"/>
                <a:cs typeface="Times New Roman" pitchFamily="18" charset="0"/>
              </a:rPr>
              <a:t>truncated </a:t>
            </a:r>
            <a:r>
              <a:rPr lang="en-US" sz="2400" i="1" dirty="0" err="1" smtClean="0">
                <a:latin typeface="Times New Roman" pitchFamily="18" charset="0"/>
                <a:cs typeface="Times New Roman" pitchFamily="18" charset="0"/>
              </a:rPr>
              <a:t>backpropagation</a:t>
            </a:r>
            <a:r>
              <a:rPr lang="en-US" sz="2400" i="1" dirty="0" smtClean="0">
                <a:latin typeface="Times New Roman" pitchFamily="18" charset="0"/>
                <a:cs typeface="Times New Roman" pitchFamily="18" charset="0"/>
              </a:rPr>
              <a:t> through time</a:t>
            </a:r>
            <a:r>
              <a:rPr lang="en-US" sz="2400" dirty="0" smtClean="0">
                <a:latin typeface="Times New Roman" pitchFamily="18" charset="0"/>
                <a:cs typeface="Times New Roman" pitchFamily="18" charset="0"/>
              </a:rPr>
              <a:t>. </a:t>
            </a:r>
          </a:p>
          <a:p>
            <a:endParaRPr lang="en-US" sz="11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Long term dependencies</a:t>
            </a:r>
            <a:endParaRPr lang="en-US" sz="24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Limitation of RNN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sz="2400" dirty="0" smtClean="0">
                <a:latin typeface="Times New Roman" pitchFamily="18" charset="0"/>
                <a:cs typeface="Times New Roman" pitchFamily="18" charset="0"/>
              </a:rPr>
              <a:t>Recurrent Neural Networks work just fine when dealing with short-term dependencies.</a:t>
            </a:r>
          </a:p>
          <a:p>
            <a:endParaRPr lang="en-US" sz="1200" dirty="0" smtClean="0">
              <a:latin typeface="Times New Roman" pitchFamily="18" charset="0"/>
              <a:cs typeface="Times New Roman" pitchFamily="18" charset="0"/>
            </a:endParaRPr>
          </a:p>
          <a:p>
            <a:r>
              <a:rPr lang="en-US" sz="2400" dirty="0" smtClean="0">
                <a:solidFill>
                  <a:srgbClr val="FF0000"/>
                </a:solidFill>
                <a:latin typeface="Times New Roman" pitchFamily="18" charset="0"/>
                <a:cs typeface="Times New Roman" pitchFamily="18" charset="0"/>
              </a:rPr>
              <a:t>The </a:t>
            </a:r>
            <a:r>
              <a:rPr lang="en-US" sz="2400" dirty="0" err="1" smtClean="0">
                <a:solidFill>
                  <a:srgbClr val="FF0000"/>
                </a:solidFill>
                <a:latin typeface="Times New Roman" pitchFamily="18" charset="0"/>
                <a:cs typeface="Times New Roman" pitchFamily="18" charset="0"/>
              </a:rPr>
              <a:t>colour</a:t>
            </a:r>
            <a:r>
              <a:rPr lang="en-US" sz="2400" dirty="0" smtClean="0">
                <a:solidFill>
                  <a:srgbClr val="FF0000"/>
                </a:solidFill>
                <a:latin typeface="Times New Roman" pitchFamily="18" charset="0"/>
                <a:cs typeface="Times New Roman" pitchFamily="18" charset="0"/>
              </a:rPr>
              <a:t> of milk is ---</a:t>
            </a:r>
          </a:p>
          <a:p>
            <a:endParaRPr lang="en-US" sz="1200"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Nothing to do with the context of the statement. </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RNN need not to remember what was said before this, or what was its meaning.</a:t>
            </a:r>
          </a:p>
          <a:p>
            <a:endParaRPr lang="en-US" sz="14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Vanilla RNNs fail to understand the context behind an input. </a:t>
            </a:r>
          </a:p>
          <a:p>
            <a:endParaRPr lang="en-US" sz="14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Something that was said long before, cannot be recalled when making predictions in the present. </a:t>
            </a:r>
          </a:p>
          <a:p>
            <a:endParaRPr lang="en-US" sz="26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Problem of RNN</a:t>
            </a:r>
            <a:endParaRPr lang="en-US" sz="4000"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990600" y="1447800"/>
            <a:ext cx="6515100" cy="2324100"/>
          </a:xfrm>
          <a:prstGeom prst="rect">
            <a:avLst/>
          </a:prstGeom>
          <a:noFill/>
          <a:ln w="9525">
            <a:noFill/>
            <a:miter lim="800000"/>
            <a:headEnd/>
            <a:tailEnd/>
          </a:ln>
          <a:effectLst/>
        </p:spPr>
      </p:pic>
      <p:sp>
        <p:nvSpPr>
          <p:cNvPr id="5" name="Rectangle 4"/>
          <p:cNvSpPr/>
          <p:nvPr/>
        </p:nvSpPr>
        <p:spPr>
          <a:xfrm>
            <a:off x="533400" y="3733800"/>
            <a:ext cx="8077200" cy="2308324"/>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To make a proper prediction, the RNN needs to remember this context. </a:t>
            </a:r>
          </a:p>
          <a:p>
            <a:pPr>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The relevant information may be separated from the point where it is needed, from the irrelevant data. </a:t>
            </a:r>
          </a:p>
          <a:p>
            <a:pPr>
              <a:buFont typeface="Arial" pitchFamily="34" charset="0"/>
              <a:buChar char="•"/>
            </a:pPr>
            <a:endParaRPr lang="en-US" sz="12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The reason behind this is the problem of </a:t>
            </a:r>
            <a:r>
              <a:rPr lang="en-US" sz="2400" b="1" dirty="0" smtClean="0">
                <a:latin typeface="Times New Roman" pitchFamily="18" charset="0"/>
                <a:cs typeface="Times New Roman" pitchFamily="18" charset="0"/>
              </a:rPr>
              <a:t>Vanishing Gradient.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How do we model sequences?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US" sz="2400" b="1" dirty="0" smtClean="0">
                <a:latin typeface="Times New Roman" pitchFamily="18" charset="0"/>
                <a:cs typeface="Times New Roman" pitchFamily="18" charset="0"/>
              </a:rPr>
              <a:t>Bag of Words:</a:t>
            </a:r>
          </a:p>
          <a:p>
            <a:pPr>
              <a:buNone/>
            </a:pPr>
            <a:endParaRPr lang="en-US" sz="1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Represent a sequence as </a:t>
            </a:r>
            <a:r>
              <a:rPr lang="en-US" sz="2400" i="1" dirty="0" smtClean="0">
                <a:latin typeface="Times New Roman" pitchFamily="18" charset="0"/>
                <a:cs typeface="Times New Roman" pitchFamily="18" charset="0"/>
              </a:rPr>
              <a:t>bag of words</a:t>
            </a:r>
            <a:endParaRPr lang="en-US" sz="2400" dirty="0" smtClean="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Bag of word </a:t>
            </a:r>
            <a:r>
              <a:rPr lang="en-US" sz="2000" dirty="0" smtClean="0">
                <a:latin typeface="Times New Roman" pitchFamily="18" charset="0"/>
                <a:cs typeface="Times New Roman" pitchFamily="18" charset="0"/>
              </a:rPr>
              <a:t>representation does not preserve the orders.</a:t>
            </a:r>
          </a:p>
          <a:p>
            <a:r>
              <a:rPr lang="en-US" sz="2000" dirty="0" smtClean="0">
                <a:latin typeface="Times New Roman" pitchFamily="18" charset="0"/>
                <a:cs typeface="Times New Roman" pitchFamily="18" charset="0"/>
              </a:rPr>
              <a:t>The food was good, not bad at all </a:t>
            </a:r>
            <a:r>
              <a:rPr lang="en-US" sz="2000" i="1" dirty="0" err="1" smtClean="0">
                <a:latin typeface="Times New Roman" pitchFamily="18" charset="0"/>
                <a:cs typeface="Times New Roman" pitchFamily="18" charset="0"/>
              </a:rPr>
              <a:t>vs</a:t>
            </a:r>
            <a:r>
              <a:rPr lang="en-US" sz="2000" dirty="0" smtClean="0">
                <a:latin typeface="Times New Roman" pitchFamily="18" charset="0"/>
                <a:cs typeface="Times New Roman" pitchFamily="18" charset="0"/>
              </a:rPr>
              <a:t> The food was bad, not good at all</a:t>
            </a:r>
          </a:p>
          <a:p>
            <a:r>
              <a:rPr lang="en-US" sz="2000" b="1" dirty="0" smtClean="0">
                <a:latin typeface="Times New Roman" pitchFamily="18" charset="0"/>
                <a:cs typeface="Times New Roman" pitchFamily="18" charset="0"/>
              </a:rPr>
              <a:t>Idea: </a:t>
            </a:r>
            <a:r>
              <a:rPr lang="en-US" sz="2000" dirty="0" smtClean="0">
                <a:latin typeface="Times New Roman" pitchFamily="18" charset="0"/>
                <a:cs typeface="Times New Roman" pitchFamily="18" charset="0"/>
              </a:rPr>
              <a:t>maintain an ordering within feature vector</a:t>
            </a:r>
            <a:endParaRPr lang="en-US" sz="2000" b="1" dirty="0" smtClean="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Hard to deal with different word orders:</a:t>
            </a:r>
          </a:p>
          <a:p>
            <a:pPr>
              <a:buNone/>
            </a:pPr>
            <a:r>
              <a:rPr lang="en-US" sz="20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on Monday, it was snowing</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vs</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It was snowing on Monday</a:t>
            </a:r>
          </a:p>
          <a:p>
            <a:pPr>
              <a:buNone/>
            </a:pPr>
            <a:endParaRPr lang="en-US" sz="18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We  would have to relearn the rules of language at each point in the sentence.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Markov Models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Assumption: Each state depends only on the last state.</a:t>
            </a:r>
          </a:p>
          <a:p>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Problem: We cannot model long term dependencies.</a:t>
            </a:r>
          </a:p>
          <a:p>
            <a:pPr>
              <a:buNone/>
            </a:pPr>
            <a:r>
              <a:rPr lang="en-US" sz="1800" dirty="0" smtClean="0">
                <a:latin typeface="Times New Roman" pitchFamily="18" charset="0"/>
                <a:cs typeface="Times New Roman" pitchFamily="18" charset="0"/>
              </a:rPr>
              <a:t>In </a:t>
            </a:r>
            <a:r>
              <a:rPr lang="en-US" sz="1800" dirty="0" smtClean="0">
                <a:solidFill>
                  <a:srgbClr val="FF0000"/>
                </a:solidFill>
                <a:latin typeface="Times New Roman" pitchFamily="18" charset="0"/>
                <a:cs typeface="Times New Roman" pitchFamily="18" charset="0"/>
              </a:rPr>
              <a:t>France</a:t>
            </a:r>
            <a:r>
              <a:rPr lang="en-US" sz="1800" dirty="0" smtClean="0">
                <a:latin typeface="Times New Roman" pitchFamily="18" charset="0"/>
                <a:cs typeface="Times New Roman" pitchFamily="18" charset="0"/>
              </a:rPr>
              <a:t>, I had a great time and I learnt –</a:t>
            </a:r>
            <a:r>
              <a:rPr lang="en-US" sz="1800" dirty="0" smtClean="0">
                <a:solidFill>
                  <a:srgbClr val="FF0000"/>
                </a:solidFill>
                <a:latin typeface="Times New Roman" pitchFamily="18" charset="0"/>
                <a:cs typeface="Times New Roman" pitchFamily="18" charset="0"/>
              </a:rPr>
              <a:t>Language</a:t>
            </a:r>
          </a:p>
          <a:p>
            <a:pPr>
              <a:buNone/>
            </a:pPr>
            <a:endParaRPr lang="en-US" sz="12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We need information from far past</a:t>
            </a:r>
            <a:r>
              <a:rPr lang="en-US" sz="1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 future to accurately guess the correct word.</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RNNs as sequence Modeling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Times New Roman" pitchFamily="18" charset="0"/>
                <a:cs typeface="Times New Roman" pitchFamily="18" charset="0"/>
              </a:rPr>
              <a:t>Speech Recognition: Input X is a speech signal transforms to a sentence, i.e. output Y is sequence of words.</a:t>
            </a:r>
          </a:p>
          <a:p>
            <a:endParaRPr lang="en-US" sz="10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Music generation: X may be an empty set, Y is a sequence of tunes of music.</a:t>
            </a:r>
          </a:p>
          <a:p>
            <a:endParaRPr lang="en-US" sz="10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Sentiment classification: X is the sentences, Y is review of a movie.</a:t>
            </a:r>
          </a:p>
          <a:p>
            <a:endParaRPr lang="en-US" sz="10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Video activity recognition: X is Frame of videos, Y is Interpretation</a:t>
            </a:r>
          </a:p>
          <a:p>
            <a:endParaRPr lang="en-US" sz="10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Name entity recognition: X is a sequence of words as sentence, Y is identification of people</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Recurrent Neural Network</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678363"/>
          </a:xfrm>
        </p:spPr>
        <p:txBody>
          <a:bodyPr>
            <a:normAutofit fontScale="85000" lnSpcReduction="20000"/>
          </a:bodyPr>
          <a:lstStyle/>
          <a:p>
            <a:r>
              <a:rPr lang="en-US" sz="2400" dirty="0" smtClean="0">
                <a:latin typeface="Times New Roman" pitchFamily="18" charset="0"/>
                <a:cs typeface="Times New Roman" pitchFamily="18" charset="0"/>
              </a:rPr>
              <a:t>Humans don’t start their thinking from scratch every second because thoughts have persistence.</a:t>
            </a:r>
          </a:p>
          <a:p>
            <a:pPr>
              <a:buNone/>
            </a:pPr>
            <a:endParaRPr lang="en-US" sz="13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a traditional neural network we assume that all inputs (and outputs) are independent of each other.</a:t>
            </a:r>
          </a:p>
          <a:p>
            <a:endParaRPr lang="en-US" sz="15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idea of RNNs is to make use of sequential information. </a:t>
            </a:r>
          </a:p>
          <a:p>
            <a:endParaRPr lang="en-US" sz="13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RNNs address this issue with loops in them, allowing information to persist.</a:t>
            </a:r>
          </a:p>
          <a:p>
            <a:pPr>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output        input    past memory</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Supervised learning as label data is to be provided</a:t>
            </a:r>
          </a:p>
          <a:p>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5334000" y="3810000"/>
            <a:ext cx="3581401" cy="1828800"/>
          </a:xfrm>
          <a:prstGeom prst="rect">
            <a:avLst/>
          </a:prstGeom>
          <a:noFill/>
          <a:ln w="9525">
            <a:noFill/>
            <a:miter lim="800000"/>
            <a:headEnd/>
            <a:tailEnd/>
          </a:ln>
          <a:effectLst/>
        </p:spPr>
      </p:pic>
      <p:sp>
        <p:nvSpPr>
          <p:cNvPr id="921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216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47800" y="4267200"/>
            <a:ext cx="2362200" cy="533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Why RNN?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smtClean="0">
                <a:latin typeface="Times New Roman" pitchFamily="18" charset="0"/>
                <a:cs typeface="Times New Roman" pitchFamily="18" charset="0"/>
              </a:rPr>
              <a:t>RNNs accept input vector </a:t>
            </a:r>
            <a:r>
              <a:rPr lang="en-US" sz="2400" b="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 and give you an output vector </a:t>
            </a:r>
            <a:r>
              <a:rPr lang="en-US" sz="2400" b="1" dirty="0" smtClean="0">
                <a:latin typeface="Times New Roman" pitchFamily="18" charset="0"/>
                <a:cs typeface="Times New Roman" pitchFamily="18" charset="0"/>
              </a:rPr>
              <a:t>y</a:t>
            </a:r>
            <a:r>
              <a:rPr lang="en-US" sz="2400" dirty="0" smtClean="0">
                <a:latin typeface="Times New Roman" pitchFamily="18" charset="0"/>
                <a:cs typeface="Times New Roman" pitchFamily="18" charset="0"/>
              </a:rPr>
              <a:t>. </a:t>
            </a:r>
          </a:p>
          <a:p>
            <a:endParaRPr lang="en-US" sz="11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Crucially this output vector’s contents are influenced not only by the input you just fed in, but also on the entire history of inputs you’ve fed in the past, written as a class. </a:t>
            </a:r>
          </a:p>
          <a:p>
            <a:endParaRPr lang="en-US" sz="11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 maintain word order</a:t>
            </a:r>
          </a:p>
          <a:p>
            <a:endParaRPr lang="en-US" sz="11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 share parameters across the sequence</a:t>
            </a:r>
          </a:p>
          <a:p>
            <a:endParaRPr lang="en-US" sz="11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To keep track of long term dependencies</a:t>
            </a:r>
          </a:p>
          <a:p>
            <a:endParaRPr lang="en-US" sz="2400" dirty="0">
              <a:latin typeface="Times New Roman" pitchFamily="18" charset="0"/>
              <a:cs typeface="Times New Roman" pitchFamily="18" charset="0"/>
            </a:endParaRPr>
          </a:p>
        </p:txBody>
      </p:sp>
      <p:sp>
        <p:nvSpPr>
          <p:cNvPr id="4" name="Rectangle 3"/>
          <p:cNvSpPr/>
          <p:nvPr/>
        </p:nvSpPr>
        <p:spPr>
          <a:xfrm>
            <a:off x="609600" y="5029200"/>
            <a:ext cx="8305800" cy="1323439"/>
          </a:xfrm>
          <a:prstGeom prst="rect">
            <a:avLst/>
          </a:prstGeom>
        </p:spPr>
        <p:txBody>
          <a:bodyPr wrap="square">
            <a:spAutoFit/>
          </a:bodyPr>
          <a:lstStyle/>
          <a:p>
            <a:r>
              <a:rPr lang="en-US" sz="2000" i="1" dirty="0" smtClean="0">
                <a:latin typeface="Times New Roman" pitchFamily="18" charset="0"/>
                <a:cs typeface="Times New Roman" pitchFamily="18" charset="0"/>
              </a:rPr>
              <a:t>Basic </a:t>
            </a:r>
            <a:r>
              <a:rPr lang="en-US" sz="2000" i="1" dirty="0" err="1" smtClean="0">
                <a:latin typeface="Times New Roman" pitchFamily="18" charset="0"/>
                <a:cs typeface="Times New Roman" pitchFamily="18" charset="0"/>
              </a:rPr>
              <a:t>feedforward</a:t>
            </a:r>
            <a:r>
              <a:rPr lang="en-US" sz="2000" i="1" dirty="0" smtClean="0">
                <a:latin typeface="Times New Roman" pitchFamily="18" charset="0"/>
                <a:cs typeface="Times New Roman" pitchFamily="18" charset="0"/>
              </a:rPr>
              <a:t> networks “remember” things too, but they remember the things they learnt during training. While RNNs learn similarly while training, in addition, they remember things learnt from prior input(s) while generating output(s).</a:t>
            </a:r>
            <a:endParaRPr lang="en-US" sz="20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RNN as Memory</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smtClean="0">
                <a:latin typeface="Times New Roman" pitchFamily="18" charset="0"/>
                <a:cs typeface="Times New Roman" pitchFamily="18" charset="0"/>
              </a:rPr>
              <a:t>RNNs</a:t>
            </a:r>
            <a:r>
              <a:rPr lang="en-US" sz="2400" dirty="0">
                <a:latin typeface="Times New Roman" pitchFamily="18" charset="0"/>
                <a:cs typeface="Times New Roman" pitchFamily="18" charset="0"/>
              </a:rPr>
              <a:t> are called </a:t>
            </a:r>
            <a:r>
              <a:rPr lang="en-US" sz="2400" i="1" dirty="0">
                <a:latin typeface="Times New Roman" pitchFamily="18" charset="0"/>
                <a:cs typeface="Times New Roman" pitchFamily="18" charset="0"/>
              </a:rPr>
              <a:t>recurrent</a:t>
            </a:r>
            <a:r>
              <a:rPr lang="en-US" sz="2400" dirty="0">
                <a:latin typeface="Times New Roman" pitchFamily="18" charset="0"/>
                <a:cs typeface="Times New Roman" pitchFamily="18" charset="0"/>
              </a:rPr>
              <a:t> because they perform the same task for every element of a sequence, with the output being depended on the previous computations. </a:t>
            </a:r>
            <a:endParaRPr lang="en-US" sz="2400" dirty="0" smtClean="0">
              <a:latin typeface="Times New Roman" pitchFamily="18" charset="0"/>
              <a:cs typeface="Times New Roman" pitchFamily="18" charset="0"/>
            </a:endParaRPr>
          </a:p>
          <a:p>
            <a:endParaRPr lang="en-US" sz="10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RNNs have </a:t>
            </a:r>
            <a:r>
              <a:rPr lang="en-US" sz="2400" dirty="0">
                <a:latin typeface="Times New Roman" pitchFamily="18" charset="0"/>
                <a:cs typeface="Times New Roman" pitchFamily="18" charset="0"/>
              </a:rPr>
              <a:t>a “memory” which captures information about what has been calculated so far. </a:t>
            </a:r>
            <a:endParaRPr lang="en-US" sz="2400" dirty="0" smtClean="0">
              <a:latin typeface="Times New Roman" pitchFamily="18" charset="0"/>
              <a:cs typeface="Times New Roman" pitchFamily="18" charset="0"/>
            </a:endParaRPr>
          </a:p>
          <a:p>
            <a:endParaRPr lang="en-US" sz="1050" dirty="0">
              <a:latin typeface="Times New Roman" pitchFamily="18" charset="0"/>
              <a:cs typeface="Times New Roman" pitchFamily="18" charset="0"/>
            </a:endParaRPr>
          </a:p>
          <a:p>
            <a:pPr>
              <a:buNone/>
            </a:pPr>
            <a:r>
              <a:rPr lang="en-US" sz="2400" i="1" dirty="0" smtClean="0">
                <a:latin typeface="Times New Roman" pitchFamily="18" charset="0"/>
                <a:cs typeface="Times New Roman" pitchFamily="18" charset="0"/>
              </a:rPr>
              <a:t>a</a:t>
            </a:r>
            <a:r>
              <a:rPr lang="en-US" sz="2400" baseline="-25000" dirty="0" smtClean="0">
                <a:latin typeface="Times New Roman" pitchFamily="18" charset="0"/>
                <a:cs typeface="Times New Roman" pitchFamily="18" charset="0"/>
              </a:rPr>
              <a:t>t </a:t>
            </a:r>
            <a:r>
              <a:rPr lang="en-US" sz="2400" dirty="0" smtClean="0">
                <a:latin typeface="Times New Roman" pitchFamily="18" charset="0"/>
                <a:cs typeface="Times New Roman" pitchFamily="18" charset="0"/>
              </a:rPr>
              <a:t> = </a:t>
            </a:r>
            <a:r>
              <a:rPr lang="en-US" sz="2400" i="1" dirty="0" err="1" smtClean="0">
                <a:latin typeface="Times New Roman" pitchFamily="18" charset="0"/>
                <a:cs typeface="Times New Roman" pitchFamily="18" charset="0"/>
              </a:rPr>
              <a:t>f</a:t>
            </a:r>
            <a:r>
              <a:rPr lang="en-US" sz="2400" baseline="-25000" dirty="0" err="1" smtClean="0">
                <a:latin typeface="Times New Roman" pitchFamily="18" charset="0"/>
                <a:cs typeface="Times New Roman" pitchFamily="18" charset="0"/>
              </a:rPr>
              <a:t>W</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x</a:t>
            </a:r>
            <a:r>
              <a:rPr lang="en-US" sz="2400" baseline="-25000" dirty="0" err="1" smtClean="0">
                <a:latin typeface="Times New Roman" pitchFamily="18" charset="0"/>
                <a:cs typeface="Times New Roman" pitchFamily="18" charset="0"/>
              </a:rPr>
              <a:t>t</a:t>
            </a:r>
            <a:r>
              <a:rPr lang="en-US" sz="2400"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a</a:t>
            </a:r>
            <a:r>
              <a:rPr lang="en-US" sz="2400" baseline="-25000" dirty="0" smtClean="0">
                <a:latin typeface="Times New Roman" pitchFamily="18" charset="0"/>
                <a:cs typeface="Times New Roman" pitchFamily="18" charset="0"/>
              </a:rPr>
              <a:t>t-1</a:t>
            </a:r>
            <a:r>
              <a:rPr lang="en-US" sz="2400" dirty="0" smtClean="0">
                <a:latin typeface="Times New Roman" pitchFamily="18" charset="0"/>
                <a:cs typeface="Times New Roman" pitchFamily="18" charset="0"/>
              </a:rPr>
              <a:t> )     The same function and set of parameters are</a:t>
            </a:r>
          </a:p>
          <a:p>
            <a:pPr>
              <a:buNone/>
            </a:pPr>
            <a:r>
              <a:rPr lang="en-US" sz="24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cell state   function  input     old state            </a:t>
            </a:r>
            <a:r>
              <a:rPr lang="en-US" sz="2000" dirty="0" smtClean="0">
                <a:latin typeface="Times New Roman" pitchFamily="18" charset="0"/>
                <a:cs typeface="Times New Roman" pitchFamily="18" charset="0"/>
              </a:rPr>
              <a:t>used at every time step                                                                                                                           </a:t>
            </a:r>
          </a:p>
          <a:p>
            <a:pPr>
              <a:buNone/>
            </a:pPr>
            <a:r>
              <a:rPr lang="en-US" sz="1200" dirty="0" smtClean="0">
                <a:latin typeface="Times New Roman" pitchFamily="18" charset="0"/>
                <a:cs typeface="Times New Roman" pitchFamily="18" charset="0"/>
              </a:rPr>
              <a:t>                    with weight </a:t>
            </a:r>
          </a:p>
          <a:p>
            <a:pPr>
              <a:buNone/>
            </a:pPr>
            <a:r>
              <a:rPr lang="en-US" sz="12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Apply a recurrence  relation at every time step to                 </a:t>
            </a:r>
          </a:p>
          <a:p>
            <a:pPr>
              <a:buNone/>
            </a:pPr>
            <a:r>
              <a:rPr lang="en-US" sz="2000" dirty="0" smtClean="0">
                <a:latin typeface="Times New Roman" pitchFamily="18" charset="0"/>
                <a:cs typeface="Times New Roman" pitchFamily="18" charset="0"/>
              </a:rPr>
              <a:t>                                                 process  a sequence</a:t>
            </a:r>
          </a:p>
          <a:p>
            <a:pPr>
              <a:buNone/>
            </a:pPr>
            <a:endParaRPr lang="en-US" sz="1200" dirty="0">
              <a:latin typeface="Times New Roman" pitchFamily="18" charset="0"/>
              <a:cs typeface="Times New Roman" pitchFamily="18" charset="0"/>
            </a:endParaRPr>
          </a:p>
        </p:txBody>
      </p:sp>
      <p:sp>
        <p:nvSpPr>
          <p:cNvPr id="4" name="Rectangle 3"/>
          <p:cNvSpPr/>
          <p:nvPr/>
        </p:nvSpPr>
        <p:spPr>
          <a:xfrm>
            <a:off x="2133600" y="5334000"/>
            <a:ext cx="838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0" y="5486400"/>
            <a:ext cx="609600" cy="369332"/>
          </a:xfrm>
          <a:prstGeom prst="rect">
            <a:avLst/>
          </a:prstGeom>
          <a:noFill/>
        </p:spPr>
        <p:txBody>
          <a:bodyPr wrap="square" rtlCol="0">
            <a:spAutoFit/>
          </a:bodyPr>
          <a:lstStyle/>
          <a:p>
            <a:r>
              <a:rPr lang="en-US" dirty="0" smtClean="0"/>
              <a:t>RNN</a:t>
            </a:r>
            <a:endParaRPr lang="en-US" dirty="0"/>
          </a:p>
        </p:txBody>
      </p:sp>
      <p:cxnSp>
        <p:nvCxnSpPr>
          <p:cNvPr id="7" name="Straight Connector 6"/>
          <p:cNvCxnSpPr>
            <a:stCxn id="4" idx="3"/>
          </p:cNvCxnSpPr>
          <p:nvPr/>
        </p:nvCxnSpPr>
        <p:spPr>
          <a:xfrm>
            <a:off x="2971800" y="55626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3352800" y="54102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1828800" y="5257800"/>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600200" y="54864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828800" y="5715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2209800" y="6019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2209800" y="6248400"/>
            <a:ext cx="457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743200" y="6248400"/>
            <a:ext cx="304800" cy="276999"/>
          </a:xfrm>
          <a:prstGeom prst="rect">
            <a:avLst/>
          </a:prstGeom>
          <a:noFill/>
        </p:spPr>
        <p:txBody>
          <a:bodyPr wrap="square" rtlCol="0">
            <a:spAutoFit/>
          </a:bodyPr>
          <a:lstStyle/>
          <a:p>
            <a:r>
              <a:rPr lang="en-US" sz="1200" i="1" dirty="0" err="1" smtClean="0">
                <a:latin typeface="Times New Roman" pitchFamily="18" charset="0"/>
                <a:cs typeface="Times New Roman" pitchFamily="18" charset="0"/>
              </a:rPr>
              <a:t>x</a:t>
            </a:r>
            <a:r>
              <a:rPr lang="en-US" sz="1200" baseline="-25000" dirty="0" err="1" smtClean="0">
                <a:latin typeface="Times New Roman" pitchFamily="18" charset="0"/>
                <a:cs typeface="Times New Roman" pitchFamily="18" charset="0"/>
              </a:rPr>
              <a:t>t</a:t>
            </a:r>
            <a:endParaRPr lang="en-US" sz="1200" dirty="0">
              <a:latin typeface="Times New Roman" pitchFamily="18" charset="0"/>
              <a:cs typeface="Times New Roman" pitchFamily="18" charset="0"/>
            </a:endParaRPr>
          </a:p>
        </p:txBody>
      </p:sp>
      <p:sp>
        <p:nvSpPr>
          <p:cNvPr id="31" name="TextBox 30"/>
          <p:cNvSpPr txBox="1"/>
          <p:nvPr/>
        </p:nvSpPr>
        <p:spPr>
          <a:xfrm>
            <a:off x="3048000" y="5638800"/>
            <a:ext cx="609600" cy="276999"/>
          </a:xfrm>
          <a:prstGeom prst="rect">
            <a:avLst/>
          </a:prstGeom>
          <a:noFill/>
        </p:spPr>
        <p:txBody>
          <a:bodyPr wrap="square" rtlCol="0">
            <a:spAutoFit/>
          </a:bodyPr>
          <a:lstStyle/>
          <a:p>
            <a:r>
              <a:rPr lang="en-US" sz="1200" i="1" dirty="0" smtClean="0"/>
              <a:t>a</a:t>
            </a:r>
            <a:r>
              <a:rPr lang="en-US" sz="1200" i="1" baseline="-25000" dirty="0" smtClean="0"/>
              <a:t>t</a:t>
            </a:r>
            <a:endParaRPr lang="en-US" sz="1200" i="1" dirty="0"/>
          </a:p>
        </p:txBody>
      </p:sp>
      <p:cxnSp>
        <p:nvCxnSpPr>
          <p:cNvPr id="35" name="Straight Arrow Connector 34"/>
          <p:cNvCxnSpPr>
            <a:stCxn id="4" idx="0"/>
          </p:cNvCxnSpPr>
          <p:nvPr/>
        </p:nvCxnSpPr>
        <p:spPr>
          <a:xfrm rot="16200000" flipV="1">
            <a:off x="2305050" y="50863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209800" y="4724400"/>
            <a:ext cx="533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819400" y="4648200"/>
            <a:ext cx="533400" cy="276999"/>
          </a:xfrm>
          <a:prstGeom prst="rect">
            <a:avLst/>
          </a:prstGeom>
          <a:noFill/>
        </p:spPr>
        <p:txBody>
          <a:bodyPr wrap="square" rtlCol="0">
            <a:spAutoFit/>
          </a:bodyPr>
          <a:lstStyle/>
          <a:p>
            <a:r>
              <a:rPr lang="en-US" sz="1200" i="1" dirty="0" err="1" smtClean="0">
                <a:latin typeface="Times New Roman" pitchFamily="18" charset="0"/>
                <a:cs typeface="Times New Roman" pitchFamily="18" charset="0"/>
              </a:rPr>
              <a:t>y</a:t>
            </a:r>
            <a:r>
              <a:rPr lang="en-US" sz="1200" i="1" baseline="-25000" dirty="0" err="1" smtClean="0">
                <a:latin typeface="Times New Roman" pitchFamily="18" charset="0"/>
                <a:cs typeface="Times New Roman" pitchFamily="18" charset="0"/>
              </a:rPr>
              <a:t>t</a:t>
            </a:r>
            <a:endParaRPr lang="en-US" sz="12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4621</TotalTime>
  <Words>1471</Words>
  <Application>Microsoft Office PowerPoint</Application>
  <PresentationFormat>On-screen Show (4:3)</PresentationFormat>
  <Paragraphs>271</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Recurrent Neural Network</vt:lpstr>
      <vt:lpstr>Feedforward Network</vt:lpstr>
      <vt:lpstr>Slide 3</vt:lpstr>
      <vt:lpstr>How do we model sequences?</vt:lpstr>
      <vt:lpstr>Markov Models</vt:lpstr>
      <vt:lpstr>RNNs as sequence Modeling</vt:lpstr>
      <vt:lpstr>Recurrent Neural Network</vt:lpstr>
      <vt:lpstr>Why RNN?</vt:lpstr>
      <vt:lpstr>RNN as Memory</vt:lpstr>
      <vt:lpstr>Representing words</vt:lpstr>
      <vt:lpstr>Forward Propagation</vt:lpstr>
      <vt:lpstr>     The output of a recurrent neuron at time step t is a function of all the inputs from previous time steps, you could say it has a form of memory.   A part of a neural network that preserves some state across time steps is called a memory cell (or simply a cell).  A single recurrent neuron, or a layer of recurrent neurons, is a very basic cell, </vt:lpstr>
      <vt:lpstr>Forward Propagation</vt:lpstr>
      <vt:lpstr>Slide 14</vt:lpstr>
      <vt:lpstr>Slide 15</vt:lpstr>
      <vt:lpstr>The network for the complete sequence</vt:lpstr>
      <vt:lpstr>The loss function </vt:lpstr>
      <vt:lpstr>Slide 18</vt:lpstr>
      <vt:lpstr>Training a RNN</vt:lpstr>
      <vt:lpstr>Training of RNN</vt:lpstr>
      <vt:lpstr>Training a RNN</vt:lpstr>
      <vt:lpstr>Slide 22</vt:lpstr>
      <vt:lpstr>Computational Graph Across Time</vt:lpstr>
      <vt:lpstr>Slide 24</vt:lpstr>
      <vt:lpstr>One to one: processing without RNN, from fixed-sized input to fixed-sized output (image classification).  One to many: image captioning takes an image and outputs a sentence of words  Many to one: sentiment analysis where a given sentence is classified as expressing positive/negative sentiment  </vt:lpstr>
      <vt:lpstr>Slide 26</vt:lpstr>
      <vt:lpstr>Parts of Speech Tagging</vt:lpstr>
      <vt:lpstr>Sequence Classification </vt:lpstr>
      <vt:lpstr>Slide 29</vt:lpstr>
      <vt:lpstr>Slide 30</vt:lpstr>
      <vt:lpstr>Predict the Next Word</vt:lpstr>
      <vt:lpstr>Slide 32</vt:lpstr>
      <vt:lpstr>Encoder-Decoder Model</vt:lpstr>
      <vt:lpstr>Deep RNN</vt:lpstr>
      <vt:lpstr> The Difficulty of Training over Many Time Steps </vt:lpstr>
      <vt:lpstr>Limitation of RNN</vt:lpstr>
      <vt:lpstr>Problem of RNN</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ITRA</dc:creator>
  <cp:lastModifiedBy>hp</cp:lastModifiedBy>
  <cp:revision>240</cp:revision>
  <dcterms:created xsi:type="dcterms:W3CDTF">2018-05-17T08:18:00Z</dcterms:created>
  <dcterms:modified xsi:type="dcterms:W3CDTF">2023-11-09T06:12:41Z</dcterms:modified>
</cp:coreProperties>
</file>