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59" r:id="rId4"/>
    <p:sldId id="265" r:id="rId5"/>
    <p:sldId id="277" r:id="rId6"/>
    <p:sldId id="269" r:id="rId7"/>
    <p:sldId id="270" r:id="rId8"/>
    <p:sldId id="271" r:id="rId9"/>
    <p:sldId id="272" r:id="rId10"/>
    <p:sldId id="263" r:id="rId11"/>
    <p:sldId id="264" r:id="rId12"/>
    <p:sldId id="260" r:id="rId13"/>
    <p:sldId id="283" r:id="rId14"/>
    <p:sldId id="261" r:id="rId15"/>
    <p:sldId id="273" r:id="rId16"/>
    <p:sldId id="257" r:id="rId17"/>
    <p:sldId id="274" r:id="rId18"/>
    <p:sldId id="275" r:id="rId19"/>
    <p:sldId id="267" r:id="rId20"/>
    <p:sldId id="258" r:id="rId21"/>
    <p:sldId id="262" r:id="rId22"/>
    <p:sldId id="278" r:id="rId23"/>
    <p:sldId id="281" r:id="rId24"/>
    <p:sldId id="276" r:id="rId25"/>
    <p:sldId id="285" r:id="rId26"/>
    <p:sldId id="280" r:id="rId27"/>
    <p:sldId id="282" r:id="rId28"/>
    <p:sldId id="279"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9" d="100"/>
          <a:sy n="109" d="100"/>
        </p:scale>
        <p:origin x="-167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8C95B97-F34D-41D0-9B61-36CC89ED1DE1}" type="datetimeFigureOut">
              <a:rPr lang="en-US" smtClean="0"/>
              <a:pPr/>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723B42-3275-4B50-9404-0A053FDB89A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C95B97-F34D-41D0-9B61-36CC89ED1DE1}" type="datetimeFigureOut">
              <a:rPr lang="en-US" smtClean="0"/>
              <a:pPr/>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723B42-3275-4B50-9404-0A053FDB89A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C95B97-F34D-41D0-9B61-36CC89ED1DE1}" type="datetimeFigureOut">
              <a:rPr lang="en-US" smtClean="0"/>
              <a:pPr/>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723B42-3275-4B50-9404-0A053FDB89A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C95B97-F34D-41D0-9B61-36CC89ED1DE1}" type="datetimeFigureOut">
              <a:rPr lang="en-US" smtClean="0"/>
              <a:pPr/>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723B42-3275-4B50-9404-0A053FDB89A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C95B97-F34D-41D0-9B61-36CC89ED1DE1}" type="datetimeFigureOut">
              <a:rPr lang="en-US" smtClean="0"/>
              <a:pPr/>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723B42-3275-4B50-9404-0A053FDB89A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8C95B97-F34D-41D0-9B61-36CC89ED1DE1}" type="datetimeFigureOut">
              <a:rPr lang="en-US" smtClean="0"/>
              <a:pPr/>
              <a:t>6/8/2023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723B42-3275-4B50-9404-0A053FDB89A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8C95B97-F34D-41D0-9B61-36CC89ED1DE1}" type="datetimeFigureOut">
              <a:rPr lang="en-US" smtClean="0"/>
              <a:pPr/>
              <a:t>6/8/2023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723B42-3275-4B50-9404-0A053FDB89A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8C95B97-F34D-41D0-9B61-36CC89ED1DE1}" type="datetimeFigureOut">
              <a:rPr lang="en-US" smtClean="0"/>
              <a:pPr/>
              <a:t>6/8/2023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723B42-3275-4B50-9404-0A053FDB89A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95B97-F34D-41D0-9B61-36CC89ED1DE1}" type="datetimeFigureOut">
              <a:rPr lang="en-US" smtClean="0"/>
              <a:pPr/>
              <a:t>6/8/2023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723B42-3275-4B50-9404-0A053FDB89A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C95B97-F34D-41D0-9B61-36CC89ED1DE1}" type="datetimeFigureOut">
              <a:rPr lang="en-US" smtClean="0"/>
              <a:pPr/>
              <a:t>6/8/2023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723B42-3275-4B50-9404-0A053FDB89A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C95B97-F34D-41D0-9B61-36CC89ED1DE1}" type="datetimeFigureOut">
              <a:rPr lang="en-US" smtClean="0"/>
              <a:pPr/>
              <a:t>6/8/2023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723B42-3275-4B50-9404-0A053FDB89A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C95B97-F34D-41D0-9B61-36CC89ED1DE1}" type="datetimeFigureOut">
              <a:rPr lang="en-US" smtClean="0"/>
              <a:pPr/>
              <a:t>6/8/2023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723B42-3275-4B50-9404-0A053FDB89A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Multiobjective</a:t>
            </a:r>
            <a:r>
              <a:rPr lang="en-US" dirty="0" smtClean="0"/>
              <a:t> Optimization</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General Form of MOOP</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4754563"/>
          </a:xfrm>
        </p:spPr>
        <p:txBody>
          <a:bodyPr>
            <a:normAutofit/>
          </a:bodyPr>
          <a:lstStyle/>
          <a:p>
            <a:r>
              <a:rPr lang="en-US" sz="2000" dirty="0" smtClean="0">
                <a:latin typeface="Times New Roman" pitchFamily="18" charset="0"/>
                <a:cs typeface="Times New Roman" pitchFamily="18" charset="0"/>
              </a:rPr>
              <a:t>Mathematically,</a:t>
            </a:r>
          </a:p>
          <a:p>
            <a:pPr>
              <a:buNone/>
            </a:pPr>
            <a:r>
              <a:rPr lang="en-US" sz="2000" dirty="0" smtClean="0">
                <a:latin typeface="Times New Roman" pitchFamily="18" charset="0"/>
                <a:cs typeface="Times New Roman" pitchFamily="18" charset="0"/>
              </a:rPr>
              <a:t>       min/max     </a:t>
            </a:r>
            <a:r>
              <a:rPr lang="en-US" sz="2000" i="1" dirty="0" smtClean="0">
                <a:latin typeface="Times New Roman" pitchFamily="18" charset="0"/>
                <a:cs typeface="Times New Roman" pitchFamily="18" charset="0"/>
              </a:rPr>
              <a:t>f</a:t>
            </a:r>
            <a:r>
              <a:rPr lang="en-US" sz="2000" i="1" baseline="-25000" dirty="0" smtClean="0">
                <a:latin typeface="Times New Roman" pitchFamily="18" charset="0"/>
                <a:cs typeface="Times New Roman" pitchFamily="18" charset="0"/>
              </a:rPr>
              <a:t>m</a:t>
            </a:r>
            <a:r>
              <a:rPr lang="en-US" sz="2000" i="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a:t>
            </a:r>
            <a:r>
              <a:rPr lang="en-US" sz="2000" b="1" i="1" dirty="0" smtClean="0">
                <a:latin typeface="Times New Roman" pitchFamily="18" charset="0"/>
                <a:cs typeface="Times New Roman" pitchFamily="18" charset="0"/>
              </a:rPr>
              <a:t>x</a:t>
            </a:r>
            <a:r>
              <a:rPr lang="en-US" sz="2000"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m</a:t>
            </a:r>
            <a:r>
              <a:rPr lang="en-US" sz="2000" dirty="0" smtClean="0">
                <a:latin typeface="Times New Roman" pitchFamily="18" charset="0"/>
                <a:cs typeface="Times New Roman" pitchFamily="18" charset="0"/>
              </a:rPr>
              <a:t> = 1,2, …</a:t>
            </a:r>
            <a:r>
              <a:rPr lang="en-US" sz="2000" i="1" dirty="0" smtClean="0">
                <a:latin typeface="Times New Roman" pitchFamily="18" charset="0"/>
                <a:cs typeface="Times New Roman" pitchFamily="18" charset="0"/>
              </a:rPr>
              <a:t>M, </a:t>
            </a:r>
            <a:r>
              <a:rPr lang="en-US" sz="2000" b="1" i="1" dirty="0" smtClean="0">
                <a:latin typeface="Times New Roman" pitchFamily="18" charset="0"/>
                <a:cs typeface="Times New Roman" pitchFamily="18" charset="0"/>
              </a:rPr>
              <a:t>x</a:t>
            </a:r>
            <a:r>
              <a:rPr lang="en-US" sz="2000" i="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is a decision vector</a:t>
            </a:r>
          </a:p>
          <a:p>
            <a:pPr>
              <a:buNone/>
            </a:pPr>
            <a:r>
              <a:rPr lang="en-US" sz="2000" dirty="0" smtClean="0">
                <a:latin typeface="Times New Roman" pitchFamily="18" charset="0"/>
                <a:cs typeface="Times New Roman" pitchFamily="18" charset="0"/>
              </a:rPr>
              <a:t>        subject to </a:t>
            </a:r>
            <a:r>
              <a:rPr lang="en-US" sz="2000" i="1" dirty="0" err="1" smtClean="0">
                <a:latin typeface="Times New Roman" pitchFamily="18" charset="0"/>
                <a:cs typeface="Times New Roman" pitchFamily="18" charset="0"/>
              </a:rPr>
              <a:t>g</a:t>
            </a:r>
            <a:r>
              <a:rPr lang="en-US" sz="2000" i="1" baseline="-25000" dirty="0" err="1" smtClean="0">
                <a:latin typeface="Times New Roman" pitchFamily="18" charset="0"/>
                <a:cs typeface="Times New Roman" pitchFamily="18" charset="0"/>
              </a:rPr>
              <a:t>j</a:t>
            </a:r>
            <a:r>
              <a:rPr lang="en-US" sz="2000" i="1" baseline="-25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a:t>
            </a:r>
            <a:r>
              <a:rPr lang="en-US" sz="2000" b="1" i="1" dirty="0" smtClean="0">
                <a:latin typeface="Times New Roman" pitchFamily="18" charset="0"/>
                <a:cs typeface="Times New Roman" pitchFamily="18" charset="0"/>
              </a:rPr>
              <a:t>x</a:t>
            </a:r>
            <a:r>
              <a:rPr lang="en-US" sz="2000" dirty="0" smtClean="0">
                <a:latin typeface="Times New Roman" pitchFamily="18" charset="0"/>
                <a:cs typeface="Times New Roman" pitchFamily="18" charset="0"/>
              </a:rPr>
              <a:t>) ≥ 0,</a:t>
            </a:r>
            <a:r>
              <a:rPr lang="en-US" sz="2000" i="1" dirty="0" smtClean="0">
                <a:latin typeface="Times New Roman" pitchFamily="18" charset="0"/>
                <a:cs typeface="Times New Roman" pitchFamily="18" charset="0"/>
              </a:rPr>
              <a:t> j </a:t>
            </a:r>
            <a:r>
              <a:rPr lang="en-US" sz="2000" dirty="0" smtClean="0">
                <a:latin typeface="Times New Roman" pitchFamily="18" charset="0"/>
                <a:cs typeface="Times New Roman" pitchFamily="18" charset="0"/>
              </a:rPr>
              <a:t>= 1, 2, …</a:t>
            </a:r>
            <a:r>
              <a:rPr lang="en-US" sz="2000" i="1" dirty="0" smtClean="0">
                <a:latin typeface="Times New Roman" pitchFamily="18" charset="0"/>
                <a:cs typeface="Times New Roman" pitchFamily="18" charset="0"/>
              </a:rPr>
              <a:t>J</a:t>
            </a:r>
          </a:p>
          <a:p>
            <a:pPr>
              <a:buNone/>
            </a:pPr>
            <a:r>
              <a:rPr lang="en-US" sz="2000" i="1" dirty="0" smtClean="0">
                <a:latin typeface="Times New Roman" pitchFamily="18" charset="0"/>
                <a:cs typeface="Times New Roman" pitchFamily="18" charset="0"/>
              </a:rPr>
              <a:t>                        </a:t>
            </a:r>
            <a:r>
              <a:rPr lang="en-US" sz="2000" i="1" dirty="0" err="1" smtClean="0">
                <a:latin typeface="Times New Roman" pitchFamily="18" charset="0"/>
                <a:cs typeface="Times New Roman" pitchFamily="18" charset="0"/>
              </a:rPr>
              <a:t>h</a:t>
            </a:r>
            <a:r>
              <a:rPr lang="en-US" sz="2000" i="1" baseline="-25000" dirty="0" err="1" smtClean="0">
                <a:latin typeface="Times New Roman" pitchFamily="18" charset="0"/>
                <a:cs typeface="Times New Roman" pitchFamily="18" charset="0"/>
              </a:rPr>
              <a:t>k</a:t>
            </a:r>
            <a:r>
              <a:rPr lang="en-US" sz="2000" i="1" baseline="-25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a:t>
            </a:r>
            <a:r>
              <a:rPr lang="en-US" sz="2000" b="1" i="1" dirty="0" smtClean="0">
                <a:latin typeface="Times New Roman" pitchFamily="18" charset="0"/>
                <a:cs typeface="Times New Roman" pitchFamily="18" charset="0"/>
              </a:rPr>
              <a:t>x</a:t>
            </a:r>
            <a:r>
              <a:rPr lang="en-US" sz="2000" dirty="0" smtClean="0">
                <a:latin typeface="Times New Roman" pitchFamily="18" charset="0"/>
                <a:cs typeface="Times New Roman" pitchFamily="18" charset="0"/>
              </a:rPr>
              <a:t>) = 0, </a:t>
            </a:r>
            <a:r>
              <a:rPr lang="en-US" sz="2000" i="1" dirty="0" smtClean="0">
                <a:latin typeface="Times New Roman" pitchFamily="18" charset="0"/>
                <a:cs typeface="Times New Roman" pitchFamily="18" charset="0"/>
              </a:rPr>
              <a:t>k</a:t>
            </a:r>
            <a:r>
              <a:rPr lang="en-US" sz="2000" dirty="0" smtClean="0">
                <a:latin typeface="Times New Roman" pitchFamily="18" charset="0"/>
                <a:cs typeface="Times New Roman" pitchFamily="18" charset="0"/>
              </a:rPr>
              <a:t> = 1, 2, …</a:t>
            </a:r>
            <a:r>
              <a:rPr lang="en-US" sz="2000" i="1" dirty="0" smtClean="0">
                <a:latin typeface="Times New Roman" pitchFamily="18" charset="0"/>
                <a:cs typeface="Times New Roman" pitchFamily="18" charset="0"/>
              </a:rPr>
              <a:t>K </a:t>
            </a:r>
          </a:p>
          <a:p>
            <a:pPr>
              <a:buNone/>
            </a:pPr>
            <a:endParaRPr lang="en-US" sz="2000" i="1" dirty="0">
              <a:latin typeface="Times New Roman" pitchFamily="18" charset="0"/>
              <a:cs typeface="Times New Roman" pitchFamily="18" charset="0"/>
            </a:endParaRPr>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133600" y="2895600"/>
            <a:ext cx="2362200" cy="457200"/>
          </a:xfrm>
          <a:prstGeom prst="rect">
            <a:avLst/>
          </a:prstGeom>
          <a:noFill/>
        </p:spPr>
      </p:pic>
      <p:sp>
        <p:nvSpPr>
          <p:cNvPr id="6" name="TextBox 5"/>
          <p:cNvSpPr txBox="1"/>
          <p:nvPr/>
        </p:nvSpPr>
        <p:spPr>
          <a:xfrm>
            <a:off x="1600200" y="3352800"/>
            <a:ext cx="1295400" cy="338554"/>
          </a:xfrm>
          <a:prstGeom prst="rect">
            <a:avLst/>
          </a:prstGeom>
          <a:noFill/>
        </p:spPr>
        <p:txBody>
          <a:bodyPr wrap="square" rtlCol="0">
            <a:spAutoFit/>
          </a:bodyPr>
          <a:lstStyle/>
          <a:p>
            <a:r>
              <a:rPr lang="en-US" sz="1600" dirty="0" smtClean="0">
                <a:latin typeface="Times New Roman" pitchFamily="18" charset="0"/>
                <a:cs typeface="Times New Roman" pitchFamily="18" charset="0"/>
              </a:rPr>
              <a:t>Lower bound</a:t>
            </a:r>
            <a:endParaRPr lang="en-US" sz="1600" dirty="0">
              <a:latin typeface="Times New Roman" pitchFamily="18" charset="0"/>
              <a:cs typeface="Times New Roman" pitchFamily="18" charset="0"/>
            </a:endParaRPr>
          </a:p>
        </p:txBody>
      </p:sp>
      <p:sp>
        <p:nvSpPr>
          <p:cNvPr id="7" name="TextBox 6"/>
          <p:cNvSpPr txBox="1"/>
          <p:nvPr/>
        </p:nvSpPr>
        <p:spPr>
          <a:xfrm>
            <a:off x="2971800" y="3352800"/>
            <a:ext cx="1447800" cy="338554"/>
          </a:xfrm>
          <a:prstGeom prst="rect">
            <a:avLst/>
          </a:prstGeom>
          <a:noFill/>
        </p:spPr>
        <p:txBody>
          <a:bodyPr wrap="square" rtlCol="0">
            <a:spAutoFit/>
          </a:bodyPr>
          <a:lstStyle/>
          <a:p>
            <a:r>
              <a:rPr lang="en-US" sz="1600" dirty="0" smtClean="0">
                <a:latin typeface="Times New Roman" pitchFamily="18" charset="0"/>
                <a:cs typeface="Times New Roman" pitchFamily="18" charset="0"/>
              </a:rPr>
              <a:t>Upper bound</a:t>
            </a:r>
            <a:endParaRPr lang="en-US" sz="1600" dirty="0">
              <a:latin typeface="Times New Roman" pitchFamily="18" charset="0"/>
              <a:cs typeface="Times New Roman" pitchFamily="18" charset="0"/>
            </a:endParaRPr>
          </a:p>
        </p:txBody>
      </p:sp>
      <p:sp>
        <p:nvSpPr>
          <p:cNvPr id="8" name="Rectangle 7"/>
          <p:cNvSpPr/>
          <p:nvPr/>
        </p:nvSpPr>
        <p:spPr>
          <a:xfrm>
            <a:off x="914400" y="4724400"/>
            <a:ext cx="7696200" cy="646331"/>
          </a:xfrm>
          <a:prstGeom prst="rect">
            <a:avLst/>
          </a:prstGeom>
        </p:spPr>
        <p:txBody>
          <a:bodyPr wrap="square">
            <a:spAutoFit/>
          </a:bodyPr>
          <a:lstStyle/>
          <a:p>
            <a:r>
              <a:rPr lang="en-US" dirty="0" smtClean="0">
                <a:latin typeface="Times New Roman" pitchFamily="18" charset="0"/>
                <a:cs typeface="Times New Roman" pitchFamily="18" charset="0"/>
              </a:rPr>
              <a:t>A multi-objective technique is used to optimize two or more competing goals at the same time by considering the constraints.</a:t>
            </a:r>
            <a:endParaRPr lang="en-US"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3"/>
          <a:srcRect/>
          <a:stretch>
            <a:fillRect/>
          </a:stretch>
        </p:blipFill>
        <p:spPr bwMode="auto">
          <a:xfrm>
            <a:off x="5334000" y="4343400"/>
            <a:ext cx="1381125" cy="171450"/>
          </a:xfrm>
          <a:prstGeom prst="rect">
            <a:avLst/>
          </a:prstGeom>
          <a:noFill/>
          <a:ln w="9525">
            <a:noFill/>
            <a:miter lim="800000"/>
            <a:headEnd/>
            <a:tailEnd/>
          </a:ln>
          <a:effectLst/>
        </p:spPr>
      </p:pic>
      <p:sp>
        <p:nvSpPr>
          <p:cNvPr id="10" name="Rectangle 9"/>
          <p:cNvSpPr/>
          <p:nvPr/>
        </p:nvSpPr>
        <p:spPr>
          <a:xfrm>
            <a:off x="914400" y="4267200"/>
            <a:ext cx="4381456" cy="369332"/>
          </a:xfrm>
          <a:prstGeom prst="rect">
            <a:avLst/>
          </a:prstGeom>
        </p:spPr>
        <p:txBody>
          <a:bodyPr wrap="none">
            <a:spAutoFit/>
          </a:bodyPr>
          <a:lstStyle/>
          <a:p>
            <a:r>
              <a:rPr lang="en-US" dirty="0" smtClean="0">
                <a:latin typeface="Times New Roman" pitchFamily="18" charset="0"/>
                <a:cs typeface="Times New Roman" pitchFamily="18" charset="0"/>
              </a:rPr>
              <a:t>A solution is a vector of </a:t>
            </a:r>
            <a:r>
              <a:rPr lang="en-US" i="1" dirty="0" smtClean="0">
                <a:latin typeface="Times New Roman" pitchFamily="18" charset="0"/>
                <a:cs typeface="Times New Roman" pitchFamily="18" charset="0"/>
              </a:rPr>
              <a:t>n</a:t>
            </a:r>
            <a:r>
              <a:rPr lang="en-US" dirty="0" smtClean="0">
                <a:latin typeface="Times New Roman" pitchFamily="18" charset="0"/>
                <a:cs typeface="Times New Roman" pitchFamily="18" charset="0"/>
              </a:rPr>
              <a:t> decision variables :</a:t>
            </a:r>
            <a:endParaRPr lang="en-US" dirty="0">
              <a:latin typeface="Times New Roman" pitchFamily="18" charset="0"/>
              <a:cs typeface="Times New Roman" pitchFamily="18" charset="0"/>
            </a:endParaRPr>
          </a:p>
        </p:txBody>
      </p:sp>
      <p:sp>
        <p:nvSpPr>
          <p:cNvPr id="11" name="Rectangle 10"/>
          <p:cNvSpPr/>
          <p:nvPr/>
        </p:nvSpPr>
        <p:spPr>
          <a:xfrm>
            <a:off x="5181600" y="2209800"/>
            <a:ext cx="3657600" cy="2031325"/>
          </a:xfrm>
          <a:prstGeom prst="rect">
            <a:avLst/>
          </a:prstGeom>
        </p:spPr>
        <p:txBody>
          <a:bodyPr wrap="square">
            <a:spAutoFit/>
          </a:bodyPr>
          <a:lstStyle/>
          <a:p>
            <a:r>
              <a:rPr lang="en-US" dirty="0" smtClean="0">
                <a:latin typeface="Times New Roman" pitchFamily="18" charset="0"/>
                <a:cs typeface="Times New Roman" pitchFamily="18" charset="0"/>
              </a:rPr>
              <a:t> The problem is subjected to </a:t>
            </a:r>
            <a:r>
              <a:rPr lang="en-US" i="1" dirty="0" smtClean="0">
                <a:latin typeface="Times New Roman" pitchFamily="18" charset="0"/>
                <a:cs typeface="Times New Roman" pitchFamily="18" charset="0"/>
              </a:rPr>
              <a:t>J</a:t>
            </a:r>
            <a:r>
              <a:rPr lang="en-US" dirty="0" smtClean="0">
                <a:latin typeface="Times New Roman" pitchFamily="18" charset="0"/>
                <a:cs typeface="Times New Roman" pitchFamily="18" charset="0"/>
              </a:rPr>
              <a:t> inequality constraints and </a:t>
            </a:r>
            <a:r>
              <a:rPr lang="en-US" i="1" dirty="0" smtClean="0">
                <a:latin typeface="Times New Roman" pitchFamily="18" charset="0"/>
                <a:cs typeface="Times New Roman" pitchFamily="18" charset="0"/>
              </a:rPr>
              <a:t>K</a:t>
            </a:r>
            <a:r>
              <a:rPr lang="en-US" dirty="0" smtClean="0">
                <a:latin typeface="Times New Roman" pitchFamily="18" charset="0"/>
                <a:cs typeface="Times New Roman" pitchFamily="18" charset="0"/>
              </a:rPr>
              <a:t> equality constraints.  </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Additionally, each variable has an upper and/or lower bound associated with it.</a:t>
            </a:r>
            <a:endParaRPr lang="en-US" dirty="0">
              <a:latin typeface="Times New Roman" pitchFamily="18" charset="0"/>
              <a:cs typeface="Times New Roman" pitchFamily="18" charset="0"/>
            </a:endParaRPr>
          </a:p>
        </p:txBody>
      </p:sp>
      <p:sp>
        <p:nvSpPr>
          <p:cNvPr id="12" name="Rectangle 11"/>
          <p:cNvSpPr/>
          <p:nvPr/>
        </p:nvSpPr>
        <p:spPr>
          <a:xfrm>
            <a:off x="609600" y="5410200"/>
            <a:ext cx="8382000" cy="1200329"/>
          </a:xfrm>
          <a:prstGeom prst="rect">
            <a:avLst/>
          </a:prstGeom>
        </p:spPr>
        <p:txBody>
          <a:bodyPr wrap="square">
            <a:spAutoFit/>
          </a:bodyPr>
          <a:lstStyle/>
          <a:p>
            <a:r>
              <a:rPr lang="en-US" dirty="0" smtClean="0">
                <a:latin typeface="Times New Roman" pitchFamily="18" charset="0"/>
                <a:cs typeface="Times New Roman" pitchFamily="18" charset="0"/>
              </a:rPr>
              <a:t>A solution that satisfies all constraints and variable bounds is called a </a:t>
            </a:r>
            <a:r>
              <a:rPr lang="en-US" b="1" dirty="0" smtClean="0">
                <a:latin typeface="Times New Roman" pitchFamily="18" charset="0"/>
                <a:cs typeface="Times New Roman" pitchFamily="18" charset="0"/>
              </a:rPr>
              <a:t>feasible solution</a:t>
            </a:r>
            <a:r>
              <a:rPr lang="en-US" dirty="0" smtClean="0">
                <a:latin typeface="Times New Roman" pitchFamily="18" charset="0"/>
                <a:cs typeface="Times New Roman" pitchFamily="18" charset="0"/>
              </a:rPr>
              <a:t>. The set of all feasible solutions is called the </a:t>
            </a:r>
            <a:r>
              <a:rPr lang="en-US" b="1" dirty="0" smtClean="0">
                <a:latin typeface="Times New Roman" pitchFamily="18" charset="0"/>
                <a:cs typeface="Times New Roman" pitchFamily="18" charset="0"/>
              </a:rPr>
              <a:t>feasible region, </a:t>
            </a:r>
            <a:r>
              <a:rPr lang="en-US" dirty="0" smtClean="0">
                <a:latin typeface="Times New Roman" pitchFamily="18" charset="0"/>
                <a:cs typeface="Times New Roman" pitchFamily="18" charset="0"/>
              </a:rPr>
              <a:t>or </a:t>
            </a:r>
            <a:r>
              <a:rPr lang="en-US" i="1" dirty="0" smtClean="0">
                <a:latin typeface="Times New Roman" pitchFamily="18" charset="0"/>
                <a:cs typeface="Times New Roman" pitchFamily="18" charset="0"/>
              </a:rPr>
              <a:t>S</a:t>
            </a:r>
            <a:r>
              <a:rPr lang="en-US" dirty="0" smtClean="0">
                <a:latin typeface="Times New Roman" pitchFamily="18" charset="0"/>
                <a:cs typeface="Times New Roman" pitchFamily="18" charset="0"/>
              </a:rPr>
              <a:t>.  The term “search space” is also used as a synonym to feasible region. The </a:t>
            </a:r>
            <a:r>
              <a:rPr lang="en-US" b="1" dirty="0" smtClean="0">
                <a:latin typeface="Times New Roman" pitchFamily="18" charset="0"/>
                <a:cs typeface="Times New Roman" pitchFamily="18" charset="0"/>
              </a:rPr>
              <a:t>objective space</a:t>
            </a:r>
            <a:r>
              <a:rPr lang="en-US" dirty="0" smtClean="0">
                <a:latin typeface="Times New Roman" pitchFamily="18" charset="0"/>
                <a:cs typeface="Times New Roman" pitchFamily="18" charset="0"/>
              </a:rPr>
              <a:t> is constituted by the possible values of the </a:t>
            </a:r>
            <a:r>
              <a:rPr lang="en-US" i="1" dirty="0" smtClean="0">
                <a:latin typeface="Times New Roman" pitchFamily="18" charset="0"/>
                <a:cs typeface="Times New Roman" pitchFamily="18" charset="0"/>
              </a:rPr>
              <a:t>M</a:t>
            </a:r>
            <a:r>
              <a:rPr lang="en-US" dirty="0" smtClean="0">
                <a:latin typeface="Times New Roman" pitchFamily="18" charset="0"/>
                <a:cs typeface="Times New Roman" pitchFamily="18" charset="0"/>
              </a:rPr>
              <a:t> objectives functions for all solutions in </a:t>
            </a:r>
            <a:r>
              <a:rPr lang="en-US" i="1" dirty="0" smtClean="0">
                <a:latin typeface="Times New Roman" pitchFamily="18" charset="0"/>
                <a:cs typeface="Times New Roman" pitchFamily="18" charset="0"/>
              </a:rPr>
              <a:t>S</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Dominance</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In the single-objective optimization problem, the superiority of a solution over other solutions is easily determined by comparing their objective function values.</a:t>
            </a:r>
          </a:p>
          <a:p>
            <a:endParaRPr lang="en-US" sz="12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 In multi-objective optimization problem, the goodness of a solution is determined by the dominance.</a:t>
            </a:r>
          </a:p>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Definition of Dominance</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4754563"/>
          </a:xfrm>
        </p:spPr>
        <p:txBody>
          <a:bodyPr>
            <a:normAutofit fontScale="92500" lnSpcReduction="10000"/>
          </a:bodyPr>
          <a:lstStyle/>
          <a:p>
            <a:r>
              <a:rPr lang="en-US" sz="2400" dirty="0" smtClean="0">
                <a:latin typeface="Times New Roman" pitchFamily="18" charset="0"/>
                <a:cs typeface="Times New Roman" pitchFamily="18" charset="0"/>
              </a:rPr>
              <a:t>Dominance Test  </a:t>
            </a:r>
          </a:p>
          <a:p>
            <a:pPr>
              <a:buFont typeface="Wingdings" pitchFamily="2" charset="2"/>
              <a:buChar char="q"/>
            </a:pPr>
            <a:r>
              <a:rPr lang="en-US" sz="2400" i="1" dirty="0" smtClean="0">
                <a:latin typeface="Times New Roman" pitchFamily="18" charset="0"/>
                <a:cs typeface="Times New Roman" pitchFamily="18" charset="0"/>
              </a:rPr>
              <a:t>x</a:t>
            </a:r>
            <a:r>
              <a:rPr lang="en-US" sz="2400" i="1" baseline="-25000" dirty="0" smtClean="0">
                <a:latin typeface="Times New Roman" pitchFamily="18" charset="0"/>
                <a:cs typeface="Times New Roman" pitchFamily="18" charset="0"/>
              </a:rPr>
              <a:t>1 </a:t>
            </a:r>
            <a:r>
              <a:rPr lang="en-US" sz="2400" i="1" dirty="0" smtClean="0">
                <a:latin typeface="Times New Roman" pitchFamily="18" charset="0"/>
                <a:cs typeface="Times New Roman" pitchFamily="18" charset="0"/>
              </a:rPr>
              <a:t>dominates x</a:t>
            </a:r>
            <a:r>
              <a:rPr lang="en-US" sz="2400" i="1" baseline="-25000" dirty="0" smtClean="0">
                <a:latin typeface="Times New Roman" pitchFamily="18" charset="0"/>
                <a:cs typeface="Times New Roman" pitchFamily="18" charset="0"/>
              </a:rPr>
              <a:t>2</a:t>
            </a:r>
            <a:r>
              <a:rPr lang="en-US" sz="2400" i="1" dirty="0" smtClean="0">
                <a:latin typeface="Times New Roman" pitchFamily="18" charset="0"/>
                <a:cs typeface="Times New Roman" pitchFamily="18" charset="0"/>
              </a:rPr>
              <a:t>, if  </a:t>
            </a:r>
          </a:p>
          <a:p>
            <a:pPr>
              <a:buFont typeface="Courier New" pitchFamily="49" charset="0"/>
              <a:buChar char="o"/>
            </a:pPr>
            <a:r>
              <a:rPr lang="en-US" sz="2400" dirty="0" smtClean="0">
                <a:latin typeface="Times New Roman" pitchFamily="18" charset="0"/>
                <a:cs typeface="Times New Roman" pitchFamily="18" charset="0"/>
              </a:rPr>
              <a:t>Solution </a:t>
            </a:r>
            <a:r>
              <a:rPr lang="en-US" sz="2400" i="1" dirty="0" smtClean="0">
                <a:latin typeface="Times New Roman" pitchFamily="18" charset="0"/>
                <a:cs typeface="Times New Roman" pitchFamily="18" charset="0"/>
              </a:rPr>
              <a:t>x</a:t>
            </a:r>
            <a:r>
              <a:rPr lang="en-US" sz="2400" baseline="-25000" dirty="0" smtClean="0">
                <a:latin typeface="Times New Roman" pitchFamily="18" charset="0"/>
                <a:cs typeface="Times New Roman" pitchFamily="18" charset="0"/>
              </a:rPr>
              <a:t>1</a:t>
            </a:r>
            <a:r>
              <a:rPr lang="en-US" sz="2400" dirty="0" smtClean="0">
                <a:latin typeface="Times New Roman" pitchFamily="18" charset="0"/>
                <a:cs typeface="Times New Roman" pitchFamily="18" charset="0"/>
              </a:rPr>
              <a:t> is no worse than </a:t>
            </a:r>
            <a:r>
              <a:rPr lang="en-US" sz="2400" i="1" dirty="0" smtClean="0">
                <a:latin typeface="Times New Roman" pitchFamily="18" charset="0"/>
                <a:cs typeface="Times New Roman" pitchFamily="18" charset="0"/>
              </a:rPr>
              <a:t>x</a:t>
            </a:r>
            <a:r>
              <a:rPr lang="en-US" sz="2400" i="1" baseline="-25000" dirty="0">
                <a:latin typeface="Times New Roman" pitchFamily="18" charset="0"/>
                <a:cs typeface="Times New Roman" pitchFamily="18" charset="0"/>
              </a:rPr>
              <a:t>2</a:t>
            </a:r>
            <a:r>
              <a:rPr lang="en-US" sz="2400" dirty="0" smtClean="0">
                <a:latin typeface="Times New Roman" pitchFamily="18" charset="0"/>
                <a:cs typeface="Times New Roman" pitchFamily="18" charset="0"/>
              </a:rPr>
              <a:t> in all objectives  </a:t>
            </a:r>
          </a:p>
          <a:p>
            <a:pPr>
              <a:buFont typeface="Courier New" pitchFamily="49" charset="0"/>
              <a:buChar char="o"/>
            </a:pPr>
            <a:r>
              <a:rPr lang="en-US" sz="2400" dirty="0" smtClean="0">
                <a:latin typeface="Times New Roman" pitchFamily="18" charset="0"/>
                <a:cs typeface="Times New Roman" pitchFamily="18" charset="0"/>
              </a:rPr>
              <a:t>Solution </a:t>
            </a:r>
            <a:r>
              <a:rPr lang="en-US" sz="2400" i="1" dirty="0" smtClean="0">
                <a:latin typeface="Times New Roman" pitchFamily="18" charset="0"/>
                <a:cs typeface="Times New Roman" pitchFamily="18" charset="0"/>
              </a:rPr>
              <a:t>x</a:t>
            </a:r>
            <a:r>
              <a:rPr lang="en-US" sz="2400" baseline="-25000" dirty="0" smtClean="0">
                <a:latin typeface="Times New Roman" pitchFamily="18" charset="0"/>
                <a:cs typeface="Times New Roman" pitchFamily="18" charset="0"/>
              </a:rPr>
              <a:t>1 </a:t>
            </a:r>
            <a:r>
              <a:rPr lang="en-US" sz="2400" dirty="0" smtClean="0">
                <a:latin typeface="Times New Roman" pitchFamily="18" charset="0"/>
                <a:cs typeface="Times New Roman" pitchFamily="18" charset="0"/>
              </a:rPr>
              <a:t>is strictly better than </a:t>
            </a:r>
            <a:r>
              <a:rPr lang="en-US" sz="2400" i="1" dirty="0" smtClean="0">
                <a:latin typeface="Times New Roman" pitchFamily="18" charset="0"/>
                <a:cs typeface="Times New Roman" pitchFamily="18" charset="0"/>
              </a:rPr>
              <a:t>x</a:t>
            </a:r>
            <a:r>
              <a:rPr lang="en-US" sz="2400" i="1"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 in at least one objective  </a:t>
            </a:r>
          </a:p>
          <a:p>
            <a:pPr>
              <a:buFont typeface="Courier New" pitchFamily="49" charset="0"/>
              <a:buChar char="o"/>
            </a:pPr>
            <a:r>
              <a:rPr lang="en-US" sz="2400" i="1" dirty="0" smtClean="0">
                <a:latin typeface="Times New Roman" pitchFamily="18" charset="0"/>
                <a:cs typeface="Times New Roman" pitchFamily="18" charset="0"/>
              </a:rPr>
              <a:t>x</a:t>
            </a:r>
            <a:r>
              <a:rPr lang="en-US" sz="2400" baseline="-25000" dirty="0" smtClean="0">
                <a:latin typeface="Times New Roman" pitchFamily="18" charset="0"/>
                <a:cs typeface="Times New Roman" pitchFamily="18" charset="0"/>
              </a:rPr>
              <a:t>1</a:t>
            </a:r>
            <a:r>
              <a:rPr lang="en-US" sz="2400" i="1" baseline="-250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dominates </a:t>
            </a:r>
            <a:r>
              <a:rPr lang="en-US" sz="2400" i="1" dirty="0" smtClean="0">
                <a:latin typeface="Times New Roman" pitchFamily="18" charset="0"/>
                <a:cs typeface="Times New Roman" pitchFamily="18" charset="0"/>
              </a:rPr>
              <a:t>x</a:t>
            </a:r>
            <a:r>
              <a:rPr lang="en-US" sz="2400" baseline="-25000" dirty="0" smtClean="0">
                <a:latin typeface="Times New Roman" pitchFamily="18" charset="0"/>
                <a:cs typeface="Times New Roman" pitchFamily="18" charset="0"/>
              </a:rPr>
              <a:t>2</a:t>
            </a:r>
            <a:r>
              <a:rPr lang="en-US" sz="2400" i="1" baseline="-250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sym typeface="Symbol"/>
              </a:rPr>
              <a:t></a:t>
            </a:r>
            <a:r>
              <a:rPr lang="en-US" sz="2400" i="1" baseline="-25000" dirty="0" smtClean="0">
                <a:latin typeface="Times New Roman" pitchFamily="18" charset="0"/>
                <a:cs typeface="Times New Roman" pitchFamily="18" charset="0"/>
                <a:sym typeface="Symbol"/>
              </a:rPr>
              <a:t>  </a:t>
            </a:r>
            <a:r>
              <a:rPr lang="en-US" sz="2400" i="1" dirty="0" smtClean="0">
                <a:latin typeface="Times New Roman" pitchFamily="18" charset="0"/>
                <a:cs typeface="Times New Roman" pitchFamily="18" charset="0"/>
              </a:rPr>
              <a:t>x</a:t>
            </a:r>
            <a:r>
              <a:rPr lang="en-US" sz="2400" baseline="-25000" dirty="0" smtClean="0">
                <a:latin typeface="Times New Roman" pitchFamily="18" charset="0"/>
                <a:cs typeface="Times New Roman" pitchFamily="18" charset="0"/>
              </a:rPr>
              <a:t>2</a:t>
            </a:r>
            <a:r>
              <a:rPr lang="en-US" sz="2400" i="1" baseline="-250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is dominated by </a:t>
            </a:r>
            <a:r>
              <a:rPr lang="en-US" sz="2400" i="1" dirty="0" smtClean="0">
                <a:latin typeface="Times New Roman" pitchFamily="18" charset="0"/>
                <a:cs typeface="Times New Roman" pitchFamily="18" charset="0"/>
              </a:rPr>
              <a:t>x</a:t>
            </a:r>
            <a:r>
              <a:rPr lang="en-US" sz="2400" baseline="-25000" dirty="0" smtClean="0">
                <a:latin typeface="Times New Roman" pitchFamily="18" charset="0"/>
                <a:cs typeface="Times New Roman" pitchFamily="18" charset="0"/>
              </a:rPr>
              <a:t>1</a:t>
            </a:r>
          </a:p>
          <a:p>
            <a:pPr>
              <a:buNone/>
            </a:pPr>
            <a:r>
              <a:rPr lang="en-US" sz="1900" i="1" dirty="0" smtClean="0">
                <a:latin typeface="Times New Roman" pitchFamily="18" charset="0"/>
                <a:cs typeface="Times New Roman" pitchFamily="18" charset="0"/>
              </a:rPr>
              <a:t>f</a:t>
            </a:r>
            <a:r>
              <a:rPr lang="en-US" sz="1900" baseline="-25000" dirty="0" smtClean="0">
                <a:latin typeface="Times New Roman" pitchFamily="18" charset="0"/>
                <a:cs typeface="Times New Roman" pitchFamily="18" charset="0"/>
              </a:rPr>
              <a:t>2</a:t>
            </a:r>
            <a:r>
              <a:rPr lang="en-US" sz="1900" dirty="0" smtClean="0">
                <a:latin typeface="Times New Roman" pitchFamily="18" charset="0"/>
                <a:cs typeface="Times New Roman" pitchFamily="18" charset="0"/>
              </a:rPr>
              <a:t>(minimize)</a:t>
            </a:r>
          </a:p>
          <a:p>
            <a:pPr>
              <a:buNone/>
            </a:pPr>
            <a:r>
              <a:rPr lang="en-US" sz="24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2                                  </a:t>
            </a:r>
            <a:r>
              <a:rPr lang="en-US" sz="2200" dirty="0" smtClean="0">
                <a:latin typeface="Times New Roman" pitchFamily="18" charset="0"/>
                <a:cs typeface="Times New Roman" pitchFamily="18" charset="0"/>
              </a:rPr>
              <a:t>	</a:t>
            </a:r>
            <a:r>
              <a:rPr lang="en-US" sz="1900" dirty="0" smtClean="0">
                <a:latin typeface="Times New Roman" pitchFamily="18" charset="0"/>
                <a:cs typeface="Times New Roman" pitchFamily="18" charset="0"/>
              </a:rPr>
              <a:t>   </a:t>
            </a:r>
            <a:r>
              <a:rPr lang="fr-FR" sz="1900" dirty="0">
                <a:latin typeface="Times New Roman" pitchFamily="18" charset="0"/>
                <a:cs typeface="Times New Roman" pitchFamily="18" charset="0"/>
              </a:rPr>
              <a:t>1 Vs 2: 1 </a:t>
            </a:r>
            <a:r>
              <a:rPr lang="fr-FR" sz="1900" dirty="0" err="1" smtClean="0">
                <a:latin typeface="Times New Roman" pitchFamily="18" charset="0"/>
                <a:cs typeface="Times New Roman" pitchFamily="18" charset="0"/>
              </a:rPr>
              <a:t>dominates</a:t>
            </a:r>
            <a:r>
              <a:rPr lang="fr-FR" sz="1900" dirty="0" smtClean="0">
                <a:latin typeface="Times New Roman" pitchFamily="18" charset="0"/>
                <a:cs typeface="Times New Roman" pitchFamily="18" charset="0"/>
              </a:rPr>
              <a:t> </a:t>
            </a:r>
            <a:r>
              <a:rPr lang="fr-FR" sz="1900" dirty="0">
                <a:latin typeface="Times New Roman" pitchFamily="18" charset="0"/>
                <a:cs typeface="Times New Roman" pitchFamily="18" charset="0"/>
              </a:rPr>
              <a:t>2</a:t>
            </a:r>
          </a:p>
          <a:p>
            <a:pPr>
              <a:buNone/>
            </a:pPr>
            <a:r>
              <a:rPr lang="fr-FR" sz="1900" dirty="0" smtClean="0">
                <a:latin typeface="Times New Roman" pitchFamily="18" charset="0"/>
                <a:cs typeface="Times New Roman" pitchFamily="18" charset="0"/>
              </a:rPr>
              <a:t>                                                                 </a:t>
            </a:r>
            <a:r>
              <a:rPr lang="fr-FR" sz="1900" dirty="0" smtClean="0">
                <a:latin typeface="Times New Roman" pitchFamily="18" charset="0"/>
                <a:cs typeface="Times New Roman" pitchFamily="18" charset="0"/>
              </a:rPr>
              <a:t>	   1 </a:t>
            </a:r>
            <a:r>
              <a:rPr lang="fr-FR" sz="1900" dirty="0">
                <a:latin typeface="Times New Roman" pitchFamily="18" charset="0"/>
                <a:cs typeface="Times New Roman" pitchFamily="18" charset="0"/>
              </a:rPr>
              <a:t>Vs 5: 5 </a:t>
            </a:r>
            <a:r>
              <a:rPr lang="fr-FR" sz="1900" dirty="0" err="1" smtClean="0">
                <a:latin typeface="Times New Roman" pitchFamily="18" charset="0"/>
                <a:cs typeface="Times New Roman" pitchFamily="18" charset="0"/>
              </a:rPr>
              <a:t>dominates</a:t>
            </a:r>
            <a:r>
              <a:rPr lang="fr-FR" sz="1900" dirty="0" smtClean="0">
                <a:latin typeface="Times New Roman" pitchFamily="18" charset="0"/>
                <a:cs typeface="Times New Roman" pitchFamily="18" charset="0"/>
              </a:rPr>
              <a:t> </a:t>
            </a:r>
            <a:r>
              <a:rPr lang="fr-FR" sz="1900" dirty="0">
                <a:latin typeface="Times New Roman" pitchFamily="18" charset="0"/>
                <a:cs typeface="Times New Roman" pitchFamily="18" charset="0"/>
              </a:rPr>
              <a:t>1</a:t>
            </a:r>
          </a:p>
          <a:p>
            <a:pPr>
              <a:buNone/>
            </a:pPr>
            <a:r>
              <a:rPr lang="en-US" sz="1900" dirty="0" smtClean="0">
                <a:latin typeface="Times New Roman" pitchFamily="18" charset="0"/>
                <a:cs typeface="Times New Roman" pitchFamily="18" charset="0"/>
              </a:rPr>
              <a:t>                                                                </a:t>
            </a:r>
            <a:r>
              <a:rPr lang="en-US" sz="1900" dirty="0" smtClean="0">
                <a:latin typeface="Times New Roman" pitchFamily="18" charset="0"/>
                <a:cs typeface="Times New Roman" pitchFamily="18" charset="0"/>
              </a:rPr>
              <a:t>	   1 </a:t>
            </a:r>
            <a:r>
              <a:rPr lang="en-US" sz="1900" dirty="0">
                <a:latin typeface="Times New Roman" pitchFamily="18" charset="0"/>
                <a:cs typeface="Times New Roman" pitchFamily="18" charset="0"/>
              </a:rPr>
              <a:t>Vs 4: Neither </a:t>
            </a:r>
            <a:r>
              <a:rPr lang="en-US" sz="1900" dirty="0" smtClean="0">
                <a:latin typeface="Times New Roman" pitchFamily="18" charset="0"/>
                <a:cs typeface="Times New Roman" pitchFamily="18" charset="0"/>
              </a:rPr>
              <a:t>solution</a:t>
            </a:r>
            <a:r>
              <a:rPr lang="en-US" sz="1900" dirty="0" smtClean="0">
                <a:latin typeface="Times New Roman" pitchFamily="18" charset="0"/>
                <a:cs typeface="Times New Roman" pitchFamily="18" charset="0"/>
              </a:rPr>
              <a:t> </a:t>
            </a:r>
            <a:r>
              <a:rPr lang="en-US" sz="1900" dirty="0" smtClean="0">
                <a:latin typeface="Times New Roman" pitchFamily="18" charset="0"/>
                <a:cs typeface="Times New Roman" pitchFamily="18" charset="0"/>
              </a:rPr>
              <a:t>dominates</a:t>
            </a:r>
            <a:endParaRPr lang="en-US" sz="19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                                       4</a:t>
            </a:r>
          </a:p>
          <a:p>
            <a:pPr>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1                      </a:t>
            </a:r>
            <a:r>
              <a:rPr lang="en-US" sz="2400" dirty="0" smtClean="0">
                <a:latin typeface="Times New Roman" pitchFamily="18" charset="0"/>
                <a:cs typeface="Times New Roman" pitchFamily="18" charset="0"/>
              </a:rPr>
              <a:t>5   </a:t>
            </a:r>
            <a:r>
              <a:rPr lang="en-US" sz="2400" i="1" dirty="0" smtClean="0">
                <a:latin typeface="Times New Roman" pitchFamily="18" charset="0"/>
                <a:cs typeface="Times New Roman" pitchFamily="18" charset="0"/>
              </a:rPr>
              <a:t> </a:t>
            </a:r>
            <a:r>
              <a:rPr lang="en-US" sz="1800" i="1" dirty="0" smtClean="0">
                <a:latin typeface="Times New Roman" pitchFamily="18" charset="0"/>
                <a:cs typeface="Times New Roman" pitchFamily="18" charset="0"/>
              </a:rPr>
              <a:t>non-dominated front</a:t>
            </a:r>
            <a:endParaRPr lang="en-US" sz="2400" i="1" dirty="0" smtClean="0">
              <a:latin typeface="Times New Roman" pitchFamily="18" charset="0"/>
              <a:cs typeface="Times New Roman" pitchFamily="18" charset="0"/>
            </a:endParaRPr>
          </a:p>
          <a:p>
            <a:pPr>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3</a:t>
            </a:r>
          </a:p>
          <a:p>
            <a:pPr>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1900" i="1" dirty="0" smtClean="0">
                <a:latin typeface="Times New Roman" pitchFamily="18" charset="0"/>
                <a:cs typeface="Times New Roman" pitchFamily="18" charset="0"/>
              </a:rPr>
              <a:t>f</a:t>
            </a:r>
            <a:r>
              <a:rPr lang="en-US" sz="1900" baseline="-25000" dirty="0" smtClean="0">
                <a:latin typeface="Times New Roman" pitchFamily="18" charset="0"/>
                <a:cs typeface="Times New Roman" pitchFamily="18" charset="0"/>
              </a:rPr>
              <a:t>1</a:t>
            </a:r>
            <a:r>
              <a:rPr lang="en-US" sz="1900" dirty="0" smtClean="0">
                <a:latin typeface="Times New Roman" pitchFamily="18" charset="0"/>
                <a:cs typeface="Times New Roman" pitchFamily="18" charset="0"/>
              </a:rPr>
              <a:t>(maximize)</a:t>
            </a:r>
            <a:endParaRPr lang="en-US" sz="1900" dirty="0">
              <a:latin typeface="Times New Roman" pitchFamily="18" charset="0"/>
              <a:cs typeface="Times New Roman" pitchFamily="18" charset="0"/>
            </a:endParaRPr>
          </a:p>
          <a:p>
            <a:pPr>
              <a:buNone/>
            </a:pPr>
            <a:endParaRPr lang="en-US" sz="2400" dirty="0">
              <a:latin typeface="Times New Roman" pitchFamily="18" charset="0"/>
              <a:cs typeface="Times New Roman" pitchFamily="18" charset="0"/>
            </a:endParaRPr>
          </a:p>
        </p:txBody>
      </p:sp>
      <p:cxnSp>
        <p:nvCxnSpPr>
          <p:cNvPr id="5" name="Straight Arrow Connector 4"/>
          <p:cNvCxnSpPr/>
          <p:nvPr/>
        </p:nvCxnSpPr>
        <p:spPr>
          <a:xfrm rot="5400000" flipH="1" flipV="1">
            <a:off x="304800" y="4648200"/>
            <a:ext cx="2133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1371600" y="5715000"/>
            <a:ext cx="419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2057400" y="3886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276600" y="4419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667000" y="4800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495800" y="4876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810000" y="5257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a:endCxn id="8" idx="6"/>
          </p:cNvCxnSpPr>
          <p:nvPr/>
        </p:nvCxnSpPr>
        <p:spPr>
          <a:xfrm>
            <a:off x="1371600" y="3962400"/>
            <a:ext cx="838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8" idx="0"/>
          </p:cNvCxnSpPr>
          <p:nvPr/>
        </p:nvCxnSpPr>
        <p:spPr>
          <a:xfrm rot="16200000" flipH="1">
            <a:off x="1219200" y="4800600"/>
            <a:ext cx="1828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endCxn id="9" idx="6"/>
          </p:cNvCxnSpPr>
          <p:nvPr/>
        </p:nvCxnSpPr>
        <p:spPr>
          <a:xfrm>
            <a:off x="1371600" y="4495800"/>
            <a:ext cx="205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9" idx="0"/>
          </p:cNvCxnSpPr>
          <p:nvPr/>
        </p:nvCxnSpPr>
        <p:spPr>
          <a:xfrm rot="16200000" flipH="1">
            <a:off x="2705100" y="5067300"/>
            <a:ext cx="1295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endCxn id="10" idx="6"/>
          </p:cNvCxnSpPr>
          <p:nvPr/>
        </p:nvCxnSpPr>
        <p:spPr>
          <a:xfrm>
            <a:off x="1371600" y="4876800"/>
            <a:ext cx="1447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0" idx="0"/>
          </p:cNvCxnSpPr>
          <p:nvPr/>
        </p:nvCxnSpPr>
        <p:spPr>
          <a:xfrm rot="16200000" flipH="1">
            <a:off x="2286000" y="5257800"/>
            <a:ext cx="914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0" idx="2"/>
            <a:endCxn id="11" idx="7"/>
          </p:cNvCxnSpPr>
          <p:nvPr/>
        </p:nvCxnSpPr>
        <p:spPr>
          <a:xfrm rot="10800000" flipH="1" flipV="1">
            <a:off x="2667000" y="4876800"/>
            <a:ext cx="1958882" cy="22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endCxn id="12" idx="6"/>
          </p:cNvCxnSpPr>
          <p:nvPr/>
        </p:nvCxnSpPr>
        <p:spPr>
          <a:xfrm>
            <a:off x="1371600" y="5334000"/>
            <a:ext cx="2590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1" idx="0"/>
          </p:cNvCxnSpPr>
          <p:nvPr/>
        </p:nvCxnSpPr>
        <p:spPr>
          <a:xfrm rot="16200000" flipH="1">
            <a:off x="4152900" y="5295900"/>
            <a:ext cx="838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12" idx="0"/>
          </p:cNvCxnSpPr>
          <p:nvPr/>
        </p:nvCxnSpPr>
        <p:spPr>
          <a:xfrm rot="16200000" flipH="1">
            <a:off x="3657600" y="5486400"/>
            <a:ext cx="4572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4876800" y="3733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p:nvPr/>
        </p:nvCxnSpPr>
        <p:spPr>
          <a:xfrm rot="10800000">
            <a:off x="1371600" y="3733800"/>
            <a:ext cx="3505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038600" y="4800600"/>
            <a:ext cx="1828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876800" y="3429000"/>
            <a:ext cx="152400" cy="369332"/>
          </a:xfrm>
          <a:prstGeom prst="rect">
            <a:avLst/>
          </a:prstGeom>
          <a:noFill/>
        </p:spPr>
        <p:txBody>
          <a:bodyPr wrap="square" rtlCol="0">
            <a:spAutoFit/>
          </a:bodyPr>
          <a:lstStyle/>
          <a:p>
            <a:r>
              <a:rPr lang="en-US" dirty="0" smtClean="0"/>
              <a:t>6</a:t>
            </a:r>
            <a:endParaRPr lang="en-US" dirty="0"/>
          </a:p>
        </p:txBody>
      </p:sp>
      <p:sp>
        <p:nvSpPr>
          <p:cNvPr id="36" name="Rectangle 35"/>
          <p:cNvSpPr/>
          <p:nvPr/>
        </p:nvSpPr>
        <p:spPr>
          <a:xfrm>
            <a:off x="304800" y="5980837"/>
            <a:ext cx="8534400" cy="646331"/>
          </a:xfrm>
          <a:prstGeom prst="rect">
            <a:avLst/>
          </a:prstGeom>
        </p:spPr>
        <p:txBody>
          <a:bodyPr wrap="square">
            <a:spAutoFit/>
          </a:bodyPr>
          <a:lstStyle/>
          <a:p>
            <a:r>
              <a:rPr lang="en-US" dirty="0" smtClean="0">
                <a:latin typeface="Times New Roman" pitchFamily="18" charset="0"/>
                <a:cs typeface="Times New Roman" pitchFamily="18" charset="0"/>
              </a:rPr>
              <a:t>For a given set of solutions </a:t>
            </a:r>
            <a:r>
              <a:rPr lang="en-US" dirty="0" smtClean="0">
                <a:latin typeface="Times New Roman" pitchFamily="18" charset="0"/>
                <a:cs typeface="Times New Roman" pitchFamily="18" charset="0"/>
              </a:rPr>
              <a:t>on </a:t>
            </a:r>
            <a:r>
              <a:rPr lang="en-US" dirty="0" smtClean="0">
                <a:latin typeface="Times New Roman" pitchFamily="18" charset="0"/>
                <a:cs typeface="Times New Roman" pitchFamily="18" charset="0"/>
              </a:rPr>
              <a:t>the objective space, </a:t>
            </a:r>
            <a:r>
              <a:rPr lang="en-US" dirty="0" smtClean="0">
                <a:latin typeface="Times New Roman" pitchFamily="18" charset="0"/>
                <a:cs typeface="Times New Roman" pitchFamily="18" charset="0"/>
              </a:rPr>
              <a:t>a </a:t>
            </a:r>
            <a:r>
              <a:rPr lang="en-US" dirty="0" smtClean="0">
                <a:latin typeface="Times New Roman" pitchFamily="18" charset="0"/>
                <a:cs typeface="Times New Roman" pitchFamily="18" charset="0"/>
              </a:rPr>
              <a:t>pair-wise comparison can be made using the above definition and whether one point dominates the other can be established.</a:t>
            </a:r>
            <a:endParaRPr lang="en-US" dirty="0">
              <a:latin typeface="Times New Roman" pitchFamily="18" charset="0"/>
              <a:cs typeface="Times New Roman" pitchFamily="18" charset="0"/>
            </a:endParaRPr>
          </a:p>
        </p:txBody>
      </p:sp>
      <p:sp>
        <p:nvSpPr>
          <p:cNvPr id="38" name="Freeform 37"/>
          <p:cNvSpPr/>
          <p:nvPr/>
        </p:nvSpPr>
        <p:spPr>
          <a:xfrm>
            <a:off x="3152503" y="3599543"/>
            <a:ext cx="1885405" cy="1939108"/>
          </a:xfrm>
          <a:custGeom>
            <a:avLst/>
            <a:gdLst>
              <a:gd name="connsiteX0" fmla="*/ 0 w 1885405"/>
              <a:gd name="connsiteY0" fmla="*/ 1939108 h 1939108"/>
              <a:gd name="connsiteX1" fmla="*/ 1419497 w 1885405"/>
              <a:gd name="connsiteY1" fmla="*/ 1364343 h 1939108"/>
              <a:gd name="connsiteX2" fmla="*/ 1820091 w 1885405"/>
              <a:gd name="connsiteY2" fmla="*/ 188686 h 1939108"/>
              <a:gd name="connsiteX3" fmla="*/ 1811383 w 1885405"/>
              <a:gd name="connsiteY3" fmla="*/ 232228 h 1939108"/>
            </a:gdLst>
            <a:ahLst/>
            <a:cxnLst>
              <a:cxn ang="0">
                <a:pos x="connsiteX0" y="connsiteY0"/>
              </a:cxn>
              <a:cxn ang="0">
                <a:pos x="connsiteX1" y="connsiteY1"/>
              </a:cxn>
              <a:cxn ang="0">
                <a:pos x="connsiteX2" y="connsiteY2"/>
              </a:cxn>
              <a:cxn ang="0">
                <a:pos x="connsiteX3" y="connsiteY3"/>
              </a:cxn>
            </a:cxnLst>
            <a:rect l="l" t="t" r="r" b="b"/>
            <a:pathLst>
              <a:path w="1885405" h="1939108">
                <a:moveTo>
                  <a:pt x="0" y="1939108"/>
                </a:moveTo>
                <a:cubicBezTo>
                  <a:pt x="558074" y="1797594"/>
                  <a:pt x="1116149" y="1656080"/>
                  <a:pt x="1419497" y="1364343"/>
                </a:cubicBezTo>
                <a:cubicBezTo>
                  <a:pt x="1722846" y="1072606"/>
                  <a:pt x="1754777" y="377372"/>
                  <a:pt x="1820091" y="188686"/>
                </a:cubicBezTo>
                <a:cubicBezTo>
                  <a:pt x="1885405" y="0"/>
                  <a:pt x="1848394" y="116114"/>
                  <a:pt x="1811383" y="232228"/>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non-dominated point</a:t>
            </a:r>
            <a:endParaRPr lang="en-US" sz="4000" dirty="0"/>
          </a:p>
        </p:txBody>
      </p:sp>
      <p:sp>
        <p:nvSpPr>
          <p:cNvPr id="3" name="Content Placeholder 2"/>
          <p:cNvSpPr>
            <a:spLocks noGrp="1"/>
          </p:cNvSpPr>
          <p:nvPr>
            <p:ph idx="1"/>
          </p:nvPr>
        </p:nvSpPr>
        <p:spPr/>
        <p:txBody>
          <a:bodyPr>
            <a:normAutofit fontScale="92500"/>
          </a:bodyPr>
          <a:lstStyle/>
          <a:p>
            <a:r>
              <a:rPr lang="en-US" sz="2400" dirty="0" smtClean="0">
                <a:latin typeface="Times New Roman" pitchFamily="18" charset="0"/>
                <a:cs typeface="Times New Roman" pitchFamily="18" charset="0"/>
              </a:rPr>
              <a:t>For the set of six solutions </a:t>
            </a:r>
            <a:r>
              <a:rPr lang="en-US" sz="2400" dirty="0" smtClean="0">
                <a:latin typeface="Times New Roman" pitchFamily="18" charset="0"/>
                <a:cs typeface="Times New Roman" pitchFamily="18" charset="0"/>
              </a:rPr>
              <a:t>points </a:t>
            </a:r>
            <a:r>
              <a:rPr lang="en-US" sz="2400" dirty="0" smtClean="0">
                <a:latin typeface="Times New Roman" pitchFamily="18" charset="0"/>
                <a:cs typeface="Times New Roman" pitchFamily="18" charset="0"/>
              </a:rPr>
              <a:t>3, 5, and </a:t>
            </a:r>
            <a:r>
              <a:rPr lang="en-US" sz="2400" dirty="0" smtClean="0">
                <a:latin typeface="Times New Roman" pitchFamily="18" charset="0"/>
                <a:cs typeface="Times New Roman" pitchFamily="18" charset="0"/>
              </a:rPr>
              <a:t>6 are non-dominated.</a:t>
            </a:r>
          </a:p>
          <a:p>
            <a:endParaRPr lang="en-US" sz="12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One </a:t>
            </a:r>
            <a:r>
              <a:rPr lang="en-US" sz="2400" dirty="0" smtClean="0">
                <a:latin typeface="Times New Roman" pitchFamily="18" charset="0"/>
                <a:cs typeface="Times New Roman" pitchFamily="18" charset="0"/>
              </a:rPr>
              <a:t>property of any two such points is that a gain in an objective from one point to the other happens only due to a sacrifice in at least one other objective. </a:t>
            </a:r>
            <a:endParaRPr lang="en-US" sz="2400" dirty="0" smtClean="0">
              <a:latin typeface="Times New Roman" pitchFamily="18" charset="0"/>
              <a:cs typeface="Times New Roman" pitchFamily="18" charset="0"/>
            </a:endParaRPr>
          </a:p>
          <a:p>
            <a:endParaRPr lang="en-US" sz="12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This </a:t>
            </a:r>
            <a:r>
              <a:rPr lang="en-US" sz="2400" dirty="0" smtClean="0">
                <a:latin typeface="Times New Roman" pitchFamily="18" charset="0"/>
                <a:cs typeface="Times New Roman" pitchFamily="18" charset="0"/>
              </a:rPr>
              <a:t>trade-off property between the non-dominated points makes the practitioners interested in finding a wide variety of them before making a final choice. </a:t>
            </a:r>
            <a:endParaRPr lang="en-US" sz="2400" dirty="0" smtClean="0">
              <a:latin typeface="Times New Roman" pitchFamily="18" charset="0"/>
              <a:cs typeface="Times New Roman" pitchFamily="18" charset="0"/>
            </a:endParaRPr>
          </a:p>
          <a:p>
            <a:endParaRPr lang="en-US" sz="13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These </a:t>
            </a:r>
            <a:r>
              <a:rPr lang="en-US" sz="2400" dirty="0" smtClean="0">
                <a:latin typeface="Times New Roman" pitchFamily="18" charset="0"/>
                <a:cs typeface="Times New Roman" pitchFamily="18" charset="0"/>
              </a:rPr>
              <a:t>points make up a front when viewed them together on the objective space; hence the non-dominated points are often visualized to represent a </a:t>
            </a:r>
            <a:r>
              <a:rPr lang="en-US" sz="2400" i="1" dirty="0" smtClean="0">
                <a:latin typeface="Times New Roman" pitchFamily="18" charset="0"/>
                <a:cs typeface="Times New Roman" pitchFamily="18" charset="0"/>
              </a:rPr>
              <a:t>non-domination front</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r>
              <a:rPr lang="en-US" dirty="0">
                <a:latin typeface="Times New Roman" pitchFamily="18" charset="0"/>
                <a:cs typeface="Times New Roman" pitchFamily="18" charset="0"/>
              </a:rPr>
              <a:t>Non-dominated solution set</a:t>
            </a:r>
          </a:p>
          <a:p>
            <a:r>
              <a:rPr lang="en-US" sz="2400" dirty="0" smtClean="0">
                <a:latin typeface="Times New Roman" pitchFamily="18" charset="0"/>
                <a:cs typeface="Times New Roman" pitchFamily="18" charset="0"/>
              </a:rPr>
              <a:t>Given </a:t>
            </a:r>
            <a:r>
              <a:rPr lang="en-US" sz="2400" dirty="0">
                <a:latin typeface="Times New Roman" pitchFamily="18" charset="0"/>
                <a:cs typeface="Times New Roman" pitchFamily="18" charset="0"/>
              </a:rPr>
              <a:t>a set of solutions, the non-dominated</a:t>
            </a:r>
          </a:p>
          <a:p>
            <a:pPr>
              <a:buNone/>
            </a:pPr>
            <a:r>
              <a:rPr lang="en-US" sz="2400" dirty="0" smtClean="0">
                <a:latin typeface="Times New Roman" pitchFamily="18" charset="0"/>
                <a:cs typeface="Times New Roman" pitchFamily="18" charset="0"/>
              </a:rPr>
              <a:t>    solution </a:t>
            </a:r>
            <a:r>
              <a:rPr lang="en-US" sz="2400" dirty="0">
                <a:latin typeface="Times New Roman" pitchFamily="18" charset="0"/>
                <a:cs typeface="Times New Roman" pitchFamily="18" charset="0"/>
              </a:rPr>
              <a:t>set is a set of all the solutions that are not</a:t>
            </a:r>
          </a:p>
          <a:p>
            <a:pPr>
              <a:buNone/>
            </a:pPr>
            <a:r>
              <a:rPr lang="en-US" sz="2400" dirty="0" smtClean="0">
                <a:latin typeface="Times New Roman" pitchFamily="18" charset="0"/>
                <a:cs typeface="Times New Roman" pitchFamily="18" charset="0"/>
              </a:rPr>
              <a:t>    dominated </a:t>
            </a:r>
            <a:r>
              <a:rPr lang="en-US" sz="2400" dirty="0">
                <a:latin typeface="Times New Roman" pitchFamily="18" charset="0"/>
                <a:cs typeface="Times New Roman" pitchFamily="18" charset="0"/>
              </a:rPr>
              <a:t>by any member of the solution </a:t>
            </a:r>
            <a:r>
              <a:rPr lang="en-US" sz="2400" dirty="0" smtClean="0">
                <a:latin typeface="Times New Roman" pitchFamily="18" charset="0"/>
                <a:cs typeface="Times New Roman" pitchFamily="18" charset="0"/>
              </a:rPr>
              <a:t>set.</a:t>
            </a:r>
            <a:endParaRPr lang="en-US" sz="2400" dirty="0" smtClean="0">
              <a:latin typeface="Times New Roman" pitchFamily="18" charset="0"/>
              <a:cs typeface="Times New Roman" pitchFamily="18" charset="0"/>
            </a:endParaRPr>
          </a:p>
          <a:p>
            <a:pPr>
              <a:buNone/>
            </a:pPr>
            <a:endParaRPr lang="en-US" sz="12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non-dominated set of the entire feasible </a:t>
            </a:r>
            <a:r>
              <a:rPr lang="en-US" sz="2400" dirty="0" smtClean="0">
                <a:latin typeface="Times New Roman" pitchFamily="18" charset="0"/>
                <a:cs typeface="Times New Roman" pitchFamily="18" charset="0"/>
              </a:rPr>
              <a:t>decision space </a:t>
            </a:r>
            <a:r>
              <a:rPr lang="en-US" sz="2400" dirty="0">
                <a:latin typeface="Times New Roman" pitchFamily="18" charset="0"/>
                <a:cs typeface="Times New Roman" pitchFamily="18" charset="0"/>
              </a:rPr>
              <a:t>is called the </a:t>
            </a:r>
            <a:r>
              <a:rPr lang="en-US" sz="2400" b="1" dirty="0">
                <a:latin typeface="Times New Roman" pitchFamily="18" charset="0"/>
                <a:cs typeface="Times New Roman" pitchFamily="18" charset="0"/>
              </a:rPr>
              <a:t>Pareto-optimal </a:t>
            </a:r>
            <a:r>
              <a:rPr lang="en-US" sz="2400" b="1" dirty="0" smtClean="0">
                <a:latin typeface="Times New Roman" pitchFamily="18" charset="0"/>
                <a:cs typeface="Times New Roman" pitchFamily="18" charset="0"/>
              </a:rPr>
              <a:t>set</a:t>
            </a:r>
          </a:p>
          <a:p>
            <a:endParaRPr lang="en-US" sz="1100" b="1"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boundary defined by the set of all point </a:t>
            </a:r>
            <a:r>
              <a:rPr lang="en-US" sz="2400" dirty="0" smtClean="0">
                <a:latin typeface="Times New Roman" pitchFamily="18" charset="0"/>
                <a:cs typeface="Times New Roman" pitchFamily="18" charset="0"/>
              </a:rPr>
              <a:t>mapped from </a:t>
            </a:r>
            <a:r>
              <a:rPr lang="en-US" sz="2400" dirty="0">
                <a:latin typeface="Times New Roman" pitchFamily="18" charset="0"/>
                <a:cs typeface="Times New Roman" pitchFamily="18" charset="0"/>
              </a:rPr>
              <a:t>the Pareto optimal set is called the </a:t>
            </a:r>
            <a:r>
              <a:rPr lang="en-US" sz="2400" b="1" dirty="0" smtClean="0">
                <a:latin typeface="Times New Roman" pitchFamily="18" charset="0"/>
                <a:cs typeface="Times New Roman" pitchFamily="18" charset="0"/>
              </a:rPr>
              <a:t>Pareto optimal </a:t>
            </a:r>
            <a:r>
              <a:rPr lang="en-US" sz="2400" b="1" dirty="0" smtClean="0">
                <a:latin typeface="Times New Roman" pitchFamily="18" charset="0"/>
                <a:cs typeface="Times New Roman" pitchFamily="18" charset="0"/>
              </a:rPr>
              <a:t>front.</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Pareto Approach</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4830763"/>
          </a:xfrm>
        </p:spPr>
        <p:txBody>
          <a:bodyPr/>
          <a:lstStyle/>
          <a:p>
            <a:r>
              <a:rPr lang="en-US" dirty="0" smtClean="0"/>
              <a:t> </a:t>
            </a:r>
            <a:r>
              <a:rPr lang="en-US" sz="2400" dirty="0" smtClean="0">
                <a:latin typeface="Times New Roman" pitchFamily="18" charset="0"/>
                <a:cs typeface="Times New Roman" pitchFamily="18" charset="0"/>
              </a:rPr>
              <a:t>There is a dominated solution and a non-dominated solution obtained by a continuously updated algorithm in the Pareto approach. </a:t>
            </a:r>
          </a:p>
        </p:txBody>
      </p:sp>
      <p:pic>
        <p:nvPicPr>
          <p:cNvPr id="31746" name="Picture 2"/>
          <p:cNvPicPr>
            <a:picLocks noChangeAspect="1" noChangeArrowheads="1"/>
          </p:cNvPicPr>
          <p:nvPr/>
        </p:nvPicPr>
        <p:blipFill>
          <a:blip r:embed="rId2"/>
          <a:srcRect/>
          <a:stretch>
            <a:fillRect/>
          </a:stretch>
        </p:blipFill>
        <p:spPr bwMode="auto">
          <a:xfrm>
            <a:off x="2895600" y="2514600"/>
            <a:ext cx="4238625" cy="2333625"/>
          </a:xfrm>
          <a:prstGeom prst="rect">
            <a:avLst/>
          </a:prstGeom>
          <a:noFill/>
          <a:ln w="9525">
            <a:noFill/>
            <a:miter lim="800000"/>
            <a:headEnd/>
            <a:tailEnd/>
          </a:ln>
          <a:effectLst/>
        </p:spPr>
      </p:pic>
      <p:sp>
        <p:nvSpPr>
          <p:cNvPr id="5" name="Rectangle 4"/>
          <p:cNvSpPr/>
          <p:nvPr/>
        </p:nvSpPr>
        <p:spPr>
          <a:xfrm>
            <a:off x="533400" y="4876800"/>
            <a:ext cx="8077200" cy="1477328"/>
          </a:xfrm>
          <a:prstGeom prst="rect">
            <a:avLst/>
          </a:prstGeom>
        </p:spPr>
        <p:txBody>
          <a:bodyPr wrap="square">
            <a:spAutoFit/>
          </a:bodyPr>
          <a:lstStyle/>
          <a:p>
            <a:pPr>
              <a:buFont typeface="Arial" pitchFamily="34" charset="0"/>
              <a:buChar char="•"/>
            </a:pPr>
            <a:r>
              <a:rPr lang="en-US" dirty="0" smtClean="0">
                <a:latin typeface="Times New Roman" pitchFamily="18" charset="0"/>
                <a:cs typeface="Times New Roman" pitchFamily="18" charset="0"/>
              </a:rPr>
              <a:t> Dominated solutions are solutions that are not the optimal ones, i.e. there exist other points which supersede that point. point 'A' is dominated by point 'B', and point 'C' dominates both 'A' and 'B'. </a:t>
            </a:r>
          </a:p>
          <a:p>
            <a:pPr>
              <a:buFont typeface="Arial" pitchFamily="34" charset="0"/>
              <a:buChar char="•"/>
            </a:pPr>
            <a:r>
              <a:rPr lang="en-US" dirty="0" smtClean="0">
                <a:latin typeface="Times New Roman" pitchFamily="18" charset="0"/>
                <a:cs typeface="Times New Roman" pitchFamily="18" charset="0"/>
              </a:rPr>
              <a:t> The solutions which cannot be dominated by any point in the feasible solution space are called 'Non-Dominated Solutions', also known as Pareto Efficient.</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Pareto front</a:t>
            </a:r>
            <a:endParaRPr lang="en-US" dirty="0"/>
          </a:p>
        </p:txBody>
      </p:sp>
      <p:sp>
        <p:nvSpPr>
          <p:cNvPr id="3" name="Content Placeholder 2"/>
          <p:cNvSpPr>
            <a:spLocks noGrp="1"/>
          </p:cNvSpPr>
          <p:nvPr>
            <p:ph idx="1"/>
          </p:nvPr>
        </p:nvSpPr>
        <p:spPr>
          <a:xfrm>
            <a:off x="457200" y="1371600"/>
            <a:ext cx="8229600" cy="4754563"/>
          </a:xfrm>
        </p:spPr>
        <p:txBody>
          <a:bodyPr>
            <a:normAutofit lnSpcReduction="10000"/>
          </a:bodyPr>
          <a:lstStyle/>
          <a:p>
            <a:r>
              <a:rPr lang="en-US" sz="2400" dirty="0" smtClean="0">
                <a:latin typeface="Times New Roman" pitchFamily="18" charset="0"/>
                <a:cs typeface="Times New Roman" pitchFamily="18" charset="0"/>
              </a:rPr>
              <a:t>A </a:t>
            </a:r>
            <a:r>
              <a:rPr lang="en-US" sz="2400" dirty="0">
                <a:latin typeface="Times New Roman" pitchFamily="18" charset="0"/>
                <a:cs typeface="Times New Roman" pitchFamily="18" charset="0"/>
              </a:rPr>
              <a:t>solution x* is referred to as dominated by another solution x if, and only if, x is equally good </a:t>
            </a:r>
            <a:r>
              <a:rPr lang="en-US" sz="2400" dirty="0" smtClean="0">
                <a:latin typeface="Times New Roman" pitchFamily="18" charset="0"/>
                <a:cs typeface="Times New Roman" pitchFamily="18" charset="0"/>
              </a:rPr>
              <a:t>or </a:t>
            </a:r>
            <a:r>
              <a:rPr lang="en-US" sz="2400" dirty="0">
                <a:latin typeface="Times New Roman" pitchFamily="18" charset="0"/>
                <a:cs typeface="Times New Roman" pitchFamily="18" charset="0"/>
              </a:rPr>
              <a:t>better than x* with respect to all objectives</a:t>
            </a:r>
            <a:r>
              <a:rPr lang="en-US" sz="2400" dirty="0" smtClean="0">
                <a:latin typeface="Times New Roman" pitchFamily="18" charset="0"/>
                <a:cs typeface="Times New Roman" pitchFamily="18" charset="0"/>
              </a:rPr>
              <a:t>.</a:t>
            </a:r>
          </a:p>
          <a:p>
            <a:endParaRPr lang="en-US" sz="1200" dirty="0">
              <a:latin typeface="Times New Roman" pitchFamily="18" charset="0"/>
              <a:cs typeface="Times New Roman" pitchFamily="18" charset="0"/>
            </a:endParaRPr>
          </a:p>
          <a:p>
            <a:r>
              <a:rPr lang="en-US" sz="2400" dirty="0">
                <a:latin typeface="Times New Roman" pitchFamily="18" charset="0"/>
                <a:cs typeface="Times New Roman" pitchFamily="18" charset="0"/>
              </a:rPr>
              <a:t>A set of </a:t>
            </a:r>
            <a:r>
              <a:rPr lang="en-US" sz="2400" dirty="0" err="1">
                <a:latin typeface="Times New Roman" pitchFamily="18" charset="0"/>
                <a:cs typeface="Times New Roman" pitchFamily="18" charset="0"/>
              </a:rPr>
              <a:t>nondominated</a:t>
            </a:r>
            <a:r>
              <a:rPr lang="en-US" sz="2400" dirty="0">
                <a:latin typeface="Times New Roman" pitchFamily="18" charset="0"/>
                <a:cs typeface="Times New Roman" pitchFamily="18" charset="0"/>
              </a:rPr>
              <a:t> solutions, being chosen as optimal, if no objective can be improved without sacrificing at least one other objective</a:t>
            </a:r>
            <a:r>
              <a:rPr lang="en-US" sz="2400" dirty="0" smtClean="0">
                <a:latin typeface="Times New Roman" pitchFamily="18" charset="0"/>
                <a:cs typeface="Times New Roman" pitchFamily="18" charset="0"/>
              </a:rPr>
              <a:t>.</a:t>
            </a:r>
          </a:p>
          <a:p>
            <a:endParaRPr lang="en-US" sz="1200" dirty="0">
              <a:latin typeface="Times New Roman" pitchFamily="18" charset="0"/>
              <a:cs typeface="Times New Roman" pitchFamily="18" charset="0"/>
            </a:endParaRPr>
          </a:p>
          <a:p>
            <a:r>
              <a:rPr lang="en-US" sz="2400" b="1" dirty="0">
                <a:latin typeface="Times New Roman" pitchFamily="18" charset="0"/>
                <a:cs typeface="Times New Roman" pitchFamily="18" charset="0"/>
              </a:rPr>
              <a:t>Pareto front</a:t>
            </a:r>
            <a:r>
              <a:rPr lang="en-US" sz="2400" dirty="0">
                <a:latin typeface="Times New Roman" pitchFamily="18" charset="0"/>
                <a:cs typeface="Times New Roman" pitchFamily="18" charset="0"/>
              </a:rPr>
              <a:t> is a set of </a:t>
            </a:r>
            <a:r>
              <a:rPr lang="en-US" sz="2400" dirty="0" err="1">
                <a:latin typeface="Times New Roman" pitchFamily="18" charset="0"/>
                <a:cs typeface="Times New Roman" pitchFamily="18" charset="0"/>
              </a:rPr>
              <a:t>nondominated</a:t>
            </a:r>
            <a:r>
              <a:rPr lang="en-US" sz="2400" dirty="0">
                <a:latin typeface="Times New Roman" pitchFamily="18" charset="0"/>
                <a:cs typeface="Times New Roman" pitchFamily="18" charset="0"/>
              </a:rPr>
              <a:t> solutions, being chosen as optimal, if no objective can be improved without sacrificing at least </a:t>
            </a:r>
            <a:r>
              <a:rPr lang="en-US" sz="2400" dirty="0" smtClean="0">
                <a:latin typeface="Times New Roman" pitchFamily="18" charset="0"/>
                <a:cs typeface="Times New Roman" pitchFamily="18" charset="0"/>
              </a:rPr>
              <a:t>one </a:t>
            </a:r>
            <a:r>
              <a:rPr lang="en-US" sz="2400" dirty="0">
                <a:latin typeface="Times New Roman" pitchFamily="18" charset="0"/>
                <a:cs typeface="Times New Roman" pitchFamily="18" charset="0"/>
              </a:rPr>
              <a:t>other objective</a:t>
            </a:r>
            <a:r>
              <a:rPr lang="en-US" sz="2400" dirty="0" smtClean="0">
                <a:latin typeface="Times New Roman" pitchFamily="18" charset="0"/>
                <a:cs typeface="Times New Roman" pitchFamily="18" charset="0"/>
              </a:rPr>
              <a:t>.</a:t>
            </a:r>
          </a:p>
          <a:p>
            <a:endParaRPr lang="en-US" sz="1100" dirty="0" smtClean="0">
              <a:latin typeface="Times New Roman" pitchFamily="18" charset="0"/>
              <a:cs typeface="Times New Roman" pitchFamily="18" charset="0"/>
            </a:endParaRPr>
          </a:p>
          <a:p>
            <a:r>
              <a:rPr lang="en-US" sz="2400" dirty="0">
                <a:latin typeface="Times New Roman" pitchFamily="18" charset="0"/>
                <a:cs typeface="Times New Roman" pitchFamily="18" charset="0"/>
              </a:rPr>
              <a:t>The set that corresponds to </a:t>
            </a:r>
            <a:r>
              <a:rPr lang="en-US" sz="2400" b="1" dirty="0">
                <a:latin typeface="Times New Roman" pitchFamily="18" charset="0"/>
                <a:cs typeface="Times New Roman" pitchFamily="18" charset="0"/>
              </a:rPr>
              <a:t>Pareto</a:t>
            </a:r>
            <a:r>
              <a:rPr lang="en-US" sz="2400" dirty="0">
                <a:latin typeface="Times New Roman" pitchFamily="18" charset="0"/>
                <a:cs typeface="Times New Roman" pitchFamily="18" charset="0"/>
              </a:rPr>
              <a:t> set and is composed of all </a:t>
            </a:r>
            <a:r>
              <a:rPr lang="en-US" sz="2400" b="1" dirty="0">
                <a:latin typeface="Times New Roman" pitchFamily="18" charset="0"/>
                <a:cs typeface="Times New Roman" pitchFamily="18" charset="0"/>
              </a:rPr>
              <a:t>Pareto</a:t>
            </a:r>
            <a:r>
              <a:rPr lang="en-US" sz="2400" dirty="0">
                <a:latin typeface="Times New Roman" pitchFamily="18" charset="0"/>
                <a:cs typeface="Times New Roman" pitchFamily="18" charset="0"/>
              </a:rPr>
              <a:t> optimal decision vectors is called </a:t>
            </a:r>
            <a:r>
              <a:rPr lang="en-US" sz="2400" b="1" dirty="0">
                <a:latin typeface="Times New Roman" pitchFamily="18" charset="0"/>
                <a:cs typeface="Times New Roman" pitchFamily="18" charset="0"/>
              </a:rPr>
              <a:t>Pareto front</a:t>
            </a:r>
            <a:r>
              <a:rPr lang="en-US" sz="2400" dirty="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Grp="1" noChangeAspect="1" noChangeArrowheads="1"/>
          </p:cNvPicPr>
          <p:nvPr>
            <p:ph idx="1"/>
          </p:nvPr>
        </p:nvPicPr>
        <p:blipFill>
          <a:blip r:embed="rId2"/>
          <a:srcRect/>
          <a:stretch>
            <a:fillRect/>
          </a:stretch>
        </p:blipFill>
        <p:spPr bwMode="auto">
          <a:xfrm>
            <a:off x="457200" y="0"/>
            <a:ext cx="6667500" cy="3095625"/>
          </a:xfrm>
          <a:prstGeom prst="rect">
            <a:avLst/>
          </a:prstGeom>
          <a:noFill/>
          <a:ln w="9525">
            <a:noFill/>
            <a:miter lim="800000"/>
            <a:headEnd/>
            <a:tailEnd/>
          </a:ln>
          <a:effectLst/>
        </p:spPr>
      </p:pic>
      <p:sp>
        <p:nvSpPr>
          <p:cNvPr id="5" name="Rectangle 4"/>
          <p:cNvSpPr/>
          <p:nvPr/>
        </p:nvSpPr>
        <p:spPr>
          <a:xfrm>
            <a:off x="457200" y="3276600"/>
            <a:ext cx="8305800" cy="2769989"/>
          </a:xfrm>
          <a:prstGeom prst="rect">
            <a:avLst/>
          </a:prstGeom>
        </p:spPr>
        <p:txBody>
          <a:bodyPr wrap="square">
            <a:spAutoFit/>
          </a:bodyPr>
          <a:lstStyle/>
          <a:p>
            <a:pPr>
              <a:buFont typeface="Arial" pitchFamily="34" charset="0"/>
              <a:buChar char="•"/>
            </a:pPr>
            <a:r>
              <a:rPr lang="en-US" sz="2000" dirty="0" smtClean="0">
                <a:latin typeface="Times New Roman" pitchFamily="18" charset="0"/>
                <a:cs typeface="Times New Roman" pitchFamily="18" charset="0"/>
              </a:rPr>
              <a:t> The Non-Dominated solution set is called Pareto Optimal Solutions/Set. </a:t>
            </a:r>
          </a:p>
          <a:p>
            <a:pPr>
              <a:buFont typeface="Arial" pitchFamily="34" charset="0"/>
              <a:buChar char="•"/>
            </a:pPr>
            <a:endParaRPr lang="en-US" sz="1100" dirty="0" smtClean="0">
              <a:latin typeface="Times New Roman" pitchFamily="18" charset="0"/>
              <a:cs typeface="Times New Roman" pitchFamily="18" charset="0"/>
            </a:endParaRPr>
          </a:p>
          <a:p>
            <a:pPr>
              <a:buFont typeface="Arial" pitchFamily="34" charset="0"/>
              <a:buChar char="•"/>
            </a:pPr>
            <a:r>
              <a:rPr lang="en-US" sz="2000" dirty="0" smtClean="0">
                <a:latin typeface="Times New Roman" pitchFamily="18" charset="0"/>
                <a:cs typeface="Times New Roman" pitchFamily="18" charset="0"/>
              </a:rPr>
              <a:t> Pareto Front is the boundary defined by the set of all points in objective space or criterion space mapped from the Pareto Optimal Set in decision space. </a:t>
            </a:r>
          </a:p>
          <a:p>
            <a:pPr>
              <a:buFont typeface="Arial" pitchFamily="34" charset="0"/>
              <a:buChar char="•"/>
            </a:pPr>
            <a:endParaRPr lang="en-US" sz="1200" dirty="0" smtClean="0">
              <a:latin typeface="Times New Roman" pitchFamily="18" charset="0"/>
              <a:cs typeface="Times New Roman" pitchFamily="18" charset="0"/>
            </a:endParaRPr>
          </a:p>
          <a:p>
            <a:pPr>
              <a:buFont typeface="Arial" pitchFamily="34" charset="0"/>
              <a:buChar char="•"/>
            </a:pPr>
            <a:r>
              <a:rPr lang="en-US" sz="2000" dirty="0" smtClean="0">
                <a:latin typeface="Times New Roman" pitchFamily="18" charset="0"/>
                <a:cs typeface="Times New Roman" pitchFamily="18" charset="0"/>
              </a:rPr>
              <a:t> Once we find the Pareto Solution, we can apply other algorithms on top of it rather than computing the intractable solution space we curtailed to a finite set. </a:t>
            </a:r>
          </a:p>
          <a:p>
            <a:pPr>
              <a:buFont typeface="Arial" pitchFamily="34" charset="0"/>
              <a:buChar char="•"/>
            </a:pPr>
            <a:endParaRPr lang="en-US" sz="1100" dirty="0" smtClean="0">
              <a:latin typeface="Times New Roman" pitchFamily="18" charset="0"/>
              <a:cs typeface="Times New Roman" pitchFamily="18" charset="0"/>
            </a:endParaRPr>
          </a:p>
          <a:p>
            <a:pPr>
              <a:buFont typeface="Arial" pitchFamily="34" charset="0"/>
              <a:buChar char="•"/>
            </a:pPr>
            <a:r>
              <a:rPr lang="en-US" sz="2000" dirty="0" smtClean="0">
                <a:latin typeface="Times New Roman" pitchFamily="18" charset="0"/>
                <a:cs typeface="Times New Roman" pitchFamily="18" charset="0"/>
              </a:rPr>
              <a:t> Pareto optimal solutions are sometimes referred to as "Non-Inferior" solutions.</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Pareto optimality is the state at which resources in a given system are </a:t>
            </a:r>
            <a:r>
              <a:rPr lang="en-US" sz="2400" dirty="0" err="1" smtClean="0">
                <a:latin typeface="Times New Roman" pitchFamily="18" charset="0"/>
                <a:cs typeface="Times New Roman" pitchFamily="18" charset="0"/>
              </a:rPr>
              <a:t>optimised</a:t>
            </a:r>
            <a:r>
              <a:rPr lang="en-US" sz="2400" dirty="0" smtClean="0">
                <a:latin typeface="Times New Roman" pitchFamily="18" charset="0"/>
                <a:cs typeface="Times New Roman" pitchFamily="18" charset="0"/>
              </a:rPr>
              <a:t> in a way that one dimension cannot improve without a second worsening.</a:t>
            </a:r>
            <a:endParaRPr lang="en-US" sz="2400" dirty="0">
              <a:latin typeface="Times New Roman" pitchFamily="18" charset="0"/>
              <a:cs typeface="Times New Roman" pitchFamily="18" charset="0"/>
            </a:endParaRPr>
          </a:p>
        </p:txBody>
      </p:sp>
      <p:pic>
        <p:nvPicPr>
          <p:cNvPr id="33795" name="Picture 3"/>
          <p:cNvPicPr>
            <a:picLocks noChangeAspect="1" noChangeArrowheads="1"/>
          </p:cNvPicPr>
          <p:nvPr/>
        </p:nvPicPr>
        <p:blipFill>
          <a:blip r:embed="rId2"/>
          <a:srcRect/>
          <a:stretch>
            <a:fillRect/>
          </a:stretch>
        </p:blipFill>
        <p:spPr bwMode="auto">
          <a:xfrm>
            <a:off x="838200" y="3048000"/>
            <a:ext cx="7258050" cy="25622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1506" name="Picture 2"/>
          <p:cNvPicPr>
            <a:picLocks noGrp="1" noChangeAspect="1" noChangeArrowheads="1"/>
          </p:cNvPicPr>
          <p:nvPr>
            <p:ph idx="1"/>
          </p:nvPr>
        </p:nvPicPr>
        <p:blipFill>
          <a:blip r:embed="rId2"/>
          <a:srcRect/>
          <a:stretch>
            <a:fillRect/>
          </a:stretch>
        </p:blipFill>
        <p:spPr bwMode="auto">
          <a:xfrm>
            <a:off x="2185987" y="1615281"/>
            <a:ext cx="4772025" cy="4495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Optimization</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10000"/>
          </a:bodyPr>
          <a:lstStyle/>
          <a:p>
            <a:r>
              <a:rPr lang="en-US" sz="2400" dirty="0" smtClean="0">
                <a:latin typeface="Times New Roman" pitchFamily="18" charset="0"/>
                <a:cs typeface="Times New Roman" pitchFamily="18" charset="0"/>
              </a:rPr>
              <a:t>In general, </a:t>
            </a:r>
            <a:r>
              <a:rPr lang="en-US" sz="2400" dirty="0" err="1" smtClean="0">
                <a:latin typeface="Times New Roman" pitchFamily="18" charset="0"/>
                <a:cs typeface="Times New Roman" pitchFamily="18" charset="0"/>
              </a:rPr>
              <a:t>optimisation</a:t>
            </a:r>
            <a:r>
              <a:rPr lang="en-US" sz="2400" dirty="0" smtClean="0">
                <a:latin typeface="Times New Roman" pitchFamily="18" charset="0"/>
                <a:cs typeface="Times New Roman" pitchFamily="18" charset="0"/>
              </a:rPr>
              <a:t> refers to the task of either </a:t>
            </a:r>
            <a:r>
              <a:rPr lang="en-US" sz="2400" dirty="0" err="1" smtClean="0">
                <a:latin typeface="Times New Roman" pitchFamily="18" charset="0"/>
                <a:cs typeface="Times New Roman" pitchFamily="18" charset="0"/>
              </a:rPr>
              <a:t>minimising</a:t>
            </a:r>
            <a:r>
              <a:rPr lang="en-US" sz="2400" dirty="0" smtClean="0">
                <a:latin typeface="Times New Roman" pitchFamily="18" charset="0"/>
                <a:cs typeface="Times New Roman" pitchFamily="18" charset="0"/>
              </a:rPr>
              <a:t> or </a:t>
            </a:r>
            <a:r>
              <a:rPr lang="en-US" sz="2400" dirty="0" err="1" smtClean="0">
                <a:latin typeface="Times New Roman" pitchFamily="18" charset="0"/>
                <a:cs typeface="Times New Roman" pitchFamily="18" charset="0"/>
              </a:rPr>
              <a:t>maximising</a:t>
            </a:r>
            <a:r>
              <a:rPr lang="en-US" sz="2400" dirty="0" smtClean="0">
                <a:latin typeface="Times New Roman" pitchFamily="18" charset="0"/>
                <a:cs typeface="Times New Roman" pitchFamily="18" charset="0"/>
              </a:rPr>
              <a:t> some function </a:t>
            </a:r>
            <a:r>
              <a:rPr lang="en-US" sz="2400" i="1" dirty="0" smtClean="0">
                <a:latin typeface="Times New Roman" pitchFamily="18" charset="0"/>
                <a:cs typeface="Times New Roman" pitchFamily="18" charset="0"/>
              </a:rPr>
              <a:t>F(x)</a:t>
            </a:r>
            <a:r>
              <a:rPr lang="en-US" sz="2400" dirty="0" smtClean="0">
                <a:latin typeface="Times New Roman" pitchFamily="18" charset="0"/>
                <a:cs typeface="Times New Roman" pitchFamily="18" charset="0"/>
              </a:rPr>
              <a:t> by altering </a:t>
            </a:r>
            <a:r>
              <a:rPr lang="en-US" sz="2400" i="1" dirty="0" smtClean="0">
                <a:latin typeface="Times New Roman" pitchFamily="18" charset="0"/>
                <a:cs typeface="Times New Roman" pitchFamily="18" charset="0"/>
              </a:rPr>
              <a:t>x,</a:t>
            </a:r>
            <a:r>
              <a:rPr lang="en-US" sz="2400" dirty="0" smtClean="0">
                <a:latin typeface="Times New Roman" pitchFamily="18" charset="0"/>
                <a:cs typeface="Times New Roman" pitchFamily="18" charset="0"/>
              </a:rPr>
              <a:t> where</a:t>
            </a:r>
            <a:r>
              <a:rPr lang="en-US" sz="2400" i="1" dirty="0" smtClean="0">
                <a:latin typeface="Times New Roman" pitchFamily="18" charset="0"/>
                <a:cs typeface="Times New Roman" pitchFamily="18" charset="0"/>
              </a:rPr>
              <a:t> 'x'</a:t>
            </a:r>
            <a:r>
              <a:rPr lang="en-US" sz="2400" dirty="0" smtClean="0">
                <a:latin typeface="Times New Roman" pitchFamily="18" charset="0"/>
                <a:cs typeface="Times New Roman" pitchFamily="18" charset="0"/>
              </a:rPr>
              <a:t> is input variable. </a:t>
            </a: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Maximisation</a:t>
            </a:r>
            <a:r>
              <a:rPr lang="en-US" sz="2400" dirty="0" smtClean="0">
                <a:latin typeface="Times New Roman" pitchFamily="18" charset="0"/>
                <a:cs typeface="Times New Roman" pitchFamily="18" charset="0"/>
              </a:rPr>
              <a:t> of “prediction accuracy” or redefine the objective by saying “</a:t>
            </a:r>
            <a:r>
              <a:rPr lang="en-US" sz="2400" dirty="0" err="1" smtClean="0">
                <a:latin typeface="Times New Roman" pitchFamily="18" charset="0"/>
                <a:cs typeface="Times New Roman" pitchFamily="18" charset="0"/>
              </a:rPr>
              <a:t>minimisation</a:t>
            </a:r>
            <a:r>
              <a:rPr lang="en-US" sz="2400" dirty="0" smtClean="0">
                <a:latin typeface="Times New Roman" pitchFamily="18" charset="0"/>
                <a:cs typeface="Times New Roman" pitchFamily="18" charset="0"/>
              </a:rPr>
              <a:t> of the loss”. </a:t>
            </a:r>
          </a:p>
          <a:p>
            <a:endParaRPr lang="en-US" sz="12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objective is only one, is known as Single-Objective </a:t>
            </a:r>
            <a:r>
              <a:rPr lang="en-US" sz="2400" dirty="0" err="1" smtClean="0">
                <a:latin typeface="Times New Roman" pitchFamily="18" charset="0"/>
                <a:cs typeface="Times New Roman" pitchFamily="18" charset="0"/>
              </a:rPr>
              <a:t>Optimisation</a:t>
            </a:r>
            <a:r>
              <a:rPr lang="en-US" sz="2400" dirty="0" smtClean="0">
                <a:latin typeface="Times New Roman" pitchFamily="18" charset="0"/>
                <a:cs typeface="Times New Roman" pitchFamily="18" charset="0"/>
              </a:rPr>
              <a:t>.</a:t>
            </a:r>
          </a:p>
          <a:p>
            <a:endParaRPr lang="en-US" sz="13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In the single-objective optimization problem, the superiority of a solution over other solutions is easily determined by comparing their objective function values.</a:t>
            </a:r>
          </a:p>
          <a:p>
            <a:endParaRPr lang="en-US" sz="12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 Involve more than one objective function that are to be minimized or maximized.  </a:t>
            </a:r>
          </a:p>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pic>
        <p:nvPicPr>
          <p:cNvPr id="22531" name="Picture 3"/>
          <p:cNvPicPr>
            <a:picLocks noChangeAspect="1" noChangeArrowheads="1"/>
          </p:cNvPicPr>
          <p:nvPr/>
        </p:nvPicPr>
        <p:blipFill>
          <a:blip r:embed="rId2"/>
          <a:srcRect/>
          <a:stretch>
            <a:fillRect/>
          </a:stretch>
        </p:blipFill>
        <p:spPr bwMode="auto">
          <a:xfrm>
            <a:off x="3276600" y="2438400"/>
            <a:ext cx="2676525" cy="390525"/>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400" dirty="0" smtClean="0">
                <a:latin typeface="Times New Roman" pitchFamily="18" charset="0"/>
                <a:cs typeface="Times New Roman" pitchFamily="18" charset="0"/>
              </a:rPr>
              <a:t>An algorithm that gives a large number of alternative solutions lying on or near the Pareto-optimal front is of great practical value.</a:t>
            </a:r>
            <a:endParaRPr lang="en-US" sz="2400" dirty="0">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2"/>
          <a:srcRect/>
          <a:stretch>
            <a:fillRect/>
          </a:stretch>
        </p:blipFill>
        <p:spPr bwMode="auto">
          <a:xfrm>
            <a:off x="1333500" y="1905000"/>
            <a:ext cx="6477000" cy="4114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fontScale="90000"/>
          </a:bodyPr>
          <a:lstStyle/>
          <a:p>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Goals in MOO</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lnSpcReduction="10000"/>
          </a:bodyPr>
          <a:lstStyle/>
          <a:p>
            <a:r>
              <a:rPr lang="en-US" sz="2400" dirty="0" smtClean="0">
                <a:latin typeface="Times New Roman" pitchFamily="18" charset="0"/>
                <a:cs typeface="Times New Roman" pitchFamily="18" charset="0"/>
              </a:rPr>
              <a:t>1. Find a set of solutions which lie on the Pareto-optimal front, and </a:t>
            </a:r>
            <a:endParaRPr lang="en-US" sz="2400" dirty="0" smtClean="0">
              <a:latin typeface="Times New Roman" pitchFamily="18" charset="0"/>
              <a:cs typeface="Times New Roman" pitchFamily="18" charset="0"/>
            </a:endParaRPr>
          </a:p>
          <a:p>
            <a:endParaRPr lang="en-US" sz="12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 Find a set of solutions which are diverse enough to represent the entire range of the Pareto-optimal front. </a:t>
            </a:r>
            <a:endParaRPr lang="en-US" sz="2400" dirty="0" smtClean="0">
              <a:latin typeface="Times New Roman" pitchFamily="18" charset="0"/>
              <a:cs typeface="Times New Roman" pitchFamily="18" charset="0"/>
            </a:endParaRPr>
          </a:p>
          <a:p>
            <a:endParaRPr lang="en-US" sz="1200" b="1"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Thus, in a multi-objective optimization, ideally the effort must be made in finding the set of trade-off optimal solutions by considering all objectives to be important. </a:t>
            </a:r>
            <a:endParaRPr lang="en-US" sz="2400" dirty="0" smtClean="0">
              <a:latin typeface="Times New Roman" pitchFamily="18" charset="0"/>
              <a:cs typeface="Times New Roman" pitchFamily="18" charset="0"/>
            </a:endParaRPr>
          </a:p>
          <a:p>
            <a:endParaRPr lang="en-US" sz="12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After </a:t>
            </a:r>
            <a:r>
              <a:rPr lang="en-US" sz="2400" dirty="0" smtClean="0">
                <a:latin typeface="Times New Roman" pitchFamily="18" charset="0"/>
                <a:cs typeface="Times New Roman" pitchFamily="18" charset="0"/>
              </a:rPr>
              <a:t>a set of such trade-off solutions are found, a user can then use higher-level qualitative considerations to make a choice. </a:t>
            </a:r>
            <a:endParaRPr lang="en-US" sz="2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latin typeface="Times New Roman" pitchFamily="18" charset="0"/>
                <a:cs typeface="Times New Roman" pitchFamily="18" charset="0"/>
              </a:rPr>
              <a:t>Multiobjective</a:t>
            </a:r>
            <a:r>
              <a:rPr lang="en-US" dirty="0" smtClean="0">
                <a:latin typeface="Times New Roman" pitchFamily="18" charset="0"/>
                <a:cs typeface="Times New Roman" pitchFamily="18" charset="0"/>
              </a:rPr>
              <a:t> Evolutionary Algorithms (MOEAs)</a:t>
            </a:r>
            <a:endParaRPr lang="en-US" dirty="0"/>
          </a:p>
        </p:txBody>
      </p:sp>
      <p:sp>
        <p:nvSpPr>
          <p:cNvPr id="3" name="Content Placeholder 2"/>
          <p:cNvSpPr>
            <a:spLocks noGrp="1"/>
          </p:cNvSpPr>
          <p:nvPr>
            <p:ph idx="1"/>
          </p:nvPr>
        </p:nvSpPr>
        <p:spPr/>
        <p:txBody>
          <a:bodyPr>
            <a:normAutofit lnSpcReduction="10000"/>
          </a:bodyPr>
          <a:lstStyle/>
          <a:p>
            <a:r>
              <a:rPr lang="en-US" sz="2400" dirty="0" smtClean="0">
                <a:latin typeface="Times New Roman" pitchFamily="18" charset="0"/>
                <a:cs typeface="Times New Roman" pitchFamily="18" charset="0"/>
              </a:rPr>
              <a:t>Over the past decade, a number of MOEAs have been suggested, primarily to find multiple Pareto-optimal solutions in one single simulation run.</a:t>
            </a:r>
          </a:p>
          <a:p>
            <a:endParaRPr lang="en-US" sz="12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a:t>
            </a:r>
            <a:r>
              <a:rPr lang="en-US" sz="2400" dirty="0" err="1" smtClean="0">
                <a:latin typeface="Times New Roman" pitchFamily="18" charset="0"/>
                <a:cs typeface="Times New Roman" pitchFamily="18" charset="0"/>
              </a:rPr>
              <a:t>nondominated</a:t>
            </a:r>
            <a:r>
              <a:rPr lang="en-US" sz="2400" dirty="0" smtClean="0">
                <a:latin typeface="Times New Roman" pitchFamily="18" charset="0"/>
                <a:cs typeface="Times New Roman" pitchFamily="18" charset="0"/>
              </a:rPr>
              <a:t> sorting genetic algorithm (NSGA)  was one of the first such EAs.  </a:t>
            </a:r>
          </a:p>
          <a:p>
            <a:endParaRPr lang="en-US" sz="12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main criticisms of the NSGA approach-</a:t>
            </a:r>
          </a:p>
          <a:p>
            <a:pPr>
              <a:buNone/>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i</a:t>
            </a:r>
            <a:r>
              <a:rPr lang="en-US" sz="2400" dirty="0" smtClean="0">
                <a:latin typeface="Times New Roman" pitchFamily="18" charset="0"/>
                <a:cs typeface="Times New Roman" pitchFamily="18" charset="0"/>
              </a:rPr>
              <a:t>) NSGA computationally expensive O(mN</a:t>
            </a:r>
            <a:r>
              <a:rPr lang="en-US" sz="2400" baseline="30000" dirty="0" smtClean="0">
                <a:latin typeface="Times New Roman" pitchFamily="18" charset="0"/>
                <a:cs typeface="Times New Roman" pitchFamily="18" charset="0"/>
              </a:rPr>
              <a:t>3</a:t>
            </a:r>
            <a:r>
              <a:rPr lang="en-US" sz="2400" dirty="0" smtClean="0">
                <a:latin typeface="Times New Roman" pitchFamily="18" charset="0"/>
                <a:cs typeface="Times New Roman" pitchFamily="18" charset="0"/>
              </a:rPr>
              <a:t>) for large 	population sizes (N).</a:t>
            </a:r>
          </a:p>
          <a:p>
            <a:pPr>
              <a:buNone/>
            </a:pPr>
            <a:r>
              <a:rPr lang="en-US" sz="2400" i="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(ii) </a:t>
            </a:r>
            <a:r>
              <a:rPr lang="en-US" sz="2400" i="1" dirty="0" smtClean="0">
                <a:latin typeface="Times New Roman" pitchFamily="18" charset="0"/>
                <a:cs typeface="Times New Roman" pitchFamily="18" charset="0"/>
              </a:rPr>
              <a:t>Lack of elitism: </a:t>
            </a:r>
            <a:r>
              <a:rPr lang="en-US" sz="2400" dirty="0" smtClean="0"/>
              <a:t> </a:t>
            </a:r>
            <a:r>
              <a:rPr lang="en-US" sz="2000" dirty="0" smtClean="0">
                <a:latin typeface="Times New Roman" pitchFamily="18" charset="0"/>
                <a:cs typeface="Times New Roman" pitchFamily="18" charset="0"/>
              </a:rPr>
              <a:t>elitism can help preventing the loss of 	good solutions once they are found</a:t>
            </a:r>
            <a:endParaRPr lang="en-US" sz="2000" i="1" dirty="0" smtClean="0">
              <a:latin typeface="Times New Roman" pitchFamily="18" charset="0"/>
              <a:cs typeface="Times New Roman" pitchFamily="18" charset="0"/>
            </a:endParaRPr>
          </a:p>
          <a:p>
            <a:pPr>
              <a:buNone/>
            </a:pPr>
            <a:r>
              <a:rPr lang="en-US" sz="2400" i="1" dirty="0" smtClean="0"/>
              <a:t>	</a:t>
            </a:r>
            <a:r>
              <a:rPr lang="en-US" sz="2400" i="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(iii) </a:t>
            </a:r>
            <a:r>
              <a:rPr lang="en-US" sz="2400" i="1" dirty="0" smtClean="0">
                <a:latin typeface="Times New Roman" pitchFamily="18" charset="0"/>
                <a:cs typeface="Times New Roman" pitchFamily="18" charset="0"/>
              </a:rPr>
              <a:t>Need for specifying the sharing parameter </a:t>
            </a:r>
            <a:r>
              <a:rPr lang="en-US" sz="2400" dirty="0" err="1" smtClean="0">
                <a:latin typeface="Times New Roman" pitchFamily="18" charset="0"/>
                <a:cs typeface="Times New Roman" pitchFamily="18" charset="0"/>
              </a:rPr>
              <a:t>σ</a:t>
            </a:r>
            <a:r>
              <a:rPr lang="en-US" sz="2400" i="1" baseline="-25000" dirty="0" err="1" smtClean="0">
                <a:latin typeface="Times New Roman" pitchFamily="18" charset="0"/>
                <a:cs typeface="Times New Roman" pitchFamily="18" charset="0"/>
              </a:rPr>
              <a:t>share</a:t>
            </a:r>
            <a:endParaRPr lang="en-US" sz="2400" i="1" baseline="-25000" dirty="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Elitist Non-dominated Sorting GA or NSGA-II</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fontAlgn="base"/>
            <a:r>
              <a:rPr lang="en-US" sz="2400" dirty="0" smtClean="0">
                <a:latin typeface="Times New Roman" pitchFamily="18" charset="0"/>
                <a:cs typeface="Times New Roman" pitchFamily="18" charset="0"/>
              </a:rPr>
              <a:t>NSGA-II is one evolutionary algorithm that has the following three features:</a:t>
            </a:r>
          </a:p>
          <a:p>
            <a:pPr lvl="1" fontAlgn="base"/>
            <a:r>
              <a:rPr lang="en-US" sz="2000" dirty="0" smtClean="0">
                <a:latin typeface="Times New Roman" pitchFamily="18" charset="0"/>
                <a:cs typeface="Times New Roman" pitchFamily="18" charset="0"/>
              </a:rPr>
              <a:t>It uses an elitist principle , i.e. the elites of a population are given the opportunity to be carried to the next generation.</a:t>
            </a:r>
          </a:p>
          <a:p>
            <a:pPr lvl="1" fontAlgn="base"/>
            <a:r>
              <a:rPr lang="en-US" sz="2000" dirty="0" smtClean="0">
                <a:latin typeface="Times New Roman" pitchFamily="18" charset="0"/>
                <a:cs typeface="Times New Roman" pitchFamily="18" charset="0"/>
              </a:rPr>
              <a:t>Is uses an explicit diversity preserving mechanism (Crowding distance )</a:t>
            </a:r>
          </a:p>
          <a:p>
            <a:pPr lvl="1" fontAlgn="base"/>
            <a:r>
              <a:rPr lang="en-US" sz="2000" dirty="0" smtClean="0">
                <a:latin typeface="Times New Roman" pitchFamily="18" charset="0"/>
                <a:cs typeface="Times New Roman" pitchFamily="18" charset="0"/>
              </a:rPr>
              <a:t>It emphasizes the non-dominated solutions.</a:t>
            </a:r>
          </a:p>
          <a:p>
            <a:r>
              <a:rPr lang="en-US" dirty="0" smtClean="0"/>
              <a:t>http://oklahomaanalytics.com/data-science-techniques/nsga-ii-explained/</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itchFamily="18" charset="0"/>
                <a:cs typeface="Times New Roman" pitchFamily="18" charset="0"/>
              </a:rPr>
              <a:t>Elitist Non-dominated Sorting GA or NSGA-II</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The </a:t>
            </a:r>
            <a:r>
              <a:rPr lang="en-US" sz="2400" dirty="0" smtClean="0">
                <a:latin typeface="Times New Roman" pitchFamily="18" charset="0"/>
                <a:cs typeface="Times New Roman" pitchFamily="18" charset="0"/>
              </a:rPr>
              <a:t>algorithm follows the general outline of a genetic algorithm with a modified mating and survival selection.</a:t>
            </a:r>
          </a:p>
          <a:p>
            <a:endParaRPr lang="en-US" sz="12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At </a:t>
            </a:r>
            <a:r>
              <a:rPr lang="en-US" sz="2400" dirty="0" smtClean="0">
                <a:latin typeface="Times New Roman" pitchFamily="18" charset="0"/>
                <a:cs typeface="Times New Roman" pitchFamily="18" charset="0"/>
              </a:rPr>
              <a:t>any generation </a:t>
            </a:r>
            <a:r>
              <a:rPr lang="en-US" sz="2400" i="1" dirty="0" smtClean="0">
                <a:latin typeface="Times New Roman" pitchFamily="18" charset="0"/>
                <a:cs typeface="Times New Roman" pitchFamily="18" charset="0"/>
              </a:rPr>
              <a:t>t</a:t>
            </a:r>
            <a:r>
              <a:rPr lang="en-US" sz="2400" dirty="0" smtClean="0">
                <a:latin typeface="Times New Roman" pitchFamily="18" charset="0"/>
                <a:cs typeface="Times New Roman" pitchFamily="18" charset="0"/>
              </a:rPr>
              <a:t>, the offspring population (say, Q</a:t>
            </a:r>
            <a:r>
              <a:rPr lang="en-US" sz="2400" baseline="-25000" dirty="0" smtClean="0">
                <a:latin typeface="Times New Roman" pitchFamily="18" charset="0"/>
                <a:cs typeface="Times New Roman" pitchFamily="18" charset="0"/>
              </a:rPr>
              <a:t>t</a:t>
            </a:r>
            <a:r>
              <a:rPr lang="en-US" sz="2400" dirty="0" smtClean="0">
                <a:latin typeface="Times New Roman" pitchFamily="18" charset="0"/>
                <a:cs typeface="Times New Roman" pitchFamily="18" charset="0"/>
              </a:rPr>
              <a:t>) is first created by using the parent population (say, P</a:t>
            </a:r>
            <a:r>
              <a:rPr lang="en-US" sz="2400" baseline="-25000" dirty="0" smtClean="0">
                <a:latin typeface="Times New Roman" pitchFamily="18" charset="0"/>
                <a:cs typeface="Times New Roman" pitchFamily="18" charset="0"/>
              </a:rPr>
              <a:t>t</a:t>
            </a:r>
            <a:r>
              <a:rPr lang="en-US" sz="2400" dirty="0" smtClean="0">
                <a:latin typeface="Times New Roman" pitchFamily="18" charset="0"/>
                <a:cs typeface="Times New Roman" pitchFamily="18" charset="0"/>
              </a:rPr>
              <a:t>) and the usual genetic operators</a:t>
            </a:r>
            <a:r>
              <a:rPr lang="en-US" sz="2400" dirty="0" smtClean="0">
                <a:latin typeface="Times New Roman" pitchFamily="18" charset="0"/>
                <a:cs typeface="Times New Roman" pitchFamily="18" charset="0"/>
              </a:rPr>
              <a:t>.</a:t>
            </a:r>
          </a:p>
          <a:p>
            <a:endParaRPr lang="en-US" sz="1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Thereafter, the two populations are combined together to form a new population (say, </a:t>
            </a:r>
            <a:r>
              <a:rPr lang="en-US" sz="2400" dirty="0" err="1" smtClean="0">
                <a:latin typeface="Times New Roman" pitchFamily="18" charset="0"/>
                <a:cs typeface="Times New Roman" pitchFamily="18" charset="0"/>
              </a:rPr>
              <a:t>R</a:t>
            </a:r>
            <a:r>
              <a:rPr lang="en-US" sz="2400" baseline="-25000" dirty="0" err="1" smtClean="0">
                <a:latin typeface="Times New Roman" pitchFamily="18" charset="0"/>
                <a:cs typeface="Times New Roman" pitchFamily="18" charset="0"/>
              </a:rPr>
              <a:t>t</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of size 2N.</a:t>
            </a:r>
            <a:endParaRPr lang="en-US" sz="2400" dirty="0" smtClean="0">
              <a:latin typeface="Times New Roman" pitchFamily="18" charset="0"/>
              <a:cs typeface="Times New Roman" pitchFamily="18" charset="0"/>
            </a:endParaRPr>
          </a:p>
          <a:p>
            <a:endParaRPr lang="en-US" sz="12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Then, the population R</a:t>
            </a:r>
            <a:r>
              <a:rPr lang="en-US" sz="2400" dirty="0" smtClean="0">
                <a:latin typeface="Times New Roman" pitchFamily="18" charset="0"/>
                <a:cs typeface="Times New Roman" pitchFamily="18" charset="0"/>
              </a:rPr>
              <a:t> is classified </a:t>
            </a:r>
            <a:r>
              <a:rPr lang="en-US" sz="2400" dirty="0" smtClean="0">
                <a:latin typeface="Times New Roman" pitchFamily="18" charset="0"/>
                <a:cs typeface="Times New Roman" pitchFamily="18" charset="0"/>
              </a:rPr>
              <a:t>into different non-domination classes.</a:t>
            </a:r>
            <a:endParaRPr lang="en-US" sz="2400" dirty="0" smtClean="0">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92500" lnSpcReduction="20000"/>
          </a:bodyPr>
          <a:lstStyle/>
          <a:p>
            <a:r>
              <a:rPr lang="en-US" sz="2400" dirty="0" smtClean="0">
                <a:latin typeface="Times New Roman" pitchFamily="18" charset="0"/>
                <a:cs typeface="Times New Roman" pitchFamily="18" charset="0"/>
              </a:rPr>
              <a:t>Thereafter, the new population is filled by points of different non-domination fronts, one at a time</a:t>
            </a:r>
            <a:r>
              <a:rPr lang="en-US" sz="2400" dirty="0" smtClean="0">
                <a:latin typeface="Times New Roman" pitchFamily="18" charset="0"/>
                <a:cs typeface="Times New Roman" pitchFamily="18" charset="0"/>
              </a:rPr>
              <a:t>.</a:t>
            </a:r>
          </a:p>
          <a:p>
            <a:endParaRPr lang="en-US" sz="12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filling starts with the first non-domination front (of class one) and continues with points of the second non-domination front, and so on. </a:t>
            </a:r>
            <a:endParaRPr lang="en-US" sz="2400" dirty="0" smtClean="0">
              <a:latin typeface="Times New Roman" pitchFamily="18" charset="0"/>
              <a:cs typeface="Times New Roman" pitchFamily="18" charset="0"/>
            </a:endParaRPr>
          </a:p>
          <a:p>
            <a:endParaRPr lang="en-US" sz="12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Since </a:t>
            </a:r>
            <a:r>
              <a:rPr lang="en-US" sz="2400" dirty="0" smtClean="0">
                <a:latin typeface="Times New Roman" pitchFamily="18" charset="0"/>
                <a:cs typeface="Times New Roman" pitchFamily="18" charset="0"/>
              </a:rPr>
              <a:t>the overall population size of </a:t>
            </a:r>
            <a:r>
              <a:rPr lang="en-US" sz="2400" dirty="0" err="1" smtClean="0">
                <a:latin typeface="Times New Roman" pitchFamily="18" charset="0"/>
                <a:cs typeface="Times New Roman" pitchFamily="18" charset="0"/>
              </a:rPr>
              <a:t>R</a:t>
            </a:r>
            <a:r>
              <a:rPr lang="en-US" sz="2400" baseline="-25000" dirty="0" err="1" smtClean="0">
                <a:latin typeface="Times New Roman" pitchFamily="18" charset="0"/>
                <a:cs typeface="Times New Roman" pitchFamily="18" charset="0"/>
              </a:rPr>
              <a:t>t</a:t>
            </a:r>
            <a:r>
              <a:rPr lang="en-US" sz="2400" dirty="0" smtClean="0">
                <a:latin typeface="Times New Roman" pitchFamily="18" charset="0"/>
                <a:cs typeface="Times New Roman" pitchFamily="18" charset="0"/>
              </a:rPr>
              <a:t> is 2N, not all fronts can be accommodated in N slots available for the new population. </a:t>
            </a:r>
            <a:endParaRPr lang="en-US" sz="2400" dirty="0" smtClean="0">
              <a:latin typeface="Times New Roman" pitchFamily="18" charset="0"/>
              <a:cs typeface="Times New Roman" pitchFamily="18" charset="0"/>
            </a:endParaRPr>
          </a:p>
          <a:p>
            <a:endParaRPr lang="en-US" sz="12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All fronts </a:t>
            </a:r>
            <a:r>
              <a:rPr lang="en-US" sz="2400" dirty="0" smtClean="0">
                <a:latin typeface="Times New Roman" pitchFamily="18" charset="0"/>
                <a:cs typeface="Times New Roman" pitchFamily="18" charset="0"/>
              </a:rPr>
              <a:t>which could not be accommodated are deleted</a:t>
            </a:r>
            <a:r>
              <a:rPr lang="en-US" sz="2400" dirty="0" smtClean="0">
                <a:latin typeface="Times New Roman" pitchFamily="18" charset="0"/>
                <a:cs typeface="Times New Roman" pitchFamily="18" charset="0"/>
              </a:rPr>
              <a:t>.</a:t>
            </a:r>
          </a:p>
          <a:p>
            <a:endParaRPr lang="en-US" sz="12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When the last allowed front is being considered, there may exist more points in the front than the remaining slots in the new population. </a:t>
            </a:r>
            <a:endParaRPr lang="en-US" sz="2400" dirty="0" smtClean="0">
              <a:latin typeface="Times New Roman" pitchFamily="18" charset="0"/>
              <a:cs typeface="Times New Roman" pitchFamily="18" charset="0"/>
            </a:endParaRPr>
          </a:p>
          <a:p>
            <a:endParaRPr lang="en-US" sz="11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Instead </a:t>
            </a:r>
            <a:r>
              <a:rPr lang="en-US" sz="2400" dirty="0" smtClean="0">
                <a:latin typeface="Times New Roman" pitchFamily="18" charset="0"/>
                <a:cs typeface="Times New Roman" pitchFamily="18" charset="0"/>
              </a:rPr>
              <a:t>of arbitrarily discarding some members from the last front, the points which will make the diversity of the selected points the highest are chosen.</a:t>
            </a:r>
            <a:endParaRPr lang="en-US" sz="2400" dirty="0">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57200" y="4648200"/>
            <a:ext cx="8382000" cy="2108269"/>
          </a:xfrm>
          <a:prstGeom prst="rect">
            <a:avLst/>
          </a:prstGeom>
        </p:spPr>
        <p:txBody>
          <a:bodyPr wrap="square">
            <a:spAutoFit/>
          </a:bodyPr>
          <a:lstStyle/>
          <a:p>
            <a:pPr>
              <a:buFont typeface="Arial" pitchFamily="34" charset="0"/>
              <a:buChar char="•"/>
            </a:pPr>
            <a:r>
              <a:rPr lang="en-US" dirty="0" smtClean="0">
                <a:latin typeface="Times New Roman" pitchFamily="18" charset="0"/>
                <a:cs typeface="Times New Roman" pitchFamily="18" charset="0"/>
              </a:rPr>
              <a:t> To </a:t>
            </a:r>
            <a:r>
              <a:rPr lang="en-US" dirty="0" smtClean="0">
                <a:latin typeface="Times New Roman" pitchFamily="18" charset="0"/>
                <a:cs typeface="Times New Roman" pitchFamily="18" charset="0"/>
              </a:rPr>
              <a:t>increase some selection pressure, NSGA-II uses a binary tournament mating selection. </a:t>
            </a:r>
            <a:endParaRPr lang="en-US" dirty="0" smtClean="0">
              <a:latin typeface="Times New Roman" pitchFamily="18" charset="0"/>
              <a:cs typeface="Times New Roman" pitchFamily="18" charset="0"/>
            </a:endParaRPr>
          </a:p>
          <a:p>
            <a:endParaRPr lang="en-US" sz="1100" dirty="0" smtClean="0">
              <a:latin typeface="Times New Roman" pitchFamily="18" charset="0"/>
              <a:cs typeface="Times New Roman" pitchFamily="18" charset="0"/>
            </a:endParaRPr>
          </a:p>
          <a:p>
            <a:pPr>
              <a:buFont typeface="Arial" pitchFamily="34" charset="0"/>
              <a:buChar char="•"/>
            </a:pPr>
            <a:r>
              <a:rPr lang="en-US" dirty="0" smtClean="0">
                <a:latin typeface="Times New Roman" pitchFamily="18" charset="0"/>
                <a:cs typeface="Times New Roman" pitchFamily="18" charset="0"/>
              </a:rPr>
              <a:t> Each </a:t>
            </a:r>
            <a:r>
              <a:rPr lang="en-US" dirty="0" smtClean="0">
                <a:latin typeface="Times New Roman" pitchFamily="18" charset="0"/>
                <a:cs typeface="Times New Roman" pitchFamily="18" charset="0"/>
              </a:rPr>
              <a:t>individual is first compared by rank and then crowding distance. </a:t>
            </a:r>
            <a:endParaRPr lang="en-US" dirty="0" smtClean="0">
              <a:latin typeface="Times New Roman" pitchFamily="18" charset="0"/>
              <a:cs typeface="Times New Roman" pitchFamily="18" charset="0"/>
            </a:endParaRPr>
          </a:p>
          <a:p>
            <a:pPr>
              <a:buFont typeface="Arial" pitchFamily="34" charset="0"/>
              <a:buChar char="•"/>
            </a:pPr>
            <a:endParaRPr lang="en-US" sz="1200" dirty="0" smtClean="0">
              <a:latin typeface="Times New Roman" pitchFamily="18" charset="0"/>
              <a:cs typeface="Times New Roman" pitchFamily="18" charset="0"/>
            </a:endParaRPr>
          </a:p>
          <a:p>
            <a:pPr>
              <a:buFont typeface="Arial" pitchFamily="34" charset="0"/>
              <a:buChar char="•"/>
            </a:pPr>
            <a:r>
              <a:rPr lang="en-US" dirty="0" smtClean="0">
                <a:latin typeface="Times New Roman" pitchFamily="18" charset="0"/>
                <a:cs typeface="Times New Roman" pitchFamily="18" charset="0"/>
              </a:rPr>
              <a:t> The </a:t>
            </a:r>
            <a:r>
              <a:rPr lang="en-US" dirty="0" smtClean="0">
                <a:latin typeface="Times New Roman" pitchFamily="18" charset="0"/>
                <a:cs typeface="Times New Roman" pitchFamily="18" charset="0"/>
              </a:rPr>
              <a:t>crowded-sorting of the points of the last front which could not be accommodated fully is achieved in the descending order of their crowding distance values and points from the top of the ordered list are chosen.</a:t>
            </a:r>
            <a:endParaRPr lang="en-US" dirty="0">
              <a:latin typeface="Times New Roman" pitchFamily="18" charset="0"/>
              <a:cs typeface="Times New Roman" pitchFamily="18" charset="0"/>
            </a:endParaRPr>
          </a:p>
        </p:txBody>
      </p:sp>
      <p:pic>
        <p:nvPicPr>
          <p:cNvPr id="2050" name="Picture 2"/>
          <p:cNvPicPr>
            <a:picLocks noGrp="1" noChangeAspect="1" noChangeArrowheads="1"/>
          </p:cNvPicPr>
          <p:nvPr>
            <p:ph idx="1"/>
          </p:nvPr>
        </p:nvPicPr>
        <p:blipFill>
          <a:blip r:embed="rId2"/>
          <a:srcRect/>
          <a:stretch>
            <a:fillRect/>
          </a:stretch>
        </p:blipFill>
        <p:spPr bwMode="auto">
          <a:xfrm>
            <a:off x="990600" y="990600"/>
            <a:ext cx="6286500" cy="3419475"/>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77500" lnSpcReduction="20000"/>
          </a:bodyPr>
          <a:lstStyle/>
          <a:p>
            <a:pPr fontAlgn="base"/>
            <a:endParaRPr lang="en-US" sz="2600" dirty="0" smtClean="0">
              <a:latin typeface="Times New Roman" pitchFamily="18" charset="0"/>
              <a:cs typeface="Times New Roman" pitchFamily="18" charset="0"/>
            </a:endParaRPr>
          </a:p>
          <a:p>
            <a:pPr fontAlgn="base"/>
            <a:endParaRPr lang="en-US" sz="2600" dirty="0" smtClean="0">
              <a:latin typeface="Times New Roman" pitchFamily="18" charset="0"/>
              <a:cs typeface="Times New Roman" pitchFamily="18" charset="0"/>
            </a:endParaRPr>
          </a:p>
          <a:p>
            <a:pPr fontAlgn="base"/>
            <a:endParaRPr lang="en-US" sz="2600" dirty="0" smtClean="0">
              <a:latin typeface="Times New Roman" pitchFamily="18" charset="0"/>
              <a:cs typeface="Times New Roman" pitchFamily="18" charset="0"/>
            </a:endParaRPr>
          </a:p>
          <a:p>
            <a:pPr fontAlgn="base"/>
            <a:endParaRPr lang="en-US" sz="2600" dirty="0" smtClean="0">
              <a:latin typeface="Times New Roman" pitchFamily="18" charset="0"/>
              <a:cs typeface="Times New Roman" pitchFamily="18" charset="0"/>
            </a:endParaRPr>
          </a:p>
          <a:p>
            <a:pPr fontAlgn="base"/>
            <a:endParaRPr lang="en-US" sz="2600" dirty="0" smtClean="0">
              <a:latin typeface="Times New Roman" pitchFamily="18" charset="0"/>
              <a:cs typeface="Times New Roman" pitchFamily="18" charset="0"/>
            </a:endParaRPr>
          </a:p>
          <a:p>
            <a:pPr fontAlgn="base"/>
            <a:endParaRPr lang="en-US" sz="2600" dirty="0" smtClean="0">
              <a:latin typeface="Times New Roman" pitchFamily="18" charset="0"/>
              <a:cs typeface="Times New Roman" pitchFamily="18" charset="0"/>
            </a:endParaRPr>
          </a:p>
          <a:p>
            <a:pPr fontAlgn="base"/>
            <a:endParaRPr lang="en-US" sz="2600" dirty="0" smtClean="0">
              <a:latin typeface="Times New Roman" pitchFamily="18" charset="0"/>
              <a:cs typeface="Times New Roman" pitchFamily="18" charset="0"/>
            </a:endParaRPr>
          </a:p>
          <a:p>
            <a:pPr fontAlgn="base"/>
            <a:endParaRPr lang="en-US" sz="2600" dirty="0" smtClean="0">
              <a:latin typeface="Times New Roman" pitchFamily="18" charset="0"/>
              <a:cs typeface="Times New Roman" pitchFamily="18" charset="0"/>
            </a:endParaRPr>
          </a:p>
          <a:p>
            <a:pPr fontAlgn="base"/>
            <a:endParaRPr lang="en-US" sz="2600" dirty="0" smtClean="0">
              <a:latin typeface="Times New Roman" pitchFamily="18" charset="0"/>
              <a:cs typeface="Times New Roman" pitchFamily="18" charset="0"/>
            </a:endParaRPr>
          </a:p>
          <a:p>
            <a:pPr fontAlgn="base"/>
            <a:endParaRPr lang="en-US" sz="2600" dirty="0" smtClean="0">
              <a:latin typeface="Times New Roman" pitchFamily="18" charset="0"/>
              <a:cs typeface="Times New Roman" pitchFamily="18" charset="0"/>
            </a:endParaRPr>
          </a:p>
          <a:p>
            <a:pPr fontAlgn="base"/>
            <a:r>
              <a:rPr lang="en-US" sz="2600" dirty="0" smtClean="0">
                <a:latin typeface="Times New Roman" pitchFamily="18" charset="0"/>
                <a:cs typeface="Times New Roman" pitchFamily="18" charset="0"/>
              </a:rPr>
              <a:t>Fill </a:t>
            </a:r>
            <a:r>
              <a:rPr lang="en-US" sz="2600" dirty="0" smtClean="0">
                <a:latin typeface="Times New Roman" pitchFamily="18" charset="0"/>
                <a:cs typeface="Times New Roman" pitchFamily="18" charset="0"/>
              </a:rPr>
              <a:t>new population according to front </a:t>
            </a:r>
            <a:r>
              <a:rPr lang="en-US" sz="2600" dirty="0" smtClean="0">
                <a:latin typeface="Times New Roman" pitchFamily="18" charset="0"/>
                <a:cs typeface="Times New Roman" pitchFamily="18" charset="0"/>
              </a:rPr>
              <a:t>ranking.</a:t>
            </a:r>
          </a:p>
          <a:p>
            <a:pPr fontAlgn="base"/>
            <a:endParaRPr lang="en-US" sz="1800" dirty="0" smtClean="0">
              <a:latin typeface="Times New Roman" pitchFamily="18" charset="0"/>
              <a:cs typeface="Times New Roman" pitchFamily="18" charset="0"/>
            </a:endParaRPr>
          </a:p>
          <a:p>
            <a:pPr fontAlgn="base"/>
            <a:r>
              <a:rPr lang="en-US" sz="2600" dirty="0" smtClean="0">
                <a:latin typeface="Times New Roman" pitchFamily="18" charset="0"/>
                <a:cs typeface="Times New Roman" pitchFamily="18" charset="0"/>
              </a:rPr>
              <a:t>If one front is taking partially like F3, perform Crowding-sort that uses crowding distance that is related with the density of solutions around each solution. The less dense are </a:t>
            </a:r>
            <a:r>
              <a:rPr lang="en-US" sz="2600" dirty="0" smtClean="0">
                <a:latin typeface="Times New Roman" pitchFamily="18" charset="0"/>
                <a:cs typeface="Times New Roman" pitchFamily="18" charset="0"/>
              </a:rPr>
              <a:t>preferred.</a:t>
            </a:r>
          </a:p>
          <a:p>
            <a:pPr fontAlgn="base"/>
            <a:endParaRPr lang="en-US" sz="1400" dirty="0" smtClean="0">
              <a:latin typeface="Times New Roman" pitchFamily="18" charset="0"/>
              <a:cs typeface="Times New Roman" pitchFamily="18" charset="0"/>
            </a:endParaRPr>
          </a:p>
          <a:p>
            <a:pPr fontAlgn="base"/>
            <a:r>
              <a:rPr lang="en-US" sz="2600" dirty="0" smtClean="0">
                <a:latin typeface="Times New Roman" pitchFamily="18" charset="0"/>
                <a:cs typeface="Times New Roman" pitchFamily="18" charset="0"/>
              </a:rPr>
              <a:t>Create offspring population from this new population using crowded tournament selection (It compares by front ranking, if equal then by crowding distance), crossover and mutation operators.</a:t>
            </a:r>
          </a:p>
          <a:p>
            <a:endParaRPr lang="en-US" dirty="0"/>
          </a:p>
        </p:txBody>
      </p:sp>
      <p:pic>
        <p:nvPicPr>
          <p:cNvPr id="1026" name="Picture 2"/>
          <p:cNvPicPr>
            <a:picLocks noChangeAspect="1" noChangeArrowheads="1"/>
          </p:cNvPicPr>
          <p:nvPr/>
        </p:nvPicPr>
        <p:blipFill>
          <a:blip r:embed="rId2"/>
          <a:srcRect/>
          <a:stretch>
            <a:fillRect/>
          </a:stretch>
        </p:blipFill>
        <p:spPr bwMode="auto">
          <a:xfrm>
            <a:off x="2057400" y="762000"/>
            <a:ext cx="3581400" cy="2701897"/>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Crowding-distance calculation</a:t>
            </a:r>
            <a:endParaRPr lang="en-US" sz="4000" dirty="0"/>
          </a:p>
        </p:txBody>
      </p:sp>
      <p:sp>
        <p:nvSpPr>
          <p:cNvPr id="3" name="Content Placeholder 2"/>
          <p:cNvSpPr>
            <a:spLocks noGrp="1"/>
          </p:cNvSpPr>
          <p:nvPr>
            <p:ph idx="1"/>
          </p:nvPr>
        </p:nvSpPr>
        <p:spPr>
          <a:xfrm>
            <a:off x="457200" y="1295400"/>
            <a:ext cx="8229600" cy="4830763"/>
          </a:xfrm>
        </p:spPr>
        <p:txBody>
          <a:bodyPr>
            <a:normAutofit/>
          </a:bodyPr>
          <a:lstStyle/>
          <a:p>
            <a:r>
              <a:rPr lang="en-US" sz="2400" dirty="0" smtClean="0">
                <a:latin typeface="Times New Roman" pitchFamily="18" charset="0"/>
                <a:cs typeface="Times New Roman" pitchFamily="18" charset="0"/>
              </a:rPr>
              <a:t>The crowding distance is the </a:t>
            </a:r>
            <a:r>
              <a:rPr lang="en-US" sz="2400" dirty="0" err="1" smtClean="0">
                <a:latin typeface="Times New Roman" pitchFamily="18" charset="0"/>
                <a:cs typeface="Times New Roman" pitchFamily="18" charset="0"/>
              </a:rPr>
              <a:t>Manhatten</a:t>
            </a:r>
            <a:r>
              <a:rPr lang="en-US" sz="2400" dirty="0" smtClean="0">
                <a:latin typeface="Times New Roman" pitchFamily="18" charset="0"/>
                <a:cs typeface="Times New Roman" pitchFamily="18" charset="0"/>
              </a:rPr>
              <a:t> Distance in the objective space. </a:t>
            </a:r>
          </a:p>
          <a:p>
            <a:endParaRPr lang="en-US" sz="12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pic>
        <p:nvPicPr>
          <p:cNvPr id="1028" name="Picture 4"/>
          <p:cNvPicPr>
            <a:picLocks noChangeAspect="1" noChangeArrowheads="1"/>
          </p:cNvPicPr>
          <p:nvPr/>
        </p:nvPicPr>
        <p:blipFill>
          <a:blip r:embed="rId2"/>
          <a:srcRect/>
          <a:stretch>
            <a:fillRect/>
          </a:stretch>
        </p:blipFill>
        <p:spPr bwMode="auto">
          <a:xfrm>
            <a:off x="609600" y="4038600"/>
            <a:ext cx="4648200" cy="2565565"/>
          </a:xfrm>
          <a:prstGeom prst="rect">
            <a:avLst/>
          </a:prstGeom>
          <a:noFill/>
          <a:ln w="9525">
            <a:noFill/>
            <a:miter lim="800000"/>
            <a:headEnd/>
            <a:tailEnd/>
          </a:ln>
          <a:effectLst/>
        </p:spPr>
      </p:pic>
      <p:sp>
        <p:nvSpPr>
          <p:cNvPr id="7" name="Rectangle 6"/>
          <p:cNvSpPr/>
          <p:nvPr/>
        </p:nvSpPr>
        <p:spPr>
          <a:xfrm>
            <a:off x="1371600" y="6400800"/>
            <a:ext cx="2286460" cy="369332"/>
          </a:xfrm>
          <a:prstGeom prst="rect">
            <a:avLst/>
          </a:prstGeom>
        </p:spPr>
        <p:txBody>
          <a:bodyPr wrap="none">
            <a:spAutoFit/>
          </a:bodyPr>
          <a:lstStyle/>
          <a:p>
            <a:r>
              <a:rPr lang="en-US" dirty="0" smtClean="0">
                <a:latin typeface="Times New Roman" pitchFamily="18" charset="0"/>
                <a:cs typeface="Times New Roman" pitchFamily="18" charset="0"/>
              </a:rPr>
              <a:t>Diversity Preservation</a:t>
            </a:r>
            <a:endParaRPr lang="en-US" dirty="0">
              <a:latin typeface="Times New Roman" pitchFamily="18" charset="0"/>
              <a:cs typeface="Times New Roman" pitchFamily="18" charset="0"/>
            </a:endParaRPr>
          </a:p>
        </p:txBody>
      </p:sp>
      <p:sp>
        <p:nvSpPr>
          <p:cNvPr id="8" name="Rectangle 7"/>
          <p:cNvSpPr/>
          <p:nvPr/>
        </p:nvSpPr>
        <p:spPr>
          <a:xfrm>
            <a:off x="4343400" y="4267200"/>
            <a:ext cx="4572000" cy="646331"/>
          </a:xfrm>
          <a:prstGeom prst="rect">
            <a:avLst/>
          </a:prstGeom>
        </p:spPr>
        <p:txBody>
          <a:bodyPr>
            <a:spAutoFit/>
          </a:bodyPr>
          <a:lstStyle/>
          <a:p>
            <a:r>
              <a:rPr lang="en-US" dirty="0" smtClean="0">
                <a:latin typeface="Times New Roman" pitchFamily="18" charset="0"/>
                <a:cs typeface="Times New Roman" pitchFamily="18" charset="0"/>
              </a:rPr>
              <a:t>Points marked in filled circles are solutions of the same </a:t>
            </a:r>
            <a:r>
              <a:rPr lang="en-US" dirty="0" err="1" smtClean="0">
                <a:latin typeface="Times New Roman" pitchFamily="18" charset="0"/>
                <a:cs typeface="Times New Roman" pitchFamily="18" charset="0"/>
              </a:rPr>
              <a:t>nondominated</a:t>
            </a:r>
            <a:r>
              <a:rPr lang="en-US" dirty="0" smtClean="0">
                <a:latin typeface="Times New Roman" pitchFamily="18" charset="0"/>
                <a:cs typeface="Times New Roman" pitchFamily="18" charset="0"/>
              </a:rPr>
              <a:t> front.</a:t>
            </a:r>
            <a:endParaRPr lang="en-US" dirty="0">
              <a:latin typeface="Times New Roman" pitchFamily="18" charset="0"/>
              <a:cs typeface="Times New Roman" pitchFamily="18" charset="0"/>
            </a:endParaRPr>
          </a:p>
        </p:txBody>
      </p:sp>
      <p:sp>
        <p:nvSpPr>
          <p:cNvPr id="9" name="Rectangle 8"/>
          <p:cNvSpPr/>
          <p:nvPr/>
        </p:nvSpPr>
        <p:spPr>
          <a:xfrm>
            <a:off x="533400" y="2209800"/>
            <a:ext cx="8077200" cy="1477328"/>
          </a:xfrm>
          <a:prstGeom prst="rect">
            <a:avLst/>
          </a:prstGeom>
        </p:spPr>
        <p:txBody>
          <a:bodyPr wrap="square">
            <a:spAutoFit/>
          </a:bodyPr>
          <a:lstStyle/>
          <a:p>
            <a:pPr>
              <a:buFont typeface="Arial" pitchFamily="34" charset="0"/>
              <a:buChar char="•"/>
            </a:pPr>
            <a:r>
              <a:rPr lang="en-US" dirty="0" smtClean="0">
                <a:latin typeface="Times New Roman" pitchFamily="18" charset="0"/>
                <a:cs typeface="Times New Roman" pitchFamily="18" charset="0"/>
              </a:rPr>
              <a:t> The </a:t>
            </a:r>
            <a:r>
              <a:rPr lang="en-US" dirty="0" smtClean="0">
                <a:latin typeface="Times New Roman" pitchFamily="18" charset="0"/>
                <a:cs typeface="Times New Roman" pitchFamily="18" charset="0"/>
              </a:rPr>
              <a:t>crowding distance </a:t>
            </a:r>
            <a:r>
              <a:rPr lang="en-US" i="1" dirty="0" err="1" smtClean="0">
                <a:latin typeface="Times New Roman" pitchFamily="18" charset="0"/>
                <a:cs typeface="Times New Roman" pitchFamily="18" charset="0"/>
              </a:rPr>
              <a:t>d</a:t>
            </a:r>
            <a:r>
              <a:rPr lang="en-US" i="1" baseline="-25000"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of point </a:t>
            </a:r>
            <a:r>
              <a:rPr lang="en-US" i="1"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is a measure of the objective space around </a:t>
            </a:r>
            <a:r>
              <a:rPr lang="en-US" i="1"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which is not occupied by any other solution in the population. </a:t>
            </a:r>
            <a:endParaRPr lang="en-US" dirty="0" smtClean="0">
              <a:latin typeface="Times New Roman" pitchFamily="18" charset="0"/>
              <a:cs typeface="Times New Roman" pitchFamily="18" charset="0"/>
            </a:endParaRPr>
          </a:p>
          <a:p>
            <a:pPr>
              <a:buFont typeface="Arial" pitchFamily="34" charset="0"/>
              <a:buChar char="•"/>
            </a:pPr>
            <a:endParaRPr lang="en-US" dirty="0" smtClean="0">
              <a:latin typeface="Times New Roman" pitchFamily="18" charset="0"/>
              <a:cs typeface="Times New Roman" pitchFamily="18" charset="0"/>
            </a:endParaRPr>
          </a:p>
          <a:p>
            <a:pPr>
              <a:buFont typeface="Arial" pitchFamily="34" charset="0"/>
              <a:buChar char="•"/>
            </a:pPr>
            <a:r>
              <a:rPr lang="en-US" dirty="0" smtClean="0">
                <a:latin typeface="Times New Roman" pitchFamily="18" charset="0"/>
                <a:cs typeface="Times New Roman" pitchFamily="18" charset="0"/>
              </a:rPr>
              <a:t> Calculate </a:t>
            </a:r>
            <a:r>
              <a:rPr lang="en-US" i="1" dirty="0" err="1" smtClean="0">
                <a:latin typeface="Times New Roman" pitchFamily="18" charset="0"/>
                <a:cs typeface="Times New Roman" pitchFamily="18" charset="0"/>
              </a:rPr>
              <a:t>d</a:t>
            </a:r>
            <a:r>
              <a:rPr lang="en-US" i="1" baseline="-25000" dirty="0" err="1" smtClean="0">
                <a:latin typeface="Times New Roman" pitchFamily="18" charset="0"/>
                <a:cs typeface="Times New Roman" pitchFamily="18" charset="0"/>
              </a:rPr>
              <a:t>i</a:t>
            </a:r>
            <a:r>
              <a:rPr lang="en-US" i="1" baseline="-2500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by estimating </a:t>
            </a:r>
            <a:r>
              <a:rPr lang="en-US" dirty="0" smtClean="0">
                <a:latin typeface="Times New Roman" pitchFamily="18" charset="0"/>
                <a:cs typeface="Times New Roman" pitchFamily="18" charset="0"/>
              </a:rPr>
              <a:t>the perimeter of the </a:t>
            </a:r>
            <a:r>
              <a:rPr lang="en-US" dirty="0" err="1" smtClean="0">
                <a:latin typeface="Times New Roman" pitchFamily="18" charset="0"/>
                <a:cs typeface="Times New Roman" pitchFamily="18" charset="0"/>
              </a:rPr>
              <a:t>cuboid</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formed </a:t>
            </a:r>
            <a:r>
              <a:rPr lang="en-US" dirty="0" smtClean="0">
                <a:latin typeface="Times New Roman" pitchFamily="18" charset="0"/>
                <a:cs typeface="Times New Roman" pitchFamily="18" charset="0"/>
              </a:rPr>
              <a:t>by using the nearest neighbors in the objective space as the </a:t>
            </a:r>
            <a:r>
              <a:rPr lang="en-US" smtClean="0">
                <a:latin typeface="Times New Roman" pitchFamily="18" charset="0"/>
                <a:cs typeface="Times New Roman" pitchFamily="18" charset="0"/>
              </a:rPr>
              <a:t>vertices </a:t>
            </a:r>
            <a:r>
              <a:rPr lang="en-US" smtClean="0">
                <a:latin typeface="Times New Roman" pitchFamily="18" charset="0"/>
                <a:cs typeface="Times New Roman" pitchFamily="18" charset="0"/>
              </a:rPr>
              <a:t>(crowding </a:t>
            </a:r>
            <a:r>
              <a:rPr lang="en-US" dirty="0" smtClean="0">
                <a:latin typeface="Times New Roman" pitchFamily="18" charset="0"/>
                <a:cs typeface="Times New Roman" pitchFamily="18" charset="0"/>
              </a:rPr>
              <a:t>distance</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Multi-Objective Optimization Problems (MOOP)</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76400"/>
            <a:ext cx="8229600" cy="4449763"/>
          </a:xfrm>
        </p:spPr>
        <p:txBody>
          <a:bodyPr>
            <a:normAutofit fontScale="85000" lnSpcReduction="20000"/>
          </a:bodyPr>
          <a:lstStyle/>
          <a:p>
            <a:endParaRPr lang="en-US" sz="12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In MOOP, we try to </a:t>
            </a:r>
            <a:r>
              <a:rPr lang="en-US" sz="2400" dirty="0" err="1" smtClean="0">
                <a:latin typeface="Times New Roman" pitchFamily="18" charset="0"/>
                <a:cs typeface="Times New Roman" pitchFamily="18" charset="0"/>
              </a:rPr>
              <a:t>optimise</a:t>
            </a:r>
            <a:r>
              <a:rPr lang="en-US" sz="2400" dirty="0" smtClean="0">
                <a:latin typeface="Times New Roman" pitchFamily="18" charset="0"/>
                <a:cs typeface="Times New Roman" pitchFamily="18" charset="0"/>
              </a:rPr>
              <a:t> many objective functions simultaneously while trying to find a balance between all competitive objective functions without many trade-offs. </a:t>
            </a:r>
          </a:p>
          <a:p>
            <a:endParaRPr lang="en-US" sz="12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Answer is set of solutions that define the best tradeoff between competing objectives.</a:t>
            </a:r>
          </a:p>
          <a:p>
            <a:endParaRPr lang="en-US" sz="12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However, it is tough to narrow the solution search to one optimal solution since there are many feasible solutions in the solution space, and some problems have intractable solution space.</a:t>
            </a:r>
          </a:p>
          <a:p>
            <a:endParaRPr lang="en-US" sz="1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From a computational complexity stance, intractable problems are problems for which there exist no efficient algorithms to solve them.</a:t>
            </a:r>
          </a:p>
          <a:p>
            <a:endParaRPr lang="en-US" sz="12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  In multi-objective optimization problem, the goodness of a solution is determined by the dominance.</a:t>
            </a:r>
            <a:endParaRPr lang="en-US" sz="24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Times New Roman" pitchFamily="18" charset="0"/>
                <a:cs typeface="Times New Roman" pitchFamily="18" charset="0"/>
              </a:rPr>
              <a:t>Definition 1</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err="1" smtClean="0">
                <a:latin typeface="Times New Roman" pitchFamily="18" charset="0"/>
                <a:cs typeface="Times New Roman" pitchFamily="18" charset="0"/>
              </a:rPr>
              <a:t>Multiobjective</a:t>
            </a:r>
            <a:r>
              <a:rPr lang="en-US" sz="2400" dirty="0" smtClean="0">
                <a:latin typeface="Times New Roman" pitchFamily="18" charset="0"/>
                <a:cs typeface="Times New Roman" pitchFamily="18" charset="0"/>
              </a:rPr>
              <a:t> Optimization.</a:t>
            </a:r>
          </a:p>
          <a:p>
            <a:pPr>
              <a:buNone/>
            </a:pPr>
            <a:r>
              <a:rPr lang="en-US" sz="2400" dirty="0" smtClean="0">
                <a:latin typeface="Times New Roman" pitchFamily="18" charset="0"/>
                <a:cs typeface="Times New Roman" pitchFamily="18" charset="0"/>
              </a:rPr>
              <a:t>        Given </a:t>
            </a:r>
            <a:r>
              <a:rPr lang="en-US" sz="2400" i="1" dirty="0" smtClean="0">
                <a:latin typeface="Times New Roman" pitchFamily="18" charset="0"/>
                <a:cs typeface="Times New Roman" pitchFamily="18" charset="0"/>
              </a:rPr>
              <a:t>m</a:t>
            </a:r>
            <a:r>
              <a:rPr lang="en-US" sz="2400" dirty="0" smtClean="0">
                <a:latin typeface="Times New Roman" pitchFamily="18" charset="0"/>
                <a:cs typeface="Times New Roman" pitchFamily="18" charset="0"/>
              </a:rPr>
              <a:t> objective functions </a:t>
            </a:r>
            <a:r>
              <a:rPr lang="en-US" sz="2400" i="1" dirty="0" smtClean="0">
                <a:latin typeface="Times New Roman" pitchFamily="18" charset="0"/>
                <a:cs typeface="Times New Roman" pitchFamily="18" charset="0"/>
              </a:rPr>
              <a:t>f</a:t>
            </a:r>
            <a:r>
              <a:rPr lang="en-US" sz="2400" baseline="-25000" dirty="0" smtClean="0">
                <a:latin typeface="Times New Roman" pitchFamily="18" charset="0"/>
                <a:cs typeface="Times New Roman" pitchFamily="18" charset="0"/>
              </a:rPr>
              <a:t>1</a:t>
            </a:r>
            <a:r>
              <a:rPr lang="en-US" sz="2400" dirty="0" smtClean="0">
                <a:latin typeface="Times New Roman" pitchFamily="18" charset="0"/>
                <a:cs typeface="Times New Roman" pitchFamily="18" charset="0"/>
              </a:rPr>
              <a:t> : </a:t>
            </a:r>
            <a:r>
              <a:rPr lang="en-US" sz="2400" dirty="0" smtClean="0">
                <a:latin typeface="Times New Roman" pitchFamily="18" charset="0"/>
                <a:cs typeface="Times New Roman" pitchFamily="18" charset="0"/>
                <a:sym typeface="Symbol"/>
              </a:rPr>
              <a:t></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sym typeface="Symbol"/>
              </a:rPr>
              <a:t></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sym typeface="Symbol"/>
              </a:rPr>
              <a:t></a:t>
            </a:r>
            <a:r>
              <a:rPr lang="en-US" sz="2400" dirty="0" smtClean="0">
                <a:latin typeface="Times New Roman" pitchFamily="18" charset="0"/>
                <a:cs typeface="Times New Roman" pitchFamily="18" charset="0"/>
              </a:rPr>
              <a:t> ...; </a:t>
            </a:r>
            <a:r>
              <a:rPr lang="en-US" sz="2400" i="1" dirty="0" smtClean="0">
                <a:latin typeface="Times New Roman" pitchFamily="18" charset="0"/>
                <a:cs typeface="Times New Roman" pitchFamily="18" charset="0"/>
              </a:rPr>
              <a:t>f</a:t>
            </a:r>
            <a:r>
              <a:rPr lang="en-US" sz="2400" i="1" baseline="-25000" dirty="0" smtClean="0">
                <a:latin typeface="Times New Roman" pitchFamily="18" charset="0"/>
                <a:cs typeface="Times New Roman" pitchFamily="18" charset="0"/>
              </a:rPr>
              <a:t>m</a:t>
            </a:r>
            <a:r>
              <a:rPr lang="en-US" sz="2400" dirty="0" smtClean="0">
                <a:latin typeface="Times New Roman" pitchFamily="18" charset="0"/>
                <a:cs typeface="Times New Roman" pitchFamily="18" charset="0"/>
              </a:rPr>
              <a:t> : </a:t>
            </a:r>
            <a:r>
              <a:rPr lang="en-US" sz="2400" dirty="0" smtClean="0">
                <a:latin typeface="Times New Roman" pitchFamily="18" charset="0"/>
                <a:cs typeface="Times New Roman" pitchFamily="18" charset="0"/>
                <a:sym typeface="Symbol"/>
              </a:rPr>
              <a:t></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sym typeface="Symbol"/>
              </a:rPr>
              <a:t></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sym typeface="Symbol"/>
              </a:rPr>
              <a:t></a:t>
            </a:r>
            <a:r>
              <a:rPr lang="en-US" sz="2400" dirty="0" smtClean="0">
                <a:latin typeface="Times New Roman" pitchFamily="18" charset="0"/>
                <a:cs typeface="Times New Roman" pitchFamily="18" charset="0"/>
              </a:rPr>
              <a:t> which map a decision space </a:t>
            </a:r>
            <a:r>
              <a:rPr lang="en-US" sz="2400" dirty="0" smtClean="0">
                <a:latin typeface="Times New Roman" pitchFamily="18" charset="0"/>
                <a:cs typeface="Times New Roman" pitchFamily="18" charset="0"/>
                <a:sym typeface="Symbol"/>
              </a:rPr>
              <a:t></a:t>
            </a:r>
            <a:r>
              <a:rPr lang="en-US" sz="2400" dirty="0" smtClean="0">
                <a:latin typeface="Times New Roman" pitchFamily="18" charset="0"/>
                <a:cs typeface="Times New Roman" pitchFamily="18" charset="0"/>
              </a:rPr>
              <a:t> into </a:t>
            </a:r>
            <a:r>
              <a:rPr lang="en-US" sz="2400" dirty="0" smtClean="0">
                <a:latin typeface="Times New Roman" pitchFamily="18" charset="0"/>
                <a:cs typeface="Times New Roman" pitchFamily="18" charset="0"/>
                <a:sym typeface="Symbol"/>
              </a:rPr>
              <a:t></a:t>
            </a:r>
            <a:r>
              <a:rPr lang="en-US" sz="2400" dirty="0" smtClean="0">
                <a:latin typeface="Times New Roman" pitchFamily="18" charset="0"/>
                <a:cs typeface="Times New Roman" pitchFamily="18" charset="0"/>
              </a:rPr>
              <a:t>.</a:t>
            </a:r>
          </a:p>
          <a:p>
            <a:pPr>
              <a:buNone/>
            </a:pPr>
            <a:endParaRPr lang="en-US" sz="12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 A </a:t>
            </a:r>
            <a:r>
              <a:rPr lang="en-US" sz="2400" dirty="0" err="1" smtClean="0">
                <a:latin typeface="Times New Roman" pitchFamily="18" charset="0"/>
                <a:cs typeface="Times New Roman" pitchFamily="18" charset="0"/>
              </a:rPr>
              <a:t>multiobjective</a:t>
            </a:r>
            <a:r>
              <a:rPr lang="en-US" sz="2400" dirty="0" smtClean="0">
                <a:latin typeface="Times New Roman" pitchFamily="18" charset="0"/>
                <a:cs typeface="Times New Roman" pitchFamily="18" charset="0"/>
              </a:rPr>
              <a:t> optimization problem (MOOP) is given by the following problem statement: </a:t>
            </a:r>
          </a:p>
          <a:p>
            <a:pPr>
              <a:buNone/>
            </a:pPr>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minimize f</a:t>
            </a:r>
            <a:r>
              <a:rPr lang="en-US" sz="2400" baseline="-25000" dirty="0" smtClean="0">
                <a:latin typeface="Times New Roman" pitchFamily="18" charset="0"/>
                <a:cs typeface="Times New Roman" pitchFamily="18" charset="0"/>
              </a:rPr>
              <a:t>1</a:t>
            </a: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x</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sym typeface="Symbol"/>
              </a:rPr>
              <a:t>,….. </a:t>
            </a:r>
            <a:r>
              <a:rPr lang="en-US" sz="2400" i="1" dirty="0" smtClean="0">
                <a:latin typeface="Times New Roman" pitchFamily="18" charset="0"/>
                <a:cs typeface="Times New Roman" pitchFamily="18" charset="0"/>
                <a:sym typeface="Symbol"/>
              </a:rPr>
              <a:t>minimiz</a:t>
            </a:r>
            <a:r>
              <a:rPr lang="en-US" sz="2400" dirty="0" smtClean="0">
                <a:latin typeface="Times New Roman" pitchFamily="18" charset="0"/>
                <a:cs typeface="Times New Roman" pitchFamily="18" charset="0"/>
                <a:sym typeface="Symbol"/>
              </a:rPr>
              <a:t>e </a:t>
            </a:r>
            <a:r>
              <a:rPr lang="en-US" sz="2400" i="1" dirty="0" smtClean="0">
                <a:latin typeface="Times New Roman" pitchFamily="18" charset="0"/>
                <a:cs typeface="Times New Roman" pitchFamily="18" charset="0"/>
              </a:rPr>
              <a:t>f</a:t>
            </a:r>
            <a:r>
              <a:rPr lang="en-US" sz="2400" i="1" baseline="-25000" dirty="0" smtClean="0">
                <a:latin typeface="Times New Roman" pitchFamily="18" charset="0"/>
                <a:cs typeface="Times New Roman" pitchFamily="18" charset="0"/>
              </a:rPr>
              <a:t>m</a:t>
            </a: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x</a:t>
            </a: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x</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sym typeface="Symbol"/>
              </a:rPr>
              <a:t> </a:t>
            </a:r>
          </a:p>
          <a:p>
            <a:pPr>
              <a:buNone/>
            </a:pPr>
            <a:endParaRPr lang="en-US" sz="1200" dirty="0" smtClean="0">
              <a:latin typeface="Times New Roman" pitchFamily="18" charset="0"/>
              <a:cs typeface="Times New Roman" pitchFamily="18" charset="0"/>
              <a:sym typeface="Symbol"/>
            </a:endParaRPr>
          </a:p>
          <a:p>
            <a:r>
              <a:rPr lang="en-US" sz="2400" i="1" dirty="0" smtClean="0">
                <a:latin typeface="Times New Roman" pitchFamily="18" charset="0"/>
                <a:cs typeface="Times New Roman" pitchFamily="18" charset="0"/>
              </a:rPr>
              <a:t>m</a:t>
            </a:r>
            <a:r>
              <a:rPr lang="en-US" sz="2400" dirty="0" smtClean="0">
                <a:latin typeface="Times New Roman" pitchFamily="18" charset="0"/>
                <a:cs typeface="Times New Roman" pitchFamily="18" charset="0"/>
              </a:rPr>
              <a:t> &gt; 1, at least 2 for </a:t>
            </a:r>
            <a:r>
              <a:rPr lang="en-US" sz="2400" dirty="0" err="1" smtClean="0">
                <a:latin typeface="Times New Roman" pitchFamily="18" charset="0"/>
                <a:cs typeface="Times New Roman" pitchFamily="18" charset="0"/>
              </a:rPr>
              <a:t>multiobjective</a:t>
            </a:r>
            <a:r>
              <a:rPr lang="en-US" sz="2400" dirty="0" smtClean="0">
                <a:latin typeface="Times New Roman" pitchFamily="18" charset="0"/>
                <a:cs typeface="Times New Roman" pitchFamily="18" charset="0"/>
              </a:rPr>
              <a:t> optimization problems. </a:t>
            </a:r>
          </a:p>
          <a:p>
            <a:endParaRPr lang="en-US" sz="12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Pareto-optimal Solutions</a:t>
            </a:r>
            <a:endParaRPr lang="en-US" sz="4000" dirty="0"/>
          </a:p>
        </p:txBody>
      </p:sp>
      <p:sp>
        <p:nvSpPr>
          <p:cNvPr id="3" name="Content Placeholder 2"/>
          <p:cNvSpPr>
            <a:spLocks noGrp="1"/>
          </p:cNvSpPr>
          <p:nvPr>
            <p:ph idx="1"/>
          </p:nvPr>
        </p:nvSpPr>
        <p:spPr/>
        <p:txBody>
          <a:bodyPr>
            <a:normAutofit fontScale="92500" lnSpcReduction="10000"/>
          </a:bodyPr>
          <a:lstStyle/>
          <a:p>
            <a:r>
              <a:rPr lang="en-US" sz="2400" dirty="0" smtClean="0">
                <a:latin typeface="Times New Roman" pitchFamily="18" charset="0"/>
                <a:cs typeface="Times New Roman" pitchFamily="18" charset="0"/>
              </a:rPr>
              <a:t>The Presence of multiple objectives in a problem, in principle, gives rise to a set of optimal solutions (Pareto-optimal solutions), instead of a single optimal solution. </a:t>
            </a:r>
          </a:p>
          <a:p>
            <a:endParaRPr lang="en-US" sz="12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In the absence of any further information, one of these Pareto-optimal solutions cannot be said to be better than the other. </a:t>
            </a:r>
          </a:p>
          <a:p>
            <a:endParaRPr lang="en-US" sz="12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Classical optimization methods suggest converting the </a:t>
            </a:r>
            <a:r>
              <a:rPr lang="en-US" sz="2400" dirty="0" err="1" smtClean="0">
                <a:latin typeface="Times New Roman" pitchFamily="18" charset="0"/>
                <a:cs typeface="Times New Roman" pitchFamily="18" charset="0"/>
              </a:rPr>
              <a:t>multiobjective</a:t>
            </a:r>
            <a:r>
              <a:rPr lang="en-US" sz="2400" dirty="0" smtClean="0">
                <a:latin typeface="Times New Roman" pitchFamily="18" charset="0"/>
                <a:cs typeface="Times New Roman" pitchFamily="18" charset="0"/>
              </a:rPr>
              <a:t> optimization problem to a single-objective optimization problem by emphasizing one particular Pareto-optimal solution at a time.</a:t>
            </a:r>
          </a:p>
          <a:p>
            <a:endParaRPr lang="en-US" sz="13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When such a method is to be used for finding multiple solutions, it has to be applied many times, hopefully finding a different solution at each simulation run.</a:t>
            </a:r>
            <a:endParaRPr lang="en-US" sz="24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Grp="1" noChangeAspect="1" noChangeArrowheads="1"/>
          </p:cNvPicPr>
          <p:nvPr>
            <p:ph idx="1"/>
          </p:nvPr>
        </p:nvPicPr>
        <p:blipFill>
          <a:blip r:embed="rId2"/>
          <a:srcRect/>
          <a:stretch>
            <a:fillRect/>
          </a:stretch>
        </p:blipFill>
        <p:spPr bwMode="auto">
          <a:xfrm>
            <a:off x="4571992" y="3863176"/>
            <a:ext cx="16" cy="11"/>
          </a:xfrm>
          <a:prstGeom prst="rect">
            <a:avLst/>
          </a:prstGeom>
          <a:noFill/>
          <a:ln w="9525">
            <a:noFill/>
            <a:miter lim="800000"/>
            <a:headEnd/>
            <a:tailEnd/>
          </a:ln>
          <a:effectLst/>
        </p:spPr>
      </p:pic>
      <p:pic>
        <p:nvPicPr>
          <p:cNvPr id="23556" name="Picture 4"/>
          <p:cNvPicPr>
            <a:picLocks noChangeAspect="1" noChangeArrowheads="1"/>
          </p:cNvPicPr>
          <p:nvPr/>
        </p:nvPicPr>
        <p:blipFill>
          <a:blip r:embed="rId2"/>
          <a:srcRect/>
          <a:stretch>
            <a:fillRect/>
          </a:stretch>
        </p:blipFill>
        <p:spPr bwMode="auto">
          <a:xfrm>
            <a:off x="0" y="0"/>
            <a:ext cx="4581525" cy="3057525"/>
          </a:xfrm>
          <a:prstGeom prst="rect">
            <a:avLst/>
          </a:prstGeom>
          <a:noFill/>
          <a:ln w="9525">
            <a:noFill/>
            <a:miter lim="800000"/>
            <a:headEnd/>
            <a:tailEnd/>
          </a:ln>
          <a:effectLst/>
        </p:spPr>
      </p:pic>
      <p:graphicFrame>
        <p:nvGraphicFramePr>
          <p:cNvPr id="7" name="Table 6"/>
          <p:cNvGraphicFramePr>
            <a:graphicFrameLocks noGrp="1"/>
          </p:cNvGraphicFramePr>
          <p:nvPr/>
        </p:nvGraphicFramePr>
        <p:xfrm>
          <a:off x="4648200" y="228600"/>
          <a:ext cx="3733800" cy="929640"/>
        </p:xfrm>
        <a:graphic>
          <a:graphicData uri="http://schemas.openxmlformats.org/drawingml/2006/table">
            <a:tbl>
              <a:tblPr/>
              <a:tblGrid>
                <a:gridCol w="1866900"/>
                <a:gridCol w="1866900"/>
              </a:tblGrid>
              <a:tr h="0">
                <a:tc>
                  <a:txBody>
                    <a:bodyPr/>
                    <a:lstStyle/>
                    <a:p>
                      <a:pPr algn="ctr" fontAlgn="t" latinLnBrk="0"/>
                      <a:r>
                        <a:rPr lang="en-US" b="1" cap="all" dirty="0" smtClean="0">
                          <a:solidFill>
                            <a:srgbClr val="000000"/>
                          </a:solidFill>
                          <a:latin typeface="Times New Roman" pitchFamily="18" charset="0"/>
                          <a:cs typeface="Times New Roman" pitchFamily="18" charset="0"/>
                        </a:rPr>
                        <a:t>O</a:t>
                      </a:r>
                      <a:r>
                        <a:rPr lang="en-US" b="1" cap="none" dirty="0" smtClean="0">
                          <a:solidFill>
                            <a:srgbClr val="000000"/>
                          </a:solidFill>
                          <a:latin typeface="Times New Roman" pitchFamily="18" charset="0"/>
                          <a:cs typeface="Times New Roman" pitchFamily="18" charset="0"/>
                        </a:rPr>
                        <a:t>bjective </a:t>
                      </a:r>
                      <a:r>
                        <a:rPr lang="en-US" b="1" cap="all" dirty="0" smtClean="0">
                          <a:solidFill>
                            <a:srgbClr val="000000"/>
                          </a:solidFill>
                          <a:latin typeface="Times New Roman" pitchFamily="18" charset="0"/>
                          <a:cs typeface="Times New Roman" pitchFamily="18" charset="0"/>
                        </a:rPr>
                        <a:t>1</a:t>
                      </a:r>
                      <a:endParaRPr lang="en-US" b="1" cap="all" dirty="0">
                        <a:solidFill>
                          <a:srgbClr val="000000"/>
                        </a:solidFill>
                        <a:latin typeface="Times New Roman" pitchFamily="18" charset="0"/>
                        <a:cs typeface="Times New Roman" pitchFamily="18" charset="0"/>
                      </a:endParaRPr>
                    </a:p>
                  </a:txBody>
                  <a:tcPr marL="47625" marR="47625" marT="95250" marB="95250">
                    <a:lnL w="9525" cap="flat" cmpd="sng" algn="ctr">
                      <a:solidFill>
                        <a:srgbClr val="A0AC2A"/>
                      </a:solidFill>
                      <a:prstDash val="solid"/>
                      <a:round/>
                      <a:headEnd type="none" w="med" len="med"/>
                      <a:tailEnd type="none" w="med" len="med"/>
                    </a:lnL>
                    <a:lnR w="9525" cap="flat" cmpd="sng" algn="ctr">
                      <a:solidFill>
                        <a:srgbClr val="30923D"/>
                      </a:solidFill>
                      <a:prstDash val="solid"/>
                      <a:round/>
                      <a:headEnd type="none" w="med" len="med"/>
                      <a:tailEnd type="none" w="med" len="med"/>
                    </a:lnR>
                    <a:lnT w="9525" cap="flat" cmpd="sng" algn="ctr">
                      <a:solidFill>
                        <a:srgbClr val="A0AC2A"/>
                      </a:solidFill>
                      <a:prstDash val="solid"/>
                      <a:round/>
                      <a:headEnd type="none" w="med" len="med"/>
                      <a:tailEnd type="none" w="med" len="med"/>
                    </a:lnT>
                    <a:lnB w="9525" cap="flat" cmpd="sng" algn="ctr">
                      <a:solidFill>
                        <a:srgbClr val="20AF08"/>
                      </a:solidFill>
                      <a:prstDash val="solid"/>
                      <a:round/>
                      <a:headEnd type="none" w="med" len="med"/>
                      <a:tailEnd type="none" w="med" len="med"/>
                    </a:lnB>
                    <a:solidFill>
                      <a:srgbClr val="FFFFFF"/>
                    </a:solidFill>
                  </a:tcPr>
                </a:tc>
                <a:tc>
                  <a:txBody>
                    <a:bodyPr/>
                    <a:lstStyle/>
                    <a:p>
                      <a:pPr algn="ctr" fontAlgn="t" latinLnBrk="0"/>
                      <a:r>
                        <a:rPr lang="en-US" b="0" cap="all" dirty="0" smtClean="0">
                          <a:solidFill>
                            <a:srgbClr val="000000"/>
                          </a:solidFill>
                          <a:latin typeface="Times New Roman" pitchFamily="18" charset="0"/>
                          <a:cs typeface="Times New Roman" pitchFamily="18" charset="0"/>
                        </a:rPr>
                        <a:t>G</a:t>
                      </a:r>
                      <a:r>
                        <a:rPr lang="en-US" b="0" cap="none" dirty="0" smtClean="0">
                          <a:solidFill>
                            <a:srgbClr val="000000"/>
                          </a:solidFill>
                          <a:latin typeface="Times New Roman" pitchFamily="18" charset="0"/>
                          <a:cs typeface="Times New Roman" pitchFamily="18" charset="0"/>
                        </a:rPr>
                        <a:t>ood</a:t>
                      </a:r>
                      <a:r>
                        <a:rPr lang="en-US" b="0" cap="all" dirty="0" smtClean="0">
                          <a:solidFill>
                            <a:srgbClr val="000000"/>
                          </a:solidFill>
                          <a:latin typeface="Times New Roman" pitchFamily="18" charset="0"/>
                          <a:cs typeface="Times New Roman" pitchFamily="18" charset="0"/>
                        </a:rPr>
                        <a:t> M</a:t>
                      </a:r>
                      <a:r>
                        <a:rPr lang="en-US" b="0" cap="none" dirty="0" smtClean="0">
                          <a:solidFill>
                            <a:srgbClr val="000000"/>
                          </a:solidFill>
                          <a:latin typeface="Times New Roman" pitchFamily="18" charset="0"/>
                          <a:cs typeface="Times New Roman" pitchFamily="18" charset="0"/>
                        </a:rPr>
                        <a:t>ileage</a:t>
                      </a:r>
                      <a:endParaRPr lang="en-US" b="0" cap="all" dirty="0">
                        <a:solidFill>
                          <a:srgbClr val="000000"/>
                        </a:solidFill>
                        <a:latin typeface="Times New Roman" pitchFamily="18" charset="0"/>
                        <a:cs typeface="Times New Roman" pitchFamily="18" charset="0"/>
                      </a:endParaRPr>
                    </a:p>
                  </a:txBody>
                  <a:tcPr marL="47625" marR="47625" marT="95250" marB="95250">
                    <a:lnL w="9525" cap="flat" cmpd="sng" algn="ctr">
                      <a:solidFill>
                        <a:srgbClr val="30923D"/>
                      </a:solidFill>
                      <a:prstDash val="solid"/>
                      <a:round/>
                      <a:headEnd type="none" w="med" len="med"/>
                      <a:tailEnd type="none" w="med" len="med"/>
                    </a:lnL>
                    <a:lnR w="9525" cap="flat" cmpd="sng" algn="ctr">
                      <a:solidFill>
                        <a:srgbClr val="30923D"/>
                      </a:solidFill>
                      <a:prstDash val="solid"/>
                      <a:round/>
                      <a:headEnd type="none" w="med" len="med"/>
                      <a:tailEnd type="none" w="med" len="med"/>
                    </a:lnR>
                    <a:lnT w="9525" cap="flat" cmpd="sng" algn="ctr">
                      <a:solidFill>
                        <a:srgbClr val="30923D"/>
                      </a:solidFill>
                      <a:prstDash val="solid"/>
                      <a:round/>
                      <a:headEnd type="none" w="med" len="med"/>
                      <a:tailEnd type="none" w="med" len="med"/>
                    </a:lnT>
                    <a:lnB w="9525" cap="flat" cmpd="sng" algn="ctr">
                      <a:solidFill>
                        <a:srgbClr val="A0923D"/>
                      </a:solidFill>
                      <a:prstDash val="solid"/>
                      <a:round/>
                      <a:headEnd type="none" w="med" len="med"/>
                      <a:tailEnd type="none" w="med" len="med"/>
                    </a:lnB>
                    <a:solidFill>
                      <a:srgbClr val="FFFFFF"/>
                    </a:solidFill>
                  </a:tcPr>
                </a:tc>
              </a:tr>
              <a:tr h="0">
                <a:tc>
                  <a:txBody>
                    <a:bodyPr/>
                    <a:lstStyle/>
                    <a:p>
                      <a:pPr algn="ctr" fontAlgn="t" latinLnBrk="0"/>
                      <a:r>
                        <a:rPr lang="en-US" b="1" dirty="0">
                          <a:solidFill>
                            <a:srgbClr val="000000"/>
                          </a:solidFill>
                          <a:latin typeface="Times New Roman" pitchFamily="18" charset="0"/>
                          <a:cs typeface="Times New Roman" pitchFamily="18" charset="0"/>
                        </a:rPr>
                        <a:t>Objective 2</a:t>
                      </a:r>
                    </a:p>
                  </a:txBody>
                  <a:tcPr marL="47625" marR="47625" marT="95250" marB="95250">
                    <a:lnL w="9525" cap="flat" cmpd="sng" algn="ctr">
                      <a:solidFill>
                        <a:srgbClr val="20AF08"/>
                      </a:solidFill>
                      <a:prstDash val="solid"/>
                      <a:round/>
                      <a:headEnd type="none" w="med" len="med"/>
                      <a:tailEnd type="none" w="med" len="med"/>
                    </a:lnL>
                    <a:lnR w="9525" cap="flat" cmpd="sng" algn="ctr">
                      <a:solidFill>
                        <a:srgbClr val="A0923D"/>
                      </a:solidFill>
                      <a:prstDash val="solid"/>
                      <a:round/>
                      <a:headEnd type="none" w="med" len="med"/>
                      <a:tailEnd type="none" w="med" len="med"/>
                    </a:lnR>
                    <a:lnT w="9525" cap="flat" cmpd="sng" algn="ctr">
                      <a:solidFill>
                        <a:srgbClr val="20AF08"/>
                      </a:solidFill>
                      <a:prstDash val="solid"/>
                      <a:round/>
                      <a:headEnd type="none" w="med" len="med"/>
                      <a:tailEnd type="none" w="med" len="med"/>
                    </a:lnT>
                    <a:lnB w="9525" cap="flat" cmpd="sng" algn="ctr">
                      <a:solidFill>
                        <a:srgbClr val="20AF08"/>
                      </a:solidFill>
                      <a:prstDash val="solid"/>
                      <a:round/>
                      <a:headEnd type="none" w="med" len="med"/>
                      <a:tailEnd type="none" w="med" len="med"/>
                    </a:lnB>
                    <a:solidFill>
                      <a:srgbClr val="FFFFFF"/>
                    </a:solidFill>
                  </a:tcPr>
                </a:tc>
                <a:tc>
                  <a:txBody>
                    <a:bodyPr/>
                    <a:lstStyle/>
                    <a:p>
                      <a:pPr algn="ctr" fontAlgn="t" latinLnBrk="0"/>
                      <a:r>
                        <a:rPr lang="en-US" dirty="0">
                          <a:solidFill>
                            <a:srgbClr val="000000"/>
                          </a:solidFill>
                          <a:latin typeface="Times New Roman" pitchFamily="18" charset="0"/>
                          <a:cs typeface="Times New Roman" pitchFamily="18" charset="0"/>
                        </a:rPr>
                        <a:t>Low-Cost</a:t>
                      </a:r>
                    </a:p>
                  </a:txBody>
                  <a:tcPr marL="47625" marR="47625" marT="95250" marB="95250">
                    <a:lnL w="9525" cap="flat" cmpd="sng" algn="ctr">
                      <a:solidFill>
                        <a:srgbClr val="A0923D"/>
                      </a:solidFill>
                      <a:prstDash val="solid"/>
                      <a:round/>
                      <a:headEnd type="none" w="med" len="med"/>
                      <a:tailEnd type="none" w="med" len="med"/>
                    </a:lnL>
                    <a:lnR w="9525" cap="flat" cmpd="sng" algn="ctr">
                      <a:solidFill>
                        <a:srgbClr val="A0923D"/>
                      </a:solidFill>
                      <a:prstDash val="solid"/>
                      <a:round/>
                      <a:headEnd type="none" w="med" len="med"/>
                      <a:tailEnd type="none" w="med" len="med"/>
                    </a:lnR>
                    <a:lnT w="9525" cap="flat" cmpd="sng" algn="ctr">
                      <a:solidFill>
                        <a:srgbClr val="A0923D"/>
                      </a:solidFill>
                      <a:prstDash val="solid"/>
                      <a:round/>
                      <a:headEnd type="none" w="med" len="med"/>
                      <a:tailEnd type="none" w="med" len="med"/>
                    </a:lnT>
                    <a:lnB w="9525" cap="flat" cmpd="sng" algn="ctr">
                      <a:solidFill>
                        <a:srgbClr val="A0923D"/>
                      </a:solidFill>
                      <a:prstDash val="solid"/>
                      <a:round/>
                      <a:headEnd type="none" w="med" len="med"/>
                      <a:tailEnd type="none" w="med" len="med"/>
                    </a:lnB>
                    <a:solidFill>
                      <a:srgbClr val="FFFFFF"/>
                    </a:solidFill>
                  </a:tcPr>
                </a:tc>
              </a:tr>
            </a:tbl>
          </a:graphicData>
        </a:graphic>
      </p:graphicFrame>
      <p:sp>
        <p:nvSpPr>
          <p:cNvPr id="8" name="Rectangle 7"/>
          <p:cNvSpPr/>
          <p:nvPr/>
        </p:nvSpPr>
        <p:spPr>
          <a:xfrm>
            <a:off x="4648200" y="1371600"/>
            <a:ext cx="4267200" cy="2462213"/>
          </a:xfrm>
          <a:prstGeom prst="rect">
            <a:avLst/>
          </a:prstGeom>
        </p:spPr>
        <p:txBody>
          <a:bodyPr wrap="square">
            <a:spAutoFit/>
          </a:bodyPr>
          <a:lstStyle/>
          <a:p>
            <a:pPr fontAlgn="base"/>
            <a:r>
              <a:rPr lang="en-US" b="1" dirty="0" smtClean="0">
                <a:latin typeface="Times New Roman" pitchFamily="18" charset="0"/>
                <a:cs typeface="Times New Roman" pitchFamily="18" charset="0"/>
              </a:rPr>
              <a:t>Scenario 1</a:t>
            </a:r>
            <a:r>
              <a:rPr lang="en-US" dirty="0" smtClean="0">
                <a:latin typeface="Times New Roman" pitchFamily="18" charset="0"/>
                <a:cs typeface="Times New Roman" pitchFamily="18" charset="0"/>
              </a:rPr>
              <a:t>: Applying 1D </a:t>
            </a:r>
            <a:r>
              <a:rPr lang="en-US" dirty="0" err="1" smtClean="0">
                <a:latin typeface="Times New Roman" pitchFamily="18" charset="0"/>
                <a:cs typeface="Times New Roman" pitchFamily="18" charset="0"/>
              </a:rPr>
              <a:t>optimisation</a:t>
            </a:r>
            <a:r>
              <a:rPr lang="en-US" dirty="0" smtClean="0">
                <a:latin typeface="Times New Roman" pitchFamily="18" charset="0"/>
                <a:cs typeface="Times New Roman" pitchFamily="18" charset="0"/>
              </a:rPr>
              <a:t> on objective-1 i.e. Good Mileage first, followed by application of 1D </a:t>
            </a:r>
            <a:r>
              <a:rPr lang="en-US" dirty="0" err="1" smtClean="0">
                <a:latin typeface="Times New Roman" pitchFamily="18" charset="0"/>
                <a:cs typeface="Times New Roman" pitchFamily="18" charset="0"/>
              </a:rPr>
              <a:t>optimisation</a:t>
            </a:r>
            <a:r>
              <a:rPr lang="en-US" dirty="0" smtClean="0">
                <a:latin typeface="Times New Roman" pitchFamily="18" charset="0"/>
                <a:cs typeface="Times New Roman" pitchFamily="18" charset="0"/>
              </a:rPr>
              <a:t> on objective-2, i.e. Low-Cost.</a:t>
            </a:r>
          </a:p>
          <a:p>
            <a:pPr fontAlgn="base"/>
            <a:endParaRPr lang="en-US" sz="1000" dirty="0" smtClean="0">
              <a:latin typeface="Times New Roman" pitchFamily="18" charset="0"/>
              <a:cs typeface="Times New Roman" pitchFamily="18" charset="0"/>
            </a:endParaRPr>
          </a:p>
          <a:p>
            <a:pPr fontAlgn="base"/>
            <a:r>
              <a:rPr lang="en-US" b="1" dirty="0" smtClean="0">
                <a:latin typeface="Times New Roman" pitchFamily="18" charset="0"/>
                <a:cs typeface="Times New Roman" pitchFamily="18" charset="0"/>
              </a:rPr>
              <a:t>Scenario 2</a:t>
            </a:r>
            <a:r>
              <a:rPr lang="en-US" dirty="0" smtClean="0">
                <a:latin typeface="Times New Roman" pitchFamily="18" charset="0"/>
                <a:cs typeface="Times New Roman" pitchFamily="18" charset="0"/>
              </a:rPr>
              <a:t>: Applying 1D </a:t>
            </a:r>
            <a:r>
              <a:rPr lang="en-US" dirty="0" err="1" smtClean="0">
                <a:latin typeface="Times New Roman" pitchFamily="18" charset="0"/>
                <a:cs typeface="Times New Roman" pitchFamily="18" charset="0"/>
              </a:rPr>
              <a:t>optimisation</a:t>
            </a:r>
            <a:r>
              <a:rPr lang="en-US" dirty="0" smtClean="0">
                <a:latin typeface="Times New Roman" pitchFamily="18" charset="0"/>
                <a:cs typeface="Times New Roman" pitchFamily="18" charset="0"/>
              </a:rPr>
              <a:t> on objective-2, i.e. Low-Cost first, followed by applying 1D </a:t>
            </a:r>
            <a:r>
              <a:rPr lang="en-US" dirty="0" err="1" smtClean="0">
                <a:latin typeface="Times New Roman" pitchFamily="18" charset="0"/>
                <a:cs typeface="Times New Roman" pitchFamily="18" charset="0"/>
              </a:rPr>
              <a:t>optimisation</a:t>
            </a:r>
            <a:r>
              <a:rPr lang="en-US" dirty="0" smtClean="0">
                <a:latin typeface="Times New Roman" pitchFamily="18" charset="0"/>
                <a:cs typeface="Times New Roman" pitchFamily="18" charset="0"/>
              </a:rPr>
              <a:t> on objective-1, i.e. Good Mileage.</a:t>
            </a:r>
            <a:endParaRPr lang="en-US" dirty="0">
              <a:latin typeface="Times New Roman" pitchFamily="18" charset="0"/>
              <a:cs typeface="Times New Roman" pitchFamily="18" charset="0"/>
            </a:endParaRPr>
          </a:p>
        </p:txBody>
      </p:sp>
      <p:sp>
        <p:nvSpPr>
          <p:cNvPr id="9" name="Rectangle 8"/>
          <p:cNvSpPr/>
          <p:nvPr/>
        </p:nvSpPr>
        <p:spPr>
          <a:xfrm>
            <a:off x="457200" y="4038600"/>
            <a:ext cx="8458200" cy="646331"/>
          </a:xfrm>
          <a:prstGeom prst="rect">
            <a:avLst/>
          </a:prstGeom>
        </p:spPr>
        <p:txBody>
          <a:bodyPr wrap="square">
            <a:spAutoFit/>
          </a:bodyPr>
          <a:lstStyle/>
          <a:p>
            <a:r>
              <a:rPr lang="en-US" dirty="0" smtClean="0">
                <a:latin typeface="Times New Roman" pitchFamily="18" charset="0"/>
                <a:cs typeface="Times New Roman" pitchFamily="18" charset="0"/>
              </a:rPr>
              <a:t>One more assumption: the car showroom is dark, and customer holding a torch to find the desired car, i.e. low cost &amp; good mileage</a:t>
            </a:r>
            <a:endParaRPr lang="en-US" dirty="0">
              <a:latin typeface="Times New Roman" pitchFamily="18" charset="0"/>
              <a:cs typeface="Times New Roman" pitchFamily="18" charset="0"/>
            </a:endParaRPr>
          </a:p>
        </p:txBody>
      </p:sp>
      <p:pic>
        <p:nvPicPr>
          <p:cNvPr id="23557" name="Picture 5"/>
          <p:cNvPicPr>
            <a:picLocks noChangeAspect="1" noChangeArrowheads="1"/>
          </p:cNvPicPr>
          <p:nvPr/>
        </p:nvPicPr>
        <p:blipFill>
          <a:blip r:embed="rId3"/>
          <a:srcRect/>
          <a:stretch>
            <a:fillRect/>
          </a:stretch>
        </p:blipFill>
        <p:spPr bwMode="auto">
          <a:xfrm>
            <a:off x="4562475" y="4486275"/>
            <a:ext cx="4581525" cy="23717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62000"/>
          </a:xfrm>
        </p:spPr>
        <p:txBody>
          <a:bodyPr>
            <a:normAutofit fontScale="90000"/>
          </a:bodyPr>
          <a:lstStyle/>
          <a:p>
            <a:r>
              <a:rPr lang="en-US" sz="2400" dirty="0" smtClean="0">
                <a:latin typeface="Times New Roman" pitchFamily="18" charset="0"/>
                <a:cs typeface="Times New Roman" pitchFamily="18" charset="0"/>
              </a:rPr>
              <a:t>Scenario 1: Good Mileage followed by Low Cost</a:t>
            </a:r>
            <a:br>
              <a:rPr lang="en-US" sz="2400" dirty="0" smtClean="0">
                <a:latin typeface="Times New Roman" pitchFamily="18" charset="0"/>
                <a:cs typeface="Times New Roman" pitchFamily="18" charset="0"/>
              </a:rPr>
            </a:br>
            <a:endParaRPr lang="en-US" sz="2400" dirty="0"/>
          </a:p>
        </p:txBody>
      </p:sp>
      <p:pic>
        <p:nvPicPr>
          <p:cNvPr id="28674" name="Picture 2"/>
          <p:cNvPicPr>
            <a:picLocks noGrp="1" noChangeAspect="1" noChangeArrowheads="1"/>
          </p:cNvPicPr>
          <p:nvPr>
            <p:ph idx="1"/>
          </p:nvPr>
        </p:nvPicPr>
        <p:blipFill>
          <a:blip r:embed="rId2"/>
          <a:srcRect/>
          <a:stretch>
            <a:fillRect/>
          </a:stretch>
        </p:blipFill>
        <p:spPr bwMode="auto">
          <a:xfrm>
            <a:off x="533400" y="762000"/>
            <a:ext cx="8229600" cy="3250692"/>
          </a:xfrm>
          <a:prstGeom prst="rect">
            <a:avLst/>
          </a:prstGeom>
          <a:noFill/>
          <a:ln w="9525">
            <a:noFill/>
            <a:miter lim="800000"/>
            <a:headEnd/>
            <a:tailEnd/>
          </a:ln>
          <a:effectLst/>
        </p:spPr>
      </p:pic>
      <p:sp>
        <p:nvSpPr>
          <p:cNvPr id="5" name="Rectangle 4"/>
          <p:cNvSpPr/>
          <p:nvPr/>
        </p:nvSpPr>
        <p:spPr>
          <a:xfrm>
            <a:off x="533400" y="3810000"/>
            <a:ext cx="5791200" cy="369332"/>
          </a:xfrm>
          <a:prstGeom prst="rect">
            <a:avLst/>
          </a:prstGeom>
        </p:spPr>
        <p:txBody>
          <a:bodyPr wrap="square">
            <a:spAutoFit/>
          </a:bodyPr>
          <a:lstStyle/>
          <a:p>
            <a:r>
              <a:rPr lang="en-US" dirty="0" smtClean="0">
                <a:latin typeface="Times New Roman" pitchFamily="18" charset="0"/>
                <a:cs typeface="Times New Roman" pitchFamily="18" charset="0"/>
              </a:rPr>
              <a:t>Scenario 2: Low-Cost followed by Good Mileage</a:t>
            </a:r>
            <a:endParaRPr lang="en-US" dirty="0"/>
          </a:p>
        </p:txBody>
      </p:sp>
      <p:pic>
        <p:nvPicPr>
          <p:cNvPr id="28675" name="Picture 3"/>
          <p:cNvPicPr>
            <a:picLocks noChangeAspect="1" noChangeArrowheads="1"/>
          </p:cNvPicPr>
          <p:nvPr/>
        </p:nvPicPr>
        <p:blipFill>
          <a:blip r:embed="rId3"/>
          <a:srcRect/>
          <a:stretch>
            <a:fillRect/>
          </a:stretch>
        </p:blipFill>
        <p:spPr bwMode="auto">
          <a:xfrm>
            <a:off x="1600201" y="4191000"/>
            <a:ext cx="6307868" cy="2667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endParaRPr lang="en-US" dirty="0" smtClean="0"/>
          </a:p>
          <a:p>
            <a:r>
              <a:rPr lang="en-US" sz="2400" dirty="0" smtClean="0">
                <a:latin typeface="Times New Roman" pitchFamily="18" charset="0"/>
                <a:cs typeface="Times New Roman" pitchFamily="18" charset="0"/>
              </a:rPr>
              <a:t>So if we choose to go with the 1D </a:t>
            </a:r>
            <a:r>
              <a:rPr lang="en-US" sz="2400" dirty="0" err="1" smtClean="0">
                <a:latin typeface="Times New Roman" pitchFamily="18" charset="0"/>
                <a:cs typeface="Times New Roman" pitchFamily="18" charset="0"/>
              </a:rPr>
              <a:t>optimisation</a:t>
            </a:r>
            <a:r>
              <a:rPr lang="en-US" sz="2400" dirty="0" smtClean="0">
                <a:latin typeface="Times New Roman" pitchFamily="18" charset="0"/>
                <a:cs typeface="Times New Roman" pitchFamily="18" charset="0"/>
              </a:rPr>
              <a:t> method, we might get a different solution using a different strategy.</a:t>
            </a:r>
          </a:p>
          <a:p>
            <a:endParaRPr lang="en-US" sz="12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This is the major drawback of 1D </a:t>
            </a:r>
            <a:r>
              <a:rPr lang="en-US" sz="2400" dirty="0" err="1" smtClean="0">
                <a:latin typeface="Times New Roman" pitchFamily="18" charset="0"/>
                <a:cs typeface="Times New Roman" pitchFamily="18" charset="0"/>
              </a:rPr>
              <a:t>optimisation</a:t>
            </a:r>
            <a:r>
              <a:rPr lang="en-US" sz="2400" dirty="0" smtClean="0">
                <a:latin typeface="Times New Roman" pitchFamily="18" charset="0"/>
                <a:cs typeface="Times New Roman" pitchFamily="18" charset="0"/>
              </a:rPr>
              <a:t> for multi-objective tasks.</a:t>
            </a:r>
          </a:p>
          <a:p>
            <a:endParaRPr lang="en-US" sz="12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Types of Multi-Objective </a:t>
            </a:r>
            <a:r>
              <a:rPr lang="en-US" sz="2400" dirty="0" err="1" smtClean="0">
                <a:latin typeface="Times New Roman" pitchFamily="18" charset="0"/>
                <a:cs typeface="Times New Roman" pitchFamily="18" charset="0"/>
              </a:rPr>
              <a:t>Optimisation</a:t>
            </a:r>
            <a:r>
              <a:rPr lang="en-US" sz="2400" dirty="0" smtClean="0">
                <a:latin typeface="Times New Roman" pitchFamily="18" charset="0"/>
                <a:cs typeface="Times New Roman" pitchFamily="18" charset="0"/>
              </a:rPr>
              <a:t> Approaches</a:t>
            </a:r>
          </a:p>
          <a:p>
            <a:endParaRPr lang="en-US" sz="2400" dirty="0">
              <a:latin typeface="Times New Roman" pitchFamily="18" charset="0"/>
              <a:cs typeface="Times New Roman" pitchFamily="18" charset="0"/>
            </a:endParaRPr>
          </a:p>
        </p:txBody>
      </p:sp>
      <p:pic>
        <p:nvPicPr>
          <p:cNvPr id="29699" name="Picture 3"/>
          <p:cNvPicPr>
            <a:picLocks noChangeAspect="1" noChangeArrowheads="1"/>
          </p:cNvPicPr>
          <p:nvPr/>
        </p:nvPicPr>
        <p:blipFill>
          <a:blip r:embed="rId2"/>
          <a:srcRect/>
          <a:stretch>
            <a:fillRect/>
          </a:stretch>
        </p:blipFill>
        <p:spPr bwMode="auto">
          <a:xfrm>
            <a:off x="304800" y="457200"/>
            <a:ext cx="8534400" cy="2047875"/>
          </a:xfrm>
          <a:prstGeom prst="rect">
            <a:avLst/>
          </a:prstGeom>
          <a:noFill/>
          <a:ln w="9525">
            <a:noFill/>
            <a:miter lim="800000"/>
            <a:headEnd/>
            <a:tailEnd/>
          </a:ln>
          <a:effectLst/>
        </p:spPr>
      </p:pic>
      <p:pic>
        <p:nvPicPr>
          <p:cNvPr id="29701" name="Picture 5"/>
          <p:cNvPicPr>
            <a:picLocks noChangeAspect="1" noChangeArrowheads="1"/>
          </p:cNvPicPr>
          <p:nvPr/>
        </p:nvPicPr>
        <p:blipFill>
          <a:blip r:embed="rId3"/>
          <a:srcRect/>
          <a:stretch>
            <a:fillRect/>
          </a:stretch>
        </p:blipFill>
        <p:spPr bwMode="auto">
          <a:xfrm>
            <a:off x="2743200" y="5181600"/>
            <a:ext cx="4391025" cy="130675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smtClean="0">
                <a:latin typeface="Times New Roman" pitchFamily="18" charset="0"/>
                <a:cs typeface="Times New Roman" pitchFamily="18" charset="0"/>
              </a:rPr>
              <a:t>Scalarization</a:t>
            </a:r>
            <a:r>
              <a:rPr lang="en-US" sz="4000" dirty="0" smtClean="0">
                <a:latin typeface="Times New Roman" pitchFamily="18" charset="0"/>
                <a:cs typeface="Times New Roman" pitchFamily="18" charset="0"/>
              </a:rPr>
              <a:t> Approach</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fontAlgn="base"/>
            <a:r>
              <a:rPr lang="en-US" sz="2400" dirty="0" smtClean="0">
                <a:latin typeface="Times New Roman" pitchFamily="18" charset="0"/>
                <a:cs typeface="Times New Roman" pitchFamily="18" charset="0"/>
              </a:rPr>
              <a:t>The </a:t>
            </a:r>
            <a:r>
              <a:rPr lang="en-US" sz="2400" dirty="0" err="1" smtClean="0">
                <a:latin typeface="Times New Roman" pitchFamily="18" charset="0"/>
                <a:cs typeface="Times New Roman" pitchFamily="18" charset="0"/>
              </a:rPr>
              <a:t>scalarization</a:t>
            </a:r>
            <a:r>
              <a:rPr lang="en-US" sz="2400" dirty="0" smtClean="0">
                <a:latin typeface="Times New Roman" pitchFamily="18" charset="0"/>
                <a:cs typeface="Times New Roman" pitchFamily="18" charset="0"/>
              </a:rPr>
              <a:t> approach creates multi-objective functions made into a single solution using weights before </a:t>
            </a:r>
            <a:r>
              <a:rPr lang="en-US" sz="2400" dirty="0" err="1" smtClean="0">
                <a:latin typeface="Times New Roman" pitchFamily="18" charset="0"/>
                <a:cs typeface="Times New Roman" pitchFamily="18" charset="0"/>
              </a:rPr>
              <a:t>optimisation</a:t>
            </a:r>
            <a:r>
              <a:rPr lang="en-US" sz="2400" dirty="0" smtClean="0">
                <a:latin typeface="Times New Roman" pitchFamily="18" charset="0"/>
                <a:cs typeface="Times New Roman" pitchFamily="18" charset="0"/>
              </a:rPr>
              <a:t>.</a:t>
            </a:r>
          </a:p>
          <a:p>
            <a:pPr fontAlgn="base"/>
            <a:endParaRPr lang="en-US" sz="1200" dirty="0" smtClean="0">
              <a:latin typeface="Times New Roman" pitchFamily="18" charset="0"/>
              <a:cs typeface="Times New Roman" pitchFamily="18" charset="0"/>
            </a:endParaRPr>
          </a:p>
          <a:p>
            <a:pPr fontAlgn="base"/>
            <a:r>
              <a:rPr lang="en-US" sz="2400" dirty="0" smtClean="0">
                <a:latin typeface="Times New Roman" pitchFamily="18" charset="0"/>
                <a:cs typeface="Times New Roman" pitchFamily="18" charset="0"/>
              </a:rPr>
              <a:t>The mathematical formulation -</a:t>
            </a:r>
          </a:p>
          <a:p>
            <a:endParaRPr lang="en-US" dirty="0" smtClean="0"/>
          </a:p>
          <a:p>
            <a:endParaRPr lang="en-US" dirty="0" smtClean="0"/>
          </a:p>
          <a:p>
            <a:endParaRPr lang="en-US" dirty="0" smtClean="0"/>
          </a:p>
          <a:p>
            <a:r>
              <a:rPr lang="en-US" sz="2400" dirty="0" smtClean="0">
                <a:latin typeface="Times New Roman" pitchFamily="18" charset="0"/>
                <a:cs typeface="Times New Roman" pitchFamily="18" charset="0"/>
              </a:rPr>
              <a:t>The weight of the objective function will determine the optimal solution.</a:t>
            </a:r>
            <a:endParaRPr lang="en-US" sz="2400" dirty="0">
              <a:latin typeface="Times New Roman" pitchFamily="18" charset="0"/>
              <a:cs typeface="Times New Roman" pitchFamily="18" charset="0"/>
            </a:endParaRPr>
          </a:p>
        </p:txBody>
      </p:sp>
      <p:pic>
        <p:nvPicPr>
          <p:cNvPr id="30723" name="Picture 3"/>
          <p:cNvPicPr>
            <a:picLocks noChangeAspect="1" noChangeArrowheads="1"/>
          </p:cNvPicPr>
          <p:nvPr/>
        </p:nvPicPr>
        <p:blipFill>
          <a:blip r:embed="rId2"/>
          <a:srcRect/>
          <a:stretch>
            <a:fillRect/>
          </a:stretch>
        </p:blipFill>
        <p:spPr bwMode="auto">
          <a:xfrm>
            <a:off x="2590800" y="3352800"/>
            <a:ext cx="4038600" cy="11525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893</TotalTime>
  <Words>1638</Words>
  <Application>Microsoft Office PowerPoint</Application>
  <PresentationFormat>On-screen Show (4:3)</PresentationFormat>
  <Paragraphs>204</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Multiobjective Optimization</vt:lpstr>
      <vt:lpstr>Optimization</vt:lpstr>
      <vt:lpstr>Multi-Objective Optimization Problems (MOOP)</vt:lpstr>
      <vt:lpstr>Definition 1</vt:lpstr>
      <vt:lpstr>Pareto-optimal Solutions</vt:lpstr>
      <vt:lpstr>Slide 6</vt:lpstr>
      <vt:lpstr>Scenario 1: Good Mileage followed by Low Cost </vt:lpstr>
      <vt:lpstr>Slide 8</vt:lpstr>
      <vt:lpstr>Scalarization Approach</vt:lpstr>
      <vt:lpstr>General Form of MOOP</vt:lpstr>
      <vt:lpstr>Dominance</vt:lpstr>
      <vt:lpstr>Definition of Dominance</vt:lpstr>
      <vt:lpstr>non-dominated point</vt:lpstr>
      <vt:lpstr>Slide 14</vt:lpstr>
      <vt:lpstr>Pareto Approach</vt:lpstr>
      <vt:lpstr>Pareto front</vt:lpstr>
      <vt:lpstr>Slide 17</vt:lpstr>
      <vt:lpstr>Slide 18</vt:lpstr>
      <vt:lpstr>Slide 19</vt:lpstr>
      <vt:lpstr>An algorithm that gives a large number of alternative solutions lying on or near the Pareto-optimal front is of great practical value.</vt:lpstr>
      <vt:lpstr> Goals in MOO </vt:lpstr>
      <vt:lpstr>Multiobjective Evolutionary Algorithms (MOEAs)</vt:lpstr>
      <vt:lpstr>Elitist Non-dominated Sorting GA or NSGA-II</vt:lpstr>
      <vt:lpstr>Elitist Non-dominated Sorting GA or NSGA-II</vt:lpstr>
      <vt:lpstr>Slide 25</vt:lpstr>
      <vt:lpstr>Slide 26</vt:lpstr>
      <vt:lpstr>Slide 27</vt:lpstr>
      <vt:lpstr>Crowding-distance calculation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ITRA</dc:creator>
  <cp:lastModifiedBy>hp</cp:lastModifiedBy>
  <cp:revision>73</cp:revision>
  <dcterms:created xsi:type="dcterms:W3CDTF">2022-11-16T08:06:14Z</dcterms:created>
  <dcterms:modified xsi:type="dcterms:W3CDTF">2023-06-08T09:34:13Z</dcterms:modified>
</cp:coreProperties>
</file>