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60" r:id="rId5"/>
    <p:sldId id="262" r:id="rId6"/>
    <p:sldId id="263" r:id="rId7"/>
    <p:sldId id="267" r:id="rId8"/>
    <p:sldId id="268" r:id="rId9"/>
    <p:sldId id="269" r:id="rId10"/>
    <p:sldId id="270" r:id="rId11"/>
    <p:sldId id="271" r:id="rId12"/>
    <p:sldId id="27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2"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21" d="100"/>
          <a:sy n="121" d="100"/>
        </p:scale>
        <p:origin x="-712"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613726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9f73e61299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9f73e61299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f73e61299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73e61299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f73e6129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f73e6129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9f73e61299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9f73e6129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f73e61299_0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f73e61299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9f73e61299_0_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9f73e61299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f73e61299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9f73e61299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f73e61299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f73e61299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116ad1009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a116ad100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98e5695f9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98e5695f9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98e5695f9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98e5695f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9f73e61299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9f73e61299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a116ad1009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a116ad100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116ad100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116ad100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a98e5695f9_2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a98e5695f9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a116ad1009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a116ad10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a98e5695f9_2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a98e5695f9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a116ad1009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a116ad100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a116ad1009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a116ad100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a116ad1009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a116ad100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98e5695f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98e5695f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f73e6129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9f73e6129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98e5695f9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98e5695f9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9f73e6129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9f73e6129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f73e61299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9f73e6129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9f73e6129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9f73e6129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9f73e61299_0_2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9f73e61299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9f73e61299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9f73e61299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9f73e61299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9f73e61299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brilliant.org/wiki/modular-arithmetic/" TargetMode="External"/><Relationship Id="rId4" Type="http://schemas.openxmlformats.org/officeDocument/2006/relationships/hyperlink" Target="https://brilliant.org/wiki/prime-numbers/" TargetMode="External"/><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238527"/>
            <a:ext cx="8222100" cy="137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RSA</a:t>
            </a:r>
            <a:r>
              <a:rPr lang="en-US" dirty="0" smtClean="0"/>
              <a:t> </a:t>
            </a:r>
            <a:r>
              <a:rPr lang="en" dirty="0" smtClean="0"/>
              <a:t>(</a:t>
            </a:r>
            <a:r>
              <a:rPr lang="en" dirty="0"/>
              <a:t>Rivest-Shamir-Adleman) ALGORITHM</a:t>
            </a:r>
            <a:endParaRPr dirty="0"/>
          </a:p>
        </p:txBody>
      </p:sp>
      <p:sp>
        <p:nvSpPr>
          <p:cNvPr id="2" name="Subtitle 1"/>
          <p:cNvSpPr>
            <a:spLocks noGrp="1"/>
          </p:cNvSpPr>
          <p:nvPr>
            <p:ph type="subTitle" idx="1"/>
          </p:nvPr>
        </p:nvSpPr>
        <p:spPr/>
        <p:txBody>
          <a:bodyPr/>
          <a:lstStyle/>
          <a:p>
            <a:r>
              <a:rPr lang="en-US" dirty="0" smtClean="0"/>
              <a:t>An Asymmetric Key Algorithm</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highlight>
                  <a:srgbClr val="FFFFFF"/>
                </a:highlight>
              </a:rPr>
              <a:t>Fermat's </a:t>
            </a:r>
            <a:r>
              <a:rPr lang="en-US" dirty="0" smtClean="0">
                <a:highlight>
                  <a:srgbClr val="FFFFFF"/>
                </a:highlight>
              </a:rPr>
              <a:t>L</a:t>
            </a:r>
            <a:r>
              <a:rPr lang="en" dirty="0" smtClean="0">
                <a:highlight>
                  <a:srgbClr val="FFFFFF"/>
                </a:highlight>
              </a:rPr>
              <a:t>ittle </a:t>
            </a:r>
            <a:r>
              <a:rPr lang="en-US" dirty="0">
                <a:highlight>
                  <a:srgbClr val="FFFFFF"/>
                </a:highlight>
              </a:rPr>
              <a:t>T</a:t>
            </a:r>
            <a:r>
              <a:rPr lang="en" dirty="0" smtClean="0">
                <a:highlight>
                  <a:srgbClr val="FFFFFF"/>
                </a:highlight>
              </a:rPr>
              <a:t>heorem </a:t>
            </a:r>
            <a:endParaRPr dirty="0"/>
          </a:p>
        </p:txBody>
      </p:sp>
      <p:sp>
        <p:nvSpPr>
          <p:cNvPr id="174" name="Google Shape;174;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dirty="0">
                <a:highlight>
                  <a:srgbClr val="FFFFFF"/>
                </a:highlight>
              </a:rPr>
              <a:t>It is a fundamental theorem in elementary number theory, which helps compute powers of integers </a:t>
            </a:r>
            <a:r>
              <a:rPr lang="en" dirty="0">
                <a:highlight>
                  <a:srgbClr val="FFFFFF"/>
                </a:highlight>
                <a:uFill>
                  <a:noFill/>
                </a:uFill>
                <a:hlinkClick r:id="rId3"/>
              </a:rPr>
              <a:t>modulo</a:t>
            </a:r>
            <a:r>
              <a:rPr lang="en" dirty="0">
                <a:highlight>
                  <a:srgbClr val="FFFFFF"/>
                </a:highlight>
              </a:rPr>
              <a:t> </a:t>
            </a:r>
            <a:r>
              <a:rPr lang="en" dirty="0">
                <a:highlight>
                  <a:srgbClr val="FFFFFF"/>
                </a:highlight>
                <a:uFill>
                  <a:noFill/>
                </a:uFill>
                <a:hlinkClick r:id="rId4"/>
              </a:rPr>
              <a:t>prime numbers</a:t>
            </a:r>
            <a:r>
              <a:rPr lang="en" dirty="0"/>
              <a:t>.</a:t>
            </a:r>
            <a:endParaRPr dirty="0"/>
          </a:p>
          <a:p>
            <a:pPr marL="457200" lvl="0" indent="-342900" algn="just" rtl="0">
              <a:spcBef>
                <a:spcPts val="0"/>
              </a:spcBef>
              <a:spcAft>
                <a:spcPts val="0"/>
              </a:spcAft>
              <a:buSzPts val="1800"/>
              <a:buChar char="●"/>
            </a:pPr>
            <a:r>
              <a:rPr lang="en" dirty="0"/>
              <a:t>If </a:t>
            </a:r>
            <a:r>
              <a:rPr lang="en" b="1" dirty="0"/>
              <a:t>p </a:t>
            </a:r>
            <a:r>
              <a:rPr lang="en" dirty="0"/>
              <a:t>is prime and </a:t>
            </a:r>
            <a:r>
              <a:rPr lang="en" b="1" dirty="0"/>
              <a:t>a </a:t>
            </a:r>
            <a:r>
              <a:rPr lang="en" dirty="0"/>
              <a:t>is a positive integer not divisible by </a:t>
            </a:r>
            <a:r>
              <a:rPr lang="en" dirty="0" smtClean="0"/>
              <a:t>p, </a:t>
            </a:r>
            <a:r>
              <a:rPr lang="en" dirty="0"/>
              <a:t>then</a:t>
            </a:r>
            <a:endParaRPr dirty="0"/>
          </a:p>
          <a:p>
            <a:pPr marL="0" lvl="0" indent="0" algn="just" rtl="0">
              <a:spcBef>
                <a:spcPts val="1600"/>
              </a:spcBef>
              <a:spcAft>
                <a:spcPts val="0"/>
              </a:spcAft>
              <a:buNone/>
            </a:pPr>
            <a:r>
              <a:rPr lang="en" dirty="0"/>
              <a:t>       a</a:t>
            </a:r>
            <a:r>
              <a:rPr lang="en" baseline="30000" dirty="0"/>
              <a:t>p - 1</a:t>
            </a:r>
            <a:r>
              <a:rPr lang="en" dirty="0"/>
              <a:t>≡ 1 (mod p)</a:t>
            </a:r>
            <a:endParaRPr dirty="0"/>
          </a:p>
          <a:p>
            <a:pPr marL="457200" lvl="0" indent="-342900" algn="just" rtl="0">
              <a:spcBef>
                <a:spcPts val="1600"/>
              </a:spcBef>
              <a:spcAft>
                <a:spcPts val="0"/>
              </a:spcAft>
              <a:buSzPts val="1800"/>
              <a:buChar char="●"/>
            </a:pPr>
            <a:r>
              <a:rPr lang="en" dirty="0"/>
              <a:t>If</a:t>
            </a:r>
            <a:r>
              <a:rPr lang="en" b="1" dirty="0"/>
              <a:t> p </a:t>
            </a:r>
            <a:r>
              <a:rPr lang="en" dirty="0"/>
              <a:t>is prime and </a:t>
            </a:r>
            <a:r>
              <a:rPr lang="en" b="1" dirty="0"/>
              <a:t>a</a:t>
            </a:r>
            <a:r>
              <a:rPr lang="en" dirty="0"/>
              <a:t> is a positive integer, then</a:t>
            </a:r>
            <a:endParaRPr dirty="0"/>
          </a:p>
          <a:p>
            <a:pPr marL="0" lvl="0" indent="0" algn="just" rtl="0">
              <a:spcBef>
                <a:spcPts val="1600"/>
              </a:spcBef>
              <a:spcAft>
                <a:spcPts val="1600"/>
              </a:spcAft>
              <a:buNone/>
            </a:pPr>
            <a:endParaRPr dirty="0"/>
          </a:p>
        </p:txBody>
      </p:sp>
      <p:pic>
        <p:nvPicPr>
          <p:cNvPr id="175" name="Google Shape;175;p27"/>
          <p:cNvPicPr preferRelativeResize="0"/>
          <p:nvPr/>
        </p:nvPicPr>
        <p:blipFill rotWithShape="1">
          <a:blip r:embed="rId5">
            <a:alphaModFix/>
          </a:blip>
          <a:srcRect b="32777"/>
          <a:stretch/>
        </p:blipFill>
        <p:spPr>
          <a:xfrm>
            <a:off x="975025" y="3311950"/>
            <a:ext cx="3204875" cy="451300"/>
          </a:xfrm>
          <a:prstGeom prst="rect">
            <a:avLst/>
          </a:prstGeom>
          <a:noFill/>
          <a:ln>
            <a:noFill/>
          </a:ln>
        </p:spPr>
      </p:pic>
      <p:pic>
        <p:nvPicPr>
          <p:cNvPr id="176" name="Google Shape;176;p27"/>
          <p:cNvPicPr preferRelativeResize="0"/>
          <p:nvPr/>
        </p:nvPicPr>
        <p:blipFill rotWithShape="1">
          <a:blip r:embed="rId6">
            <a:alphaModFix/>
          </a:blip>
          <a:srcRect l="2778" t="9418" r="4302" b="9313"/>
          <a:stretch/>
        </p:blipFill>
        <p:spPr>
          <a:xfrm>
            <a:off x="403675" y="3867400"/>
            <a:ext cx="8294700" cy="898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TESTING FOR PRIMALITY</a:t>
            </a:r>
            <a:endParaRPr dirty="0"/>
          </a:p>
        </p:txBody>
      </p:sp>
      <p:sp>
        <p:nvSpPr>
          <p:cNvPr id="182" name="Google Shape;182;p28"/>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accent1"/>
                </a:solidFill>
              </a:rPr>
              <a:t>Miller-Rabin Algorithm</a:t>
            </a:r>
            <a:endParaRPr>
              <a:solidFill>
                <a:schemeClr val="accent1"/>
              </a:solidFill>
            </a:endParaRPr>
          </a:p>
          <a:p>
            <a:pPr marL="0" lvl="0" indent="0" algn="l" rtl="0">
              <a:spcBef>
                <a:spcPts val="0"/>
              </a:spcBef>
              <a:spcAft>
                <a:spcPts val="1600"/>
              </a:spcAft>
              <a:buNone/>
            </a:pPr>
            <a:endParaRPr>
              <a:solidFill>
                <a:schemeClr val="accent1"/>
              </a:solidFill>
            </a:endParaRPr>
          </a:p>
        </p:txBody>
      </p:sp>
      <p:pic>
        <p:nvPicPr>
          <p:cNvPr id="183" name="Google Shape;183;p28"/>
          <p:cNvPicPr preferRelativeResize="0"/>
          <p:nvPr/>
        </p:nvPicPr>
        <p:blipFill rotWithShape="1">
          <a:blip r:embed="rId3">
            <a:alphaModFix/>
          </a:blip>
          <a:srcRect l="-989"/>
          <a:stretch/>
        </p:blipFill>
        <p:spPr>
          <a:xfrm>
            <a:off x="311700" y="1380275"/>
            <a:ext cx="7929826" cy="3111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EXPONENTIATION </a:t>
            </a:r>
            <a:endParaRPr/>
          </a:p>
        </p:txBody>
      </p:sp>
      <p:sp>
        <p:nvSpPr>
          <p:cNvPr id="189" name="Google Shape;189;p2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Both encryption and decryption in RSA involve raising an integer to an integer power, mod n.</a:t>
            </a:r>
            <a:endParaRPr sz="1600"/>
          </a:p>
          <a:p>
            <a:pPr marL="457200" lvl="0" indent="-330200" algn="l" rtl="0">
              <a:spcBef>
                <a:spcPts val="0"/>
              </a:spcBef>
              <a:spcAft>
                <a:spcPts val="0"/>
              </a:spcAft>
              <a:buSzPts val="1600"/>
              <a:buChar char="●"/>
            </a:pPr>
            <a:r>
              <a:rPr lang="en" sz="1600"/>
              <a:t>To find the value a</a:t>
            </a:r>
            <a:r>
              <a:rPr lang="en" sz="1600" baseline="30000"/>
              <a:t>b </a:t>
            </a:r>
            <a:r>
              <a:rPr lang="en" sz="1600"/>
              <a:t>with a and b positive integers. If we express b as a binary number b</a:t>
            </a:r>
            <a:r>
              <a:rPr lang="en" sz="1600" baseline="-25000"/>
              <a:t>k</a:t>
            </a:r>
            <a:r>
              <a:rPr lang="en" sz="1600"/>
              <a:t> b</a:t>
            </a:r>
            <a:r>
              <a:rPr lang="en" sz="1600" baseline="-25000"/>
              <a:t>k-1</a:t>
            </a:r>
            <a:r>
              <a:rPr lang="en" sz="1600"/>
              <a:t>... b</a:t>
            </a:r>
            <a:r>
              <a:rPr lang="en" sz="1600" baseline="-25000"/>
              <a:t>0,</a:t>
            </a:r>
            <a:r>
              <a:rPr lang="en" sz="1600"/>
              <a:t> then we have</a:t>
            </a:r>
            <a:endParaRPr sz="1600" baseline="-25000"/>
          </a:p>
          <a:p>
            <a:pPr marL="0" lvl="0" indent="0" algn="l" rtl="0">
              <a:spcBef>
                <a:spcPts val="1600"/>
              </a:spcBef>
              <a:spcAft>
                <a:spcPts val="1600"/>
              </a:spcAft>
              <a:buNone/>
            </a:pPr>
            <a:r>
              <a:rPr lang="en"/>
              <a:t>      </a:t>
            </a:r>
            <a:endParaRPr/>
          </a:p>
        </p:txBody>
      </p:sp>
      <p:pic>
        <p:nvPicPr>
          <p:cNvPr id="190" name="Google Shape;190;p29"/>
          <p:cNvPicPr preferRelativeResize="0"/>
          <p:nvPr/>
        </p:nvPicPr>
        <p:blipFill>
          <a:blip r:embed="rId3">
            <a:alphaModFix/>
          </a:blip>
          <a:stretch>
            <a:fillRect/>
          </a:stretch>
        </p:blipFill>
        <p:spPr>
          <a:xfrm>
            <a:off x="311700" y="2448550"/>
            <a:ext cx="8265925" cy="244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RSA Key Generation</a:t>
            </a:r>
            <a:endParaRPr/>
          </a:p>
        </p:txBody>
      </p:sp>
      <p:sp>
        <p:nvSpPr>
          <p:cNvPr id="202" name="Google Shape;202;p3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Step 1: </a:t>
            </a:r>
            <a:r>
              <a:rPr lang="en"/>
              <a:t>Determining two prime numbers, p and q.</a:t>
            </a:r>
            <a:endParaRPr/>
          </a:p>
          <a:p>
            <a:pPr marL="457200" lvl="0" indent="0" algn="l" rtl="0">
              <a:lnSpc>
                <a:spcPct val="100000"/>
              </a:lnSpc>
              <a:spcBef>
                <a:spcPts val="1600"/>
              </a:spcBef>
              <a:spcAft>
                <a:spcPts val="0"/>
              </a:spcAft>
              <a:buNone/>
            </a:pPr>
            <a:r>
              <a:rPr lang="en" sz="1600"/>
              <a:t>1. Pick an odd integer n at random (e.g., using a pseudorandom number generator).</a:t>
            </a:r>
            <a:endParaRPr sz="1600"/>
          </a:p>
          <a:p>
            <a:pPr marL="457200" lvl="0" indent="0" algn="l" rtl="0">
              <a:lnSpc>
                <a:spcPct val="100000"/>
              </a:lnSpc>
              <a:spcBef>
                <a:spcPts val="1600"/>
              </a:spcBef>
              <a:spcAft>
                <a:spcPts val="0"/>
              </a:spcAft>
              <a:buNone/>
            </a:pPr>
            <a:r>
              <a:rPr lang="en" sz="1600"/>
              <a:t>2. Pick an integer a &lt; n at random.</a:t>
            </a:r>
            <a:endParaRPr sz="1600"/>
          </a:p>
          <a:p>
            <a:pPr marL="457200" lvl="0" indent="0" algn="l" rtl="0">
              <a:lnSpc>
                <a:spcPct val="100000"/>
              </a:lnSpc>
              <a:spcBef>
                <a:spcPts val="1600"/>
              </a:spcBef>
              <a:spcAft>
                <a:spcPts val="0"/>
              </a:spcAft>
              <a:buNone/>
            </a:pPr>
            <a:r>
              <a:rPr lang="en" sz="1600"/>
              <a:t>3. Perform the probabilistic primality test, such as Miller-Rabin, with a as a parameter.</a:t>
            </a:r>
            <a:endParaRPr sz="1600"/>
          </a:p>
          <a:p>
            <a:pPr marL="457200" lvl="0" indent="0" algn="l" rtl="0">
              <a:lnSpc>
                <a:spcPct val="100000"/>
              </a:lnSpc>
              <a:spcBef>
                <a:spcPts val="1600"/>
              </a:spcBef>
              <a:spcAft>
                <a:spcPts val="0"/>
              </a:spcAft>
              <a:buNone/>
            </a:pPr>
            <a:r>
              <a:rPr lang="en" sz="1600"/>
              <a:t>If n fails the test, reject the value n and go to step 1.</a:t>
            </a:r>
            <a:endParaRPr sz="1600"/>
          </a:p>
          <a:p>
            <a:pPr marL="457200" lvl="0" indent="0" algn="l" rtl="0">
              <a:lnSpc>
                <a:spcPct val="100000"/>
              </a:lnSpc>
              <a:spcBef>
                <a:spcPts val="1600"/>
              </a:spcBef>
              <a:spcAft>
                <a:spcPts val="0"/>
              </a:spcAft>
              <a:buNone/>
            </a:pPr>
            <a:r>
              <a:rPr lang="en" sz="1600"/>
              <a:t>4. If n has passed a sufficient number of tests, accept n; otherwise, go to step 2.</a:t>
            </a:r>
            <a:endParaRPr sz="1600"/>
          </a:p>
          <a:p>
            <a:pPr marL="0" lvl="0" indent="0" algn="l" rtl="0">
              <a:lnSpc>
                <a:spcPct val="100000"/>
              </a:lnSpc>
              <a:spcBef>
                <a:spcPts val="1600"/>
              </a:spcBef>
              <a:spcAft>
                <a:spcPts val="0"/>
              </a:spcAft>
              <a:buNone/>
            </a:pPr>
            <a:endParaRPr sz="1600"/>
          </a:p>
          <a:p>
            <a:pPr marL="914400" lvl="0" indent="0" algn="l" rtl="0">
              <a:spcBef>
                <a:spcPts val="160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RSA Key Generation Contd.</a:t>
            </a:r>
            <a:endParaRPr/>
          </a:p>
          <a:p>
            <a:pPr marL="0" lvl="0" indent="0" algn="l" rtl="0">
              <a:spcBef>
                <a:spcPts val="0"/>
              </a:spcBef>
              <a:spcAft>
                <a:spcPts val="0"/>
              </a:spcAft>
              <a:buNone/>
            </a:pPr>
            <a:endParaRPr/>
          </a:p>
        </p:txBody>
      </p:sp>
      <p:sp>
        <p:nvSpPr>
          <p:cNvPr id="208" name="Google Shape;208;p3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The prime number theorem states that the primes near N are spaced on the average one every (ln N) integers.</a:t>
            </a:r>
            <a:endParaRPr/>
          </a:p>
          <a:p>
            <a:pPr marL="457200" lvl="0" indent="-342900" algn="just" rtl="0">
              <a:spcBef>
                <a:spcPts val="0"/>
              </a:spcBef>
              <a:spcAft>
                <a:spcPts val="0"/>
              </a:spcAft>
              <a:buSzPts val="1800"/>
              <a:buChar char="●"/>
            </a:pPr>
            <a:r>
              <a:rPr lang="en"/>
              <a:t>Thus, on average, one would have to test on the order of ln(N) integers before a prime is found.</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RSA Key Generation Contd.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14" name="Google Shape;214;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a:t>Step 2-</a:t>
            </a:r>
            <a:r>
              <a:rPr lang="en"/>
              <a:t> Selecting either e or d and calculating the other.</a:t>
            </a:r>
            <a:endParaRPr/>
          </a:p>
          <a:p>
            <a:pPr marL="914400" lvl="1" indent="-330200" algn="l" rtl="0">
              <a:spcBef>
                <a:spcPts val="0"/>
              </a:spcBef>
              <a:spcAft>
                <a:spcPts val="0"/>
              </a:spcAft>
              <a:buSzPts val="1600"/>
              <a:buChar char="○"/>
            </a:pPr>
            <a:r>
              <a:rPr lang="en" sz="1600"/>
              <a:t>we need to select an e such that gcd(Φ(n), e) = 1 and then calculate d≡e</a:t>
            </a:r>
            <a:r>
              <a:rPr lang="en" sz="1600" baseline="30000"/>
              <a:t>-1</a:t>
            </a:r>
            <a:r>
              <a:rPr lang="en" sz="1600"/>
              <a:t> (mod Φ(n)).</a:t>
            </a:r>
            <a:endParaRPr sz="1600"/>
          </a:p>
          <a:p>
            <a:pPr marL="914400" lvl="1" indent="-330200" algn="l" rtl="0">
              <a:spcBef>
                <a:spcPts val="0"/>
              </a:spcBef>
              <a:spcAft>
                <a:spcPts val="0"/>
              </a:spcAft>
              <a:buSzPts val="1600"/>
              <a:buChar char="○"/>
            </a:pPr>
            <a:r>
              <a:rPr lang="en" sz="1600"/>
              <a:t>We use extended Euclid’s algorithm.</a:t>
            </a:r>
            <a:endParaRPr sz="1600"/>
          </a:p>
          <a:p>
            <a:pPr marL="914400" lvl="1" indent="-330200" algn="l" rtl="0">
              <a:spcBef>
                <a:spcPts val="0"/>
              </a:spcBef>
              <a:spcAft>
                <a:spcPts val="0"/>
              </a:spcAft>
              <a:buSzPts val="1600"/>
              <a:buChar char="○"/>
            </a:pPr>
            <a:r>
              <a:rPr lang="en" sz="1600"/>
              <a:t>It calculates the greatest common divisor of two integers and, if the gcd is 1, determine the inverse of one of the integers modulo the other</a:t>
            </a:r>
            <a:endParaRPr sz="1600"/>
          </a:p>
          <a:p>
            <a:pPr marL="914400" lvl="1" indent="-330200" algn="l" rtl="0">
              <a:spcBef>
                <a:spcPts val="0"/>
              </a:spcBef>
              <a:spcAft>
                <a:spcPts val="0"/>
              </a:spcAft>
              <a:buSzPts val="1600"/>
              <a:buChar char="○"/>
            </a:pPr>
            <a:r>
              <a:rPr lang="en" sz="1600"/>
              <a:t>The procedure is to generate a series of random numbers testing each against Φ(n) until a number relatively prime to f(n) is found.</a:t>
            </a:r>
            <a:endParaRPr sz="1600"/>
          </a:p>
          <a:p>
            <a:pPr marL="914400" lvl="1" indent="-330200" algn="l" rtl="0">
              <a:spcBef>
                <a:spcPts val="0"/>
              </a:spcBef>
              <a:spcAft>
                <a:spcPts val="0"/>
              </a:spcAft>
              <a:buSzPts val="1600"/>
              <a:buChar char="○"/>
            </a:pPr>
            <a:r>
              <a:rPr lang="en" sz="1600"/>
              <a:t>The probability that two random numbers are relatively prime is about 0.6;</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Efficient Encryption</a:t>
            </a:r>
            <a:endParaRPr/>
          </a:p>
        </p:txBody>
      </p:sp>
      <p:sp>
        <p:nvSpPr>
          <p:cNvPr id="220" name="Google Shape;220;p3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encryption uses exponentiation to power e  </a:t>
            </a:r>
            <a:endParaRPr/>
          </a:p>
          <a:p>
            <a:pPr marL="457200" lvl="0" indent="-342900" algn="l" rtl="0">
              <a:spcBef>
                <a:spcPts val="0"/>
              </a:spcBef>
              <a:spcAft>
                <a:spcPts val="0"/>
              </a:spcAft>
              <a:buSzPts val="1800"/>
              <a:buChar char="●"/>
            </a:pPr>
            <a:r>
              <a:rPr lang="en"/>
              <a:t>hence if e small, this will be faster</a:t>
            </a:r>
            <a:endParaRPr/>
          </a:p>
          <a:p>
            <a:pPr marL="914400" lvl="1" indent="-330200" algn="l" rtl="0">
              <a:spcBef>
                <a:spcPts val="0"/>
              </a:spcBef>
              <a:spcAft>
                <a:spcPts val="0"/>
              </a:spcAft>
              <a:buSzPts val="1600"/>
              <a:buChar char="○"/>
            </a:pPr>
            <a:r>
              <a:rPr lang="en" sz="1600"/>
              <a:t>often choose e=65537 (216-1)</a:t>
            </a:r>
            <a:endParaRPr sz="1600"/>
          </a:p>
          <a:p>
            <a:pPr marL="914400" lvl="1" indent="-330200" algn="l" rtl="0">
              <a:spcBef>
                <a:spcPts val="0"/>
              </a:spcBef>
              <a:spcAft>
                <a:spcPts val="0"/>
              </a:spcAft>
              <a:buSzPts val="1600"/>
              <a:buChar char="○"/>
            </a:pPr>
            <a:r>
              <a:rPr lang="en" sz="1600"/>
              <a:t>also  choices of e=3 or e=17</a:t>
            </a:r>
            <a:endParaRPr sz="1600"/>
          </a:p>
          <a:p>
            <a:pPr marL="457200" lvl="0" indent="-342900" algn="l" rtl="0">
              <a:spcBef>
                <a:spcPts val="0"/>
              </a:spcBef>
              <a:spcAft>
                <a:spcPts val="0"/>
              </a:spcAft>
              <a:buSzPts val="1800"/>
              <a:buChar char="●"/>
            </a:pPr>
            <a:r>
              <a:rPr lang="en"/>
              <a:t>but if e too small (eg e=3) becomes vulnerable to a simple attack</a:t>
            </a:r>
            <a:endParaRPr/>
          </a:p>
          <a:p>
            <a:pPr marL="914400" lvl="1" indent="-330200" algn="l" rtl="0">
              <a:spcBef>
                <a:spcPts val="0"/>
              </a:spcBef>
              <a:spcAft>
                <a:spcPts val="0"/>
              </a:spcAft>
              <a:buSzPts val="1600"/>
              <a:buChar char="○"/>
            </a:pPr>
            <a:r>
              <a:rPr lang="en" sz="1600"/>
              <a:t>using Chinese remainder theorem &amp; 3 messages with different module</a:t>
            </a:r>
            <a:endParaRPr sz="1600"/>
          </a:p>
          <a:p>
            <a:pPr marL="457200" lvl="0" indent="-342900" algn="l" rtl="0">
              <a:spcBef>
                <a:spcPts val="0"/>
              </a:spcBef>
              <a:spcAft>
                <a:spcPts val="0"/>
              </a:spcAft>
              <a:buSzPts val="1800"/>
              <a:buChar char="●"/>
            </a:pPr>
            <a:r>
              <a:rPr lang="en"/>
              <a:t>if e fixed must ensure gcd(e,ø(n))=1</a:t>
            </a:r>
            <a:endParaRPr/>
          </a:p>
          <a:p>
            <a:pPr marL="914400" lvl="1" indent="-330200" algn="l" rtl="0">
              <a:spcBef>
                <a:spcPts val="0"/>
              </a:spcBef>
              <a:spcAft>
                <a:spcPts val="0"/>
              </a:spcAft>
              <a:buSzPts val="1600"/>
              <a:buChar char="○"/>
            </a:pPr>
            <a:r>
              <a:rPr lang="en" sz="1600"/>
              <a:t>i.e reject any p or q not relatively prime to e</a:t>
            </a:r>
            <a:endParaRPr sz="1600"/>
          </a:p>
          <a:p>
            <a:pPr marL="0" lvl="0" indent="0" algn="l" rtl="0">
              <a:spcBef>
                <a:spcPts val="160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Efficient Decryption</a:t>
            </a:r>
            <a:endParaRPr/>
          </a:p>
        </p:txBody>
      </p:sp>
      <p:sp>
        <p:nvSpPr>
          <p:cNvPr id="226" name="Google Shape;226;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a:t>decryption uses exponentiation to power d</a:t>
            </a:r>
            <a:endParaRPr/>
          </a:p>
          <a:p>
            <a:pPr marL="914400" lvl="1" indent="-330200" algn="just" rtl="0">
              <a:lnSpc>
                <a:spcPct val="150000"/>
              </a:lnSpc>
              <a:spcBef>
                <a:spcPts val="0"/>
              </a:spcBef>
              <a:spcAft>
                <a:spcPts val="0"/>
              </a:spcAft>
              <a:buSzPts val="1600"/>
              <a:buChar char="○"/>
            </a:pPr>
            <a:r>
              <a:rPr lang="en" sz="1600"/>
              <a:t>this is likely large, insecure if not</a:t>
            </a:r>
            <a:endParaRPr sz="1600"/>
          </a:p>
          <a:p>
            <a:pPr marL="457200" lvl="0" indent="-342900" algn="just" rtl="0">
              <a:lnSpc>
                <a:spcPct val="150000"/>
              </a:lnSpc>
              <a:spcBef>
                <a:spcPts val="0"/>
              </a:spcBef>
              <a:spcAft>
                <a:spcPts val="0"/>
              </a:spcAft>
              <a:buSzPts val="1800"/>
              <a:buChar char="●"/>
            </a:pPr>
            <a:r>
              <a:rPr lang="en"/>
              <a:t>can use the Chinese Remainder Theorem (CRT) to compute mod p &amp; q separately. then combine to get desired answer</a:t>
            </a:r>
            <a:endParaRPr/>
          </a:p>
          <a:p>
            <a:pPr marL="914400" lvl="1" indent="-330200" algn="just" rtl="0">
              <a:lnSpc>
                <a:spcPct val="150000"/>
              </a:lnSpc>
              <a:spcBef>
                <a:spcPts val="0"/>
              </a:spcBef>
              <a:spcAft>
                <a:spcPts val="0"/>
              </a:spcAft>
              <a:buSzPts val="1600"/>
              <a:buChar char="○"/>
            </a:pPr>
            <a:r>
              <a:rPr lang="en" sz="1600"/>
              <a:t>approx 4 times faster than doing directly</a:t>
            </a:r>
            <a:endParaRPr sz="1600"/>
          </a:p>
          <a:p>
            <a:pPr marL="457200" lvl="0" indent="-342900" algn="just" rtl="0">
              <a:lnSpc>
                <a:spcPct val="150000"/>
              </a:lnSpc>
              <a:spcBef>
                <a:spcPts val="0"/>
              </a:spcBef>
              <a:spcAft>
                <a:spcPts val="0"/>
              </a:spcAft>
              <a:buSzPts val="1800"/>
              <a:buChar char="●"/>
            </a:pPr>
            <a:r>
              <a:rPr lang="en"/>
              <a:t>only owner of private key who knows values of p &amp; q can use this technique </a:t>
            </a:r>
            <a:endParaRPr/>
          </a:p>
          <a:p>
            <a:pPr marL="0" lvl="0" indent="0" algn="just" rtl="0">
              <a:lnSpc>
                <a:spcPct val="150000"/>
              </a:lnSpc>
              <a:spcBef>
                <a:spcPts val="160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Attacks on RSA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Attacks on RSA Algorithm</a:t>
            </a:r>
            <a:endParaRPr/>
          </a:p>
          <a:p>
            <a:pPr marL="0" lvl="0" indent="0" algn="l" rtl="0">
              <a:spcBef>
                <a:spcPts val="0"/>
              </a:spcBef>
              <a:spcAft>
                <a:spcPts val="0"/>
              </a:spcAft>
              <a:buNone/>
            </a:pPr>
            <a:endParaRPr/>
          </a:p>
        </p:txBody>
      </p:sp>
      <p:sp>
        <p:nvSpPr>
          <p:cNvPr id="237" name="Google Shape;237;p3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1400" dirty="0" smtClean="0"/>
              <a:t>At </a:t>
            </a:r>
            <a:r>
              <a:rPr lang="en" sz="1400" dirty="0"/>
              <a:t>the moment RSA seems to be extremely secure. </a:t>
            </a:r>
            <a:r>
              <a:rPr lang="en" sz="1400" dirty="0" smtClean="0"/>
              <a:t>It </a:t>
            </a:r>
            <a:r>
              <a:rPr lang="en" sz="1400" dirty="0"/>
              <a:t>has survived over 20 </a:t>
            </a:r>
            <a:r>
              <a:rPr lang="en" sz="1400" dirty="0" smtClean="0"/>
              <a:t>years </a:t>
            </a:r>
            <a:r>
              <a:rPr lang="en" sz="1400" dirty="0"/>
              <a:t>of scrutiny and is in widespread use throughout the world. The attack that is most often considered for RSA is the factoring of the public key. If </a:t>
            </a:r>
            <a:r>
              <a:rPr lang="en" sz="1400" dirty="0" smtClean="0"/>
              <a:t>this </a:t>
            </a:r>
            <a:r>
              <a:rPr lang="en" sz="1400" dirty="0"/>
              <a:t>can be achieved, all messages written with the public key can be </a:t>
            </a:r>
            <a:r>
              <a:rPr lang="en" sz="1400" dirty="0" smtClean="0"/>
              <a:t>decrypted</a:t>
            </a:r>
            <a:r>
              <a:rPr lang="en" sz="1400" dirty="0"/>
              <a:t>. The point is that with very large numbers, factoring takes an unreasonable amount of time. It has not been proven that breaking the RSA algorithm is equivalent to factoring large numbers (there may be another, easier method), but neither has it been proven that factoring is not equivalent. </a:t>
            </a:r>
            <a:endParaRPr sz="2100" dirty="0"/>
          </a:p>
          <a:p>
            <a:pPr marL="0" lvl="0" indent="0" algn="l" rtl="0">
              <a:spcBef>
                <a:spcPts val="1600"/>
              </a:spcBef>
              <a:spcAft>
                <a:spcPts val="16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Presentation Overview</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sz="2000" dirty="0" smtClean="0"/>
              <a:t>Introduction</a:t>
            </a:r>
            <a:endParaRPr lang="en-US" sz="2000" dirty="0" smtClean="0"/>
          </a:p>
          <a:p>
            <a:pPr marL="457200" lvl="0" indent="-342900" algn="l" rtl="0">
              <a:lnSpc>
                <a:spcPct val="150000"/>
              </a:lnSpc>
              <a:spcBef>
                <a:spcPts val="0"/>
              </a:spcBef>
              <a:spcAft>
                <a:spcPts val="0"/>
              </a:spcAft>
              <a:buSzPts val="1800"/>
              <a:buChar char="❖"/>
            </a:pPr>
            <a:r>
              <a:rPr lang="en-US" sz="2000" dirty="0" smtClean="0"/>
              <a:t>RSA Algorithm</a:t>
            </a:r>
            <a:endParaRPr sz="2000" dirty="0"/>
          </a:p>
          <a:p>
            <a:pPr marL="457200" lvl="0" indent="-342900" algn="l" rtl="0">
              <a:lnSpc>
                <a:spcPct val="150000"/>
              </a:lnSpc>
              <a:spcBef>
                <a:spcPts val="0"/>
              </a:spcBef>
              <a:spcAft>
                <a:spcPts val="0"/>
              </a:spcAft>
              <a:buSzPts val="1800"/>
              <a:buChar char="❖"/>
            </a:pPr>
            <a:r>
              <a:rPr lang="en" sz="2000" dirty="0"/>
              <a:t>Mathematics Behind RSA</a:t>
            </a:r>
            <a:endParaRPr sz="2000" dirty="0"/>
          </a:p>
          <a:p>
            <a:pPr marL="457200" lvl="0" indent="-342900" algn="l" rtl="0">
              <a:lnSpc>
                <a:spcPct val="150000"/>
              </a:lnSpc>
              <a:spcBef>
                <a:spcPts val="0"/>
              </a:spcBef>
              <a:spcAft>
                <a:spcPts val="0"/>
              </a:spcAft>
              <a:buSzPts val="1800"/>
              <a:buChar char="❖"/>
            </a:pPr>
            <a:r>
              <a:rPr lang="en" sz="2000" dirty="0"/>
              <a:t>Attacks on RSA</a:t>
            </a:r>
            <a:endParaRPr sz="2000" dirty="0"/>
          </a:p>
          <a:p>
            <a:pPr marL="457200" lvl="0" indent="-342900" algn="l" rtl="0">
              <a:lnSpc>
                <a:spcPct val="150000"/>
              </a:lnSpc>
              <a:spcBef>
                <a:spcPts val="0"/>
              </a:spcBef>
              <a:spcAft>
                <a:spcPts val="0"/>
              </a:spcAft>
              <a:buSzPts val="1800"/>
              <a:buChar char="❖"/>
            </a:pPr>
            <a:r>
              <a:rPr lang="en" sz="2000" dirty="0" smtClean="0"/>
              <a:t>Conclusion</a:t>
            </a:r>
            <a:endParaRPr sz="2000"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Security of RSA</a:t>
            </a:r>
            <a:endParaRPr/>
          </a:p>
        </p:txBody>
      </p:sp>
      <p:sp>
        <p:nvSpPr>
          <p:cNvPr id="243" name="Google Shape;243;p3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Brute force: To try all possible private keys.</a:t>
            </a:r>
            <a:endParaRPr/>
          </a:p>
          <a:p>
            <a:pPr marL="914400" lvl="1" indent="-330200" algn="l" rtl="0">
              <a:spcBef>
                <a:spcPts val="0"/>
              </a:spcBef>
              <a:spcAft>
                <a:spcPts val="0"/>
              </a:spcAft>
              <a:buSzPts val="1600"/>
              <a:buChar char="○"/>
            </a:pPr>
            <a:r>
              <a:rPr lang="en" sz="1600"/>
              <a:t> infeasible given size of numbers</a:t>
            </a:r>
            <a:endParaRPr sz="1600"/>
          </a:p>
          <a:p>
            <a:pPr marL="457200" lvl="0" indent="-342900" algn="l" rtl="0">
              <a:spcBef>
                <a:spcPts val="0"/>
              </a:spcBef>
              <a:spcAft>
                <a:spcPts val="0"/>
              </a:spcAft>
              <a:buSzPts val="1800"/>
              <a:buChar char="●"/>
            </a:pPr>
            <a:r>
              <a:rPr lang="en"/>
              <a:t>Mathematical attacks: There are several approaches, all equivalent in effort to factoring the product of two primes.</a:t>
            </a:r>
            <a:endParaRPr/>
          </a:p>
          <a:p>
            <a:pPr marL="914400" lvl="1" indent="-330200" algn="l" rtl="0">
              <a:spcBef>
                <a:spcPts val="0"/>
              </a:spcBef>
              <a:spcAft>
                <a:spcPts val="0"/>
              </a:spcAft>
              <a:buSzPts val="1600"/>
              <a:buChar char="○"/>
            </a:pPr>
            <a:r>
              <a:rPr lang="en" sz="1600"/>
              <a:t> based on difficulty of computing ø(n), by factoring modulus n</a:t>
            </a:r>
            <a:endParaRPr sz="1600"/>
          </a:p>
          <a:p>
            <a:pPr marL="457200" lvl="0" indent="-342900" algn="l" rtl="0">
              <a:spcBef>
                <a:spcPts val="0"/>
              </a:spcBef>
              <a:spcAft>
                <a:spcPts val="0"/>
              </a:spcAft>
              <a:buSzPts val="1800"/>
              <a:buChar char="●"/>
            </a:pPr>
            <a:r>
              <a:rPr lang="en"/>
              <a:t> Timing attacks: depend on the running time of the decryption algorithm.</a:t>
            </a:r>
            <a:endParaRPr/>
          </a:p>
          <a:p>
            <a:pPr marL="457200" lvl="0" indent="-342900" algn="l" rtl="0">
              <a:spcBef>
                <a:spcPts val="0"/>
              </a:spcBef>
              <a:spcAft>
                <a:spcPts val="0"/>
              </a:spcAft>
              <a:buSzPts val="1800"/>
              <a:buChar char="●"/>
            </a:pPr>
            <a:r>
              <a:rPr lang="en"/>
              <a:t> Chosen ciphertext attacks: This type of attack exploits properties of the RSA algorithm.</a:t>
            </a:r>
            <a:endParaRPr/>
          </a:p>
          <a:p>
            <a:pPr marL="0" lvl="0" indent="0" algn="l" rtl="0">
              <a:spcBef>
                <a:spcPts val="1600"/>
              </a:spcBef>
              <a:spcAft>
                <a:spcPts val="16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Brute Force</a:t>
            </a:r>
            <a:endParaRPr/>
          </a:p>
          <a:p>
            <a:pPr marL="0" lvl="0" indent="0" algn="l" rtl="0">
              <a:spcBef>
                <a:spcPts val="0"/>
              </a:spcBef>
              <a:spcAft>
                <a:spcPts val="0"/>
              </a:spcAft>
              <a:buNone/>
            </a:pPr>
            <a:endParaRPr/>
          </a:p>
        </p:txBody>
      </p:sp>
      <p:sp>
        <p:nvSpPr>
          <p:cNvPr id="249" name="Google Shape;249;p3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solidFill>
                  <a:srgbClr val="000000"/>
                </a:solidFill>
                <a:latin typeface="Times New Roman"/>
                <a:ea typeface="Times New Roman"/>
                <a:cs typeface="Times New Roman"/>
                <a:sym typeface="Times New Roman"/>
              </a:rPr>
              <a:t>The defense against the brute-force approach is the same for RSA as for other cryptosystems, namely, use a large key space.Thus, the larger the number of bits in d, the better. However, because the calculations involved, both in key generation and in encryption/decryption, are complex, the larger the size of the key, the slower the system will run.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Factoring Problem</a:t>
            </a:r>
            <a:endParaRPr/>
          </a:p>
          <a:p>
            <a:pPr marL="0" lvl="0" indent="0" algn="l" rtl="0">
              <a:spcBef>
                <a:spcPts val="0"/>
              </a:spcBef>
              <a:spcAft>
                <a:spcPts val="0"/>
              </a:spcAft>
              <a:buNone/>
            </a:pPr>
            <a:endParaRPr/>
          </a:p>
        </p:txBody>
      </p:sp>
      <p:sp>
        <p:nvSpPr>
          <p:cNvPr id="255" name="Google Shape;255;p4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Times New Roman"/>
                <a:ea typeface="Times New Roman"/>
                <a:cs typeface="Times New Roman"/>
                <a:sym typeface="Times New Roman"/>
              </a:rPr>
              <a:t>We can identify three approaches to attacking RSA mathematically:</a:t>
            </a:r>
            <a:endParaRPr sz="1600">
              <a:solidFill>
                <a:srgbClr val="000000"/>
              </a:solidFill>
              <a:latin typeface="Times New Roman"/>
              <a:ea typeface="Times New Roman"/>
              <a:cs typeface="Times New Roman"/>
              <a:sym typeface="Times New Roman"/>
            </a:endParaRPr>
          </a:p>
          <a:p>
            <a:pPr marL="457200" lvl="0" indent="-330200" algn="l" rtl="0">
              <a:spcBef>
                <a:spcPts val="1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Factor n into its two prime factors. This enables calculation of phi(݊n)=(p -1)*( q-1), which, in turn, enables determination of ݁d=e</a:t>
            </a:r>
            <a:r>
              <a:rPr lang="en" sz="1600" baseline="30000">
                <a:solidFill>
                  <a:srgbClr val="000000"/>
                </a:solidFill>
                <a:latin typeface="Times New Roman"/>
                <a:ea typeface="Times New Roman"/>
                <a:cs typeface="Times New Roman"/>
                <a:sym typeface="Times New Roman"/>
              </a:rPr>
              <a:t>-1</a:t>
            </a:r>
            <a:r>
              <a:rPr lang="en" sz="1600">
                <a:solidFill>
                  <a:srgbClr val="000000"/>
                </a:solidFill>
                <a:latin typeface="Times New Roman"/>
                <a:ea typeface="Times New Roman"/>
                <a:cs typeface="Times New Roman"/>
                <a:sym typeface="Times New Roman"/>
              </a:rPr>
              <a:t>mod(phi)</a:t>
            </a:r>
            <a:endParaRPr sz="14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Determine phi(n) directly, without first determining p and q. Again, this enables determination of݁ d=e</a:t>
            </a:r>
            <a:r>
              <a:rPr lang="en" sz="1600" baseline="30000">
                <a:solidFill>
                  <a:srgbClr val="000000"/>
                </a:solidFill>
                <a:latin typeface="Times New Roman"/>
                <a:ea typeface="Times New Roman"/>
                <a:cs typeface="Times New Roman"/>
                <a:sym typeface="Times New Roman"/>
              </a:rPr>
              <a:t>-1</a:t>
            </a:r>
            <a:r>
              <a:rPr lang="en" sz="1600">
                <a:solidFill>
                  <a:srgbClr val="000000"/>
                </a:solidFill>
                <a:latin typeface="Times New Roman"/>
                <a:ea typeface="Times New Roman"/>
                <a:cs typeface="Times New Roman"/>
                <a:sym typeface="Times New Roman"/>
              </a:rPr>
              <a:t>mod(phi)</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Determine d directly, without first determining phi(n).</a:t>
            </a:r>
            <a:endParaRPr sz="1600"/>
          </a:p>
          <a:p>
            <a:pPr marL="0" lvl="0" indent="0" algn="l" rtl="0">
              <a:spcBef>
                <a:spcPts val="1600"/>
              </a:spcBef>
              <a:spcAft>
                <a:spcPts val="160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Factoring Problem(Contd.)</a:t>
            </a:r>
            <a:endParaRPr/>
          </a:p>
        </p:txBody>
      </p:sp>
      <p:sp>
        <p:nvSpPr>
          <p:cNvPr id="261" name="Google Shape;261;p4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Times New Roman"/>
                <a:ea typeface="Times New Roman"/>
                <a:cs typeface="Times New Roman"/>
                <a:sym typeface="Times New Roman"/>
              </a:rPr>
              <a:t>Determining phi(n) given n is equivalent to factoring n. With presently known algorithms, determining d given e and n appears to be at least as time-consuming as the factoring problem. Hence, we can use factoring performance as a benchmark against which to evaluate the security of RSA.</a:t>
            </a:r>
            <a:endParaRPr sz="16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r>
              <a:rPr lang="en" sz="1600">
                <a:solidFill>
                  <a:srgbClr val="000000"/>
                </a:solidFill>
                <a:latin typeface="Times New Roman"/>
                <a:ea typeface="Times New Roman"/>
                <a:cs typeface="Times New Roman"/>
                <a:sym typeface="Times New Roman"/>
              </a:rPr>
              <a:t>To avoid values of n that may be factored more easily, the algorithm's inventors suggest the following constraints on p and q:</a:t>
            </a:r>
            <a:endParaRPr sz="1600">
              <a:solidFill>
                <a:srgbClr val="000000"/>
              </a:solidFill>
              <a:latin typeface="Times New Roman"/>
              <a:ea typeface="Times New Roman"/>
              <a:cs typeface="Times New Roman"/>
              <a:sym typeface="Times New Roman"/>
            </a:endParaRPr>
          </a:p>
          <a:p>
            <a:pPr marL="457200" lvl="0" indent="-342900" algn="l" rtl="0">
              <a:spcBef>
                <a:spcPts val="1600"/>
              </a:spcBef>
              <a:spcAft>
                <a:spcPts val="0"/>
              </a:spcAft>
              <a:buClr>
                <a:srgbClr val="000000"/>
              </a:buClr>
              <a:buSzPts val="1800"/>
              <a:buFont typeface="Times New Roman"/>
              <a:buChar char="❖"/>
            </a:pPr>
            <a:r>
              <a:rPr lang="en" sz="1600">
                <a:solidFill>
                  <a:srgbClr val="000000"/>
                </a:solidFill>
                <a:latin typeface="Times New Roman"/>
                <a:ea typeface="Times New Roman"/>
                <a:cs typeface="Times New Roman"/>
                <a:sym typeface="Times New Roman"/>
              </a:rPr>
              <a:t>p and q should differ in length by only a few digits. Thus, for a 1024-bit key (309 decimal digits), both p and q should be on order of 10^75 to 10^100.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Both (p – 1) and (q – 1) should contain a large prime factor</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gcd(p–1, q–1) should be small.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Timing Attacks</a:t>
            </a:r>
            <a:endParaRPr/>
          </a:p>
          <a:p>
            <a:pPr marL="0" lvl="0" indent="0" algn="l" rtl="0">
              <a:spcBef>
                <a:spcPts val="0"/>
              </a:spcBef>
              <a:spcAft>
                <a:spcPts val="0"/>
              </a:spcAft>
              <a:buNone/>
            </a:pPr>
            <a:endParaRPr/>
          </a:p>
        </p:txBody>
      </p:sp>
      <p:sp>
        <p:nvSpPr>
          <p:cNvPr id="267" name="Google Shape;267;p42"/>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Timing Attacks demonstrated that a snooper can determine a private key by keeping track of how long a computer takes to decipher messages.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Timing Attacks are based on observing how long it takes to compute the cryptographic operations. Timing attacks are applicable not just to RSA, but to other public-key cryptography systems.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This attack is alarming for two reasons: It comes from a completely unexpected direction and it is a ciphertext-only attack</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Counter</a:t>
            </a:r>
            <a:r>
              <a:rPr lang="en-US" dirty="0" smtClean="0"/>
              <a:t> </a:t>
            </a:r>
            <a:r>
              <a:rPr lang="en" dirty="0" smtClean="0"/>
              <a:t>measures </a:t>
            </a:r>
            <a:r>
              <a:rPr lang="en" dirty="0"/>
              <a:t>against Timing Attacks</a:t>
            </a:r>
            <a:endParaRPr dirty="0"/>
          </a:p>
        </p:txBody>
      </p:sp>
      <p:sp>
        <p:nvSpPr>
          <p:cNvPr id="273" name="Google Shape;273;p4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Constant exponentiation time</a:t>
            </a:r>
            <a:r>
              <a:rPr lang="en" sz="1600" dirty="0">
                <a:solidFill>
                  <a:srgbClr val="000000"/>
                </a:solidFill>
                <a:latin typeface="Times New Roman"/>
                <a:ea typeface="Times New Roman"/>
                <a:cs typeface="Times New Roman"/>
                <a:sym typeface="Times New Roman"/>
              </a:rPr>
              <a:t>:Ensure that all exponentiations take the same amount of time before returning a result. This is a simple fix but does degrade performance.</a:t>
            </a:r>
            <a:endParaRPr sz="1600" dirty="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Random delay</a:t>
            </a:r>
            <a:r>
              <a:rPr lang="en" sz="1600" dirty="0">
                <a:solidFill>
                  <a:srgbClr val="000000"/>
                </a:solidFill>
                <a:latin typeface="Times New Roman"/>
                <a:ea typeface="Times New Roman"/>
                <a:cs typeface="Times New Roman"/>
                <a:sym typeface="Times New Roman"/>
              </a:rPr>
              <a:t>:Better performance could be achieved by adding a random delay to the exponentiation algorithm to confuse the timing attack. Kocher points out that if defenders don't add enough noise, attackers could still succeed by collecting additional measurements to compensate for the random delays.</a:t>
            </a:r>
            <a:endParaRPr sz="1600" dirty="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b="1" dirty="0">
                <a:solidFill>
                  <a:srgbClr val="000000"/>
                </a:solidFill>
                <a:latin typeface="Times New Roman"/>
                <a:ea typeface="Times New Roman"/>
                <a:cs typeface="Times New Roman"/>
                <a:sym typeface="Times New Roman"/>
              </a:rPr>
              <a:t>Blinding</a:t>
            </a:r>
            <a:r>
              <a:rPr lang="en" sz="1600" dirty="0">
                <a:solidFill>
                  <a:srgbClr val="000000"/>
                </a:solidFill>
                <a:latin typeface="Times New Roman"/>
                <a:ea typeface="Times New Roman"/>
                <a:cs typeface="Times New Roman"/>
                <a:sym typeface="Times New Roman"/>
              </a:rPr>
              <a:t>:Multiply the ciphertext by a random number before performing exponentiation. This process prevents the attacker from knowing what ciphertext bits are being processed inside the computer and therefore prevents the bit-by-bit analysis essential to the timing attack.</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Chosen Ciphertext Attack</a:t>
            </a:r>
            <a:endParaRPr/>
          </a:p>
          <a:p>
            <a:pPr marL="0" lvl="0" indent="0" algn="l" rtl="0">
              <a:spcBef>
                <a:spcPts val="0"/>
              </a:spcBef>
              <a:spcAft>
                <a:spcPts val="0"/>
              </a:spcAft>
              <a:buNone/>
            </a:pPr>
            <a:endParaRPr/>
          </a:p>
        </p:txBody>
      </p:sp>
      <p:sp>
        <p:nvSpPr>
          <p:cNvPr id="279" name="Google Shape;279;p4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RSA algorithm is vulnerable to a chosen ciphertext attack (CCA).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CCA is defined as an attack in which adversary chooses a number of ciphertexts and is then given the corresponding plaintexts, decrypted with the target’s private key.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adversary exploits properties of RSA and selects blocks of data that, when processed using the target’s private key, yield information needed for cryptanalysis.</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More sophisticated variants need to modify the plaintext using a procedure known as optimal asymmetric encryption padding (OAEP).</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178175" y="55775"/>
            <a:ext cx="86541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Counter Chosen Ciphertext Attack</a:t>
            </a:r>
            <a:endParaRPr/>
          </a:p>
          <a:p>
            <a:pPr marL="0" lvl="0" indent="0" algn="l" rtl="0">
              <a:spcBef>
                <a:spcPts val="0"/>
              </a:spcBef>
              <a:spcAft>
                <a:spcPts val="0"/>
              </a:spcAft>
              <a:buNone/>
            </a:pPr>
            <a:endParaRPr/>
          </a:p>
        </p:txBody>
      </p:sp>
      <p:sp>
        <p:nvSpPr>
          <p:cNvPr id="285" name="Google Shape;285;p45"/>
          <p:cNvSpPr txBox="1">
            <a:spLocks noGrp="1"/>
          </p:cNvSpPr>
          <p:nvPr>
            <p:ph type="body" idx="1"/>
          </p:nvPr>
        </p:nvSpPr>
        <p:spPr>
          <a:xfrm>
            <a:off x="4454525" y="1229875"/>
            <a:ext cx="43779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Times New Roman"/>
                <a:ea typeface="Times New Roman"/>
                <a:cs typeface="Times New Roman"/>
                <a:sym typeface="Times New Roman"/>
              </a:rPr>
              <a:t>To counter such attacks RSA Security, a leading RSA vendor and former holder of the RSA patent, recommends modifying the plaintext using a procedure known as optimal asymmetric encryption padding (OAEP).</a:t>
            </a:r>
            <a:endParaRPr sz="1200"/>
          </a:p>
          <a:p>
            <a:pPr marL="0" lvl="0" indent="0" algn="l" rtl="0">
              <a:spcBef>
                <a:spcPts val="1600"/>
              </a:spcBef>
              <a:spcAft>
                <a:spcPts val="1600"/>
              </a:spcAft>
              <a:buNone/>
            </a:pPr>
            <a:endParaRPr sz="1200"/>
          </a:p>
        </p:txBody>
      </p:sp>
      <p:pic>
        <p:nvPicPr>
          <p:cNvPr id="286" name="Google Shape;286;p45"/>
          <p:cNvPicPr preferRelativeResize="0"/>
          <p:nvPr/>
        </p:nvPicPr>
        <p:blipFill>
          <a:blip r:embed="rId3">
            <a:alphaModFix/>
          </a:blip>
          <a:stretch>
            <a:fillRect/>
          </a:stretch>
        </p:blipFill>
        <p:spPr>
          <a:xfrm>
            <a:off x="0" y="663575"/>
            <a:ext cx="3694275" cy="4479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Counter Chosen Cipher Attack (contd.)</a:t>
            </a:r>
            <a:endParaRPr/>
          </a:p>
          <a:p>
            <a:pPr marL="0" lvl="0" indent="0" algn="l" rtl="0">
              <a:spcBef>
                <a:spcPts val="0"/>
              </a:spcBef>
              <a:spcAft>
                <a:spcPts val="0"/>
              </a:spcAft>
              <a:buNone/>
            </a:pPr>
            <a:endParaRPr/>
          </a:p>
        </p:txBody>
      </p:sp>
      <p:sp>
        <p:nvSpPr>
          <p:cNvPr id="292" name="Google Shape;292;p4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As a first step the message M to be encrypted is padded. A set of optional parameters P is passed through a hash function H.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output is then padded with zeros to get the desired length in the overall data block (DB). Next, a random seed is generated and passed through another hash function, called the mask generating function (MGF).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resulting hash value is bit-by-bit XORed with DB to produce a maskedDB.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maskedDB is in turn passed through the MGF to form a hash that is XORed with the seed to produce the masked seed. </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concatenation of the maskedseed and the maskedDB forms the encoded message EM.</a:t>
            </a:r>
            <a:endParaRPr sz="1600">
              <a:solidFill>
                <a:srgbClr val="000000"/>
              </a:solidFill>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Note that the EM includes the padded message, masked by the seed, and the seed, masked by the maskedDB. The EM is then encrypted using RSA.</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7"/>
          <p:cNvSpPr txBox="1">
            <a:spLocks noGrp="1"/>
          </p:cNvSpPr>
          <p:nvPr>
            <p:ph type="title"/>
          </p:nvPr>
        </p:nvSpPr>
        <p:spPr>
          <a:xfrm>
            <a:off x="359225" y="1843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98" name="Google Shape;298;p47"/>
          <p:cNvSpPr txBox="1">
            <a:spLocks noGrp="1"/>
          </p:cNvSpPr>
          <p:nvPr>
            <p:ph type="body" idx="1"/>
          </p:nvPr>
        </p:nvSpPr>
        <p:spPr>
          <a:xfrm>
            <a:off x="359225" y="724600"/>
            <a:ext cx="8520600" cy="42762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sz="2000" dirty="0"/>
              <a:t>RSA is the most popular public key encryption available today. It can be used both encryption and authentication. The security of RSA is related to the assumption that factoring is difficult</a:t>
            </a:r>
            <a:r>
              <a:rPr lang="en" sz="2000" dirty="0" smtClean="0"/>
              <a:t>.</a:t>
            </a:r>
            <a:endParaRPr lang="en-US" sz="2000" dirty="0" smtClean="0"/>
          </a:p>
          <a:p>
            <a:pPr marL="457200" lvl="0" indent="-342900" algn="just" rtl="0">
              <a:spcBef>
                <a:spcPts val="0"/>
              </a:spcBef>
              <a:spcAft>
                <a:spcPts val="0"/>
              </a:spcAft>
              <a:buSzPts val="1800"/>
              <a:buChar char="●"/>
            </a:pPr>
            <a:endParaRPr sz="2000" dirty="0"/>
          </a:p>
          <a:p>
            <a:pPr marL="457200" lvl="0" indent="-342900" algn="just" rtl="0">
              <a:spcBef>
                <a:spcPts val="0"/>
              </a:spcBef>
              <a:spcAft>
                <a:spcPts val="0"/>
              </a:spcAft>
              <a:buSzPts val="1800"/>
              <a:buChar char="●"/>
            </a:pPr>
            <a:r>
              <a:rPr lang="en" sz="2000" dirty="0"/>
              <a:t>RSA is built into current operating systems by Microsoft, Apple, Sun, and Novell. In hardware, RSA can be found in secure telephones, on Ethernet network cards. The estimated installed base of RSA encryption engines is around 20 million, making it by far the most widely used public </a:t>
            </a:r>
            <a:r>
              <a:rPr lang="en" sz="2000" dirty="0" smtClean="0"/>
              <a:t>key</a:t>
            </a:r>
            <a:r>
              <a:rPr lang="en-US" sz="2000" dirty="0" smtClean="0"/>
              <a:t> </a:t>
            </a:r>
            <a:r>
              <a:rPr lang="en" sz="2000" dirty="0" smtClean="0"/>
              <a:t>cryptosystem </a:t>
            </a:r>
            <a:r>
              <a:rPr lang="en" sz="2000" dirty="0"/>
              <a:t>in the world</a:t>
            </a:r>
            <a:r>
              <a:rPr lang="en" sz="2000" dirty="0" smtClean="0"/>
              <a:t>.</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98" name="Google Shape;98;p15"/>
          <p:cNvSpPr txBox="1">
            <a:spLocks noGrp="1"/>
          </p:cNvSpPr>
          <p:nvPr>
            <p:ph type="body" idx="1"/>
          </p:nvPr>
        </p:nvSpPr>
        <p:spPr>
          <a:xfrm>
            <a:off x="311700" y="1229875"/>
            <a:ext cx="7685692"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US" dirty="0" smtClean="0"/>
              <a:t>Proposed b</a:t>
            </a:r>
            <a:r>
              <a:rPr lang="en" dirty="0" smtClean="0"/>
              <a:t>y </a:t>
            </a:r>
            <a:r>
              <a:rPr lang="en" dirty="0"/>
              <a:t>Rivest, Shamir &amp; Adleman of MIT in 1977 </a:t>
            </a:r>
            <a:endParaRPr dirty="0"/>
          </a:p>
          <a:p>
            <a:pPr marL="457200" lvl="0" indent="-342900" algn="just" rtl="0">
              <a:lnSpc>
                <a:spcPct val="150000"/>
              </a:lnSpc>
              <a:spcBef>
                <a:spcPts val="0"/>
              </a:spcBef>
              <a:spcAft>
                <a:spcPts val="0"/>
              </a:spcAft>
              <a:buSzPts val="1800"/>
              <a:buChar char="●"/>
            </a:pPr>
            <a:r>
              <a:rPr lang="en-US" dirty="0"/>
              <a:t>B</a:t>
            </a:r>
            <a:r>
              <a:rPr lang="en" dirty="0" smtClean="0"/>
              <a:t>est </a:t>
            </a:r>
            <a:r>
              <a:rPr lang="en" dirty="0"/>
              <a:t>known &amp; widely used public-key scheme</a:t>
            </a:r>
            <a:endParaRPr dirty="0"/>
          </a:p>
          <a:p>
            <a:pPr marL="457200" lvl="0" indent="-342900" algn="just" rtl="0">
              <a:lnSpc>
                <a:spcPct val="150000"/>
              </a:lnSpc>
              <a:spcBef>
                <a:spcPts val="0"/>
              </a:spcBef>
              <a:spcAft>
                <a:spcPts val="0"/>
              </a:spcAft>
              <a:buSzPts val="1800"/>
              <a:buChar char="●"/>
            </a:pPr>
            <a:r>
              <a:rPr lang="en-US" dirty="0"/>
              <a:t>U</a:t>
            </a:r>
            <a:r>
              <a:rPr lang="en" dirty="0" smtClean="0"/>
              <a:t>ses </a:t>
            </a:r>
            <a:r>
              <a:rPr lang="en" dirty="0"/>
              <a:t>large </a:t>
            </a:r>
            <a:r>
              <a:rPr lang="en" dirty="0" smtClean="0"/>
              <a:t>numbers</a:t>
            </a:r>
            <a:r>
              <a:rPr lang="en-US" dirty="0" smtClean="0"/>
              <a:t> </a:t>
            </a:r>
            <a:r>
              <a:rPr lang="en" dirty="0" smtClean="0"/>
              <a:t>(</a:t>
            </a:r>
            <a:r>
              <a:rPr lang="en" dirty="0"/>
              <a:t>1024 bits, 2048 bits )</a:t>
            </a:r>
            <a:endParaRPr dirty="0"/>
          </a:p>
          <a:p>
            <a:pPr marL="457200" lvl="0" indent="-342900" algn="just" rtl="0">
              <a:lnSpc>
                <a:spcPct val="150000"/>
              </a:lnSpc>
              <a:spcBef>
                <a:spcPts val="0"/>
              </a:spcBef>
              <a:spcAft>
                <a:spcPts val="0"/>
              </a:spcAft>
              <a:buSzPts val="1800"/>
              <a:buChar char="●"/>
            </a:pPr>
            <a:r>
              <a:rPr lang="en-US" dirty="0">
                <a:highlight>
                  <a:srgbClr val="FFFFFF"/>
                </a:highlight>
              </a:rPr>
              <a:t>U</a:t>
            </a:r>
            <a:r>
              <a:rPr lang="en" dirty="0" smtClean="0">
                <a:highlight>
                  <a:srgbClr val="FFFFFF"/>
                </a:highlight>
              </a:rPr>
              <a:t>ses </a:t>
            </a:r>
            <a:r>
              <a:rPr lang="en" dirty="0">
                <a:highlight>
                  <a:srgbClr val="FFFFFF"/>
                </a:highlight>
              </a:rPr>
              <a:t>two different but mathematically linked </a:t>
            </a:r>
            <a:r>
              <a:rPr lang="en" dirty="0" smtClean="0">
                <a:highlight>
                  <a:srgbClr val="FFFFFF"/>
                </a:highlight>
              </a:rPr>
              <a:t>keys</a:t>
            </a:r>
            <a:r>
              <a:rPr lang="en-US" dirty="0" smtClean="0">
                <a:highlight>
                  <a:srgbClr val="FFFFFF"/>
                </a:highlight>
              </a:rPr>
              <a:t> - </a:t>
            </a:r>
            <a:r>
              <a:rPr lang="en" dirty="0" smtClean="0">
                <a:highlight>
                  <a:srgbClr val="FFFFFF"/>
                </a:highlight>
              </a:rPr>
              <a:t>one </a:t>
            </a:r>
            <a:r>
              <a:rPr lang="en" dirty="0">
                <a:highlight>
                  <a:srgbClr val="FFFFFF"/>
                </a:highlight>
              </a:rPr>
              <a:t>public and one private. </a:t>
            </a:r>
            <a:endParaRPr dirty="0">
              <a:highlight>
                <a:srgbClr val="FFFFFF"/>
              </a:highlight>
            </a:endParaRPr>
          </a:p>
          <a:p>
            <a:pPr marL="457200" lvl="0" indent="-342900" algn="just" rtl="0">
              <a:lnSpc>
                <a:spcPct val="150000"/>
              </a:lnSpc>
              <a:spcBef>
                <a:spcPts val="0"/>
              </a:spcBef>
              <a:spcAft>
                <a:spcPts val="0"/>
              </a:spcAft>
              <a:buSzPts val="1800"/>
              <a:buChar char="●"/>
            </a:pPr>
            <a:r>
              <a:rPr lang="en-US" dirty="0">
                <a:highlight>
                  <a:srgbClr val="FFFFFF"/>
                </a:highlight>
              </a:rPr>
              <a:t>T</a:t>
            </a:r>
            <a:r>
              <a:rPr lang="en" dirty="0" smtClean="0">
                <a:highlight>
                  <a:srgbClr val="FFFFFF"/>
                </a:highlight>
              </a:rPr>
              <a:t>he </a:t>
            </a:r>
            <a:r>
              <a:rPr lang="en" dirty="0">
                <a:highlight>
                  <a:srgbClr val="FFFFFF"/>
                </a:highlight>
              </a:rPr>
              <a:t>public key can be shared with everyone, whereas </a:t>
            </a:r>
            <a:r>
              <a:rPr lang="en" dirty="0" smtClean="0">
                <a:highlight>
                  <a:srgbClr val="FFFFFF"/>
                </a:highlight>
              </a:rPr>
              <a:t>the </a:t>
            </a:r>
            <a:r>
              <a:rPr lang="en" dirty="0">
                <a:highlight>
                  <a:srgbClr val="FFFFFF"/>
                </a:highlight>
              </a:rPr>
              <a:t>private key must be kept secret.</a:t>
            </a:r>
            <a:r>
              <a:rPr lang="en" dirty="0"/>
              <a:t> </a:t>
            </a:r>
            <a:endParaRPr dirty="0"/>
          </a:p>
          <a:p>
            <a:pPr marL="457200" lvl="0" indent="0" algn="l" rtl="0">
              <a:spcBef>
                <a:spcPts val="1600"/>
              </a:spcBef>
              <a:spcAft>
                <a:spcPts val="1600"/>
              </a:spcAft>
              <a:buNone/>
            </a:pPr>
            <a:endParaRPr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9"/>
          <p:cNvSpPr txBox="1">
            <a:spLocks noGrp="1"/>
          </p:cNvSpPr>
          <p:nvPr>
            <p:ph type="title"/>
          </p:nvPr>
        </p:nvSpPr>
        <p:spPr>
          <a:xfrm>
            <a:off x="311700" y="1256050"/>
            <a:ext cx="8520600" cy="203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W</a:t>
            </a:r>
            <a:r>
              <a:rPr lang="en-US" dirty="0" err="1" smtClean="0"/>
              <a:t>hy</a:t>
            </a:r>
            <a:r>
              <a:rPr lang="en" dirty="0" smtClean="0"/>
              <a:t> </a:t>
            </a:r>
            <a:r>
              <a:rPr lang="en" dirty="0"/>
              <a:t>RSA </a:t>
            </a:r>
            <a:r>
              <a:rPr lang="en" dirty="0" smtClean="0"/>
              <a:t>A</a:t>
            </a:r>
            <a:r>
              <a:rPr lang="en-US" dirty="0" err="1" smtClean="0"/>
              <a:t>lgorithm</a:t>
            </a:r>
            <a:r>
              <a:rPr lang="en-US" dirty="0" smtClean="0"/>
              <a:t> ?</a:t>
            </a:r>
            <a:endParaRPr dirty="0"/>
          </a:p>
        </p:txBody>
      </p:sp>
      <p:sp>
        <p:nvSpPr>
          <p:cNvPr id="111" name="Google Shape;111;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US" dirty="0">
                <a:highlight>
                  <a:srgbClr val="FFFFFF"/>
                </a:highlight>
              </a:rPr>
              <a:t>D</a:t>
            </a:r>
            <a:r>
              <a:rPr lang="en" dirty="0" smtClean="0">
                <a:highlight>
                  <a:srgbClr val="FFFFFF"/>
                </a:highlight>
              </a:rPr>
              <a:t>erives </a:t>
            </a:r>
            <a:r>
              <a:rPr lang="en" dirty="0">
                <a:highlight>
                  <a:srgbClr val="FFFFFF"/>
                </a:highlight>
              </a:rPr>
              <a:t>its security from the difficulty of factoring large integers that are the product of two large prime numbers.</a:t>
            </a:r>
            <a:endParaRPr dirty="0">
              <a:highlight>
                <a:srgbClr val="FFFFFF"/>
              </a:highlight>
            </a:endParaRPr>
          </a:p>
          <a:p>
            <a:pPr marL="457200" lvl="0" indent="-342900" algn="just" rtl="0">
              <a:lnSpc>
                <a:spcPct val="150000"/>
              </a:lnSpc>
              <a:spcBef>
                <a:spcPts val="0"/>
              </a:spcBef>
              <a:spcAft>
                <a:spcPts val="0"/>
              </a:spcAft>
              <a:buSzPts val="1800"/>
              <a:buChar char="●"/>
            </a:pPr>
            <a:endParaRPr lang="en-US" dirty="0" smtClean="0">
              <a:highlight>
                <a:srgbClr val="FFFFFF"/>
              </a:highlight>
            </a:endParaRPr>
          </a:p>
          <a:p>
            <a:pPr marL="457200" lvl="0" indent="-342900" algn="just" rtl="0">
              <a:lnSpc>
                <a:spcPct val="150000"/>
              </a:lnSpc>
              <a:spcBef>
                <a:spcPts val="0"/>
              </a:spcBef>
              <a:spcAft>
                <a:spcPts val="0"/>
              </a:spcAft>
              <a:buSzPts val="1800"/>
              <a:buChar char="●"/>
            </a:pPr>
            <a:r>
              <a:rPr lang="en" dirty="0" smtClean="0">
                <a:highlight>
                  <a:srgbClr val="FFFFFF"/>
                </a:highlight>
              </a:rPr>
              <a:t>Either </a:t>
            </a:r>
            <a:r>
              <a:rPr lang="en" dirty="0">
                <a:highlight>
                  <a:srgbClr val="FFFFFF"/>
                </a:highlight>
              </a:rPr>
              <a:t>of the two related keys can be used for encryption, with the other used for decryption</a:t>
            </a:r>
            <a:r>
              <a:rPr lang="en" dirty="0" smtClean="0">
                <a:highlight>
                  <a:srgbClr val="FFFFFF"/>
                </a:highlight>
              </a:rPr>
              <a:t>.</a:t>
            </a:r>
            <a:r>
              <a:rPr lang="en-US" dirty="0" smtClean="0">
                <a:highlight>
                  <a:srgbClr val="FFFFFF"/>
                </a:highlight>
              </a:rPr>
              <a:t> So, it can be used for both confidential communications and generating digital signatures.</a:t>
            </a:r>
            <a:endParaRPr dirty="0">
              <a:highlight>
                <a:srgbClr val="FFFFFF"/>
              </a:highlight>
            </a:endParaRPr>
          </a:p>
          <a:p>
            <a:pPr marL="0" lvl="0" indent="0" algn="just" rtl="0">
              <a:lnSpc>
                <a:spcPct val="150000"/>
              </a:lnSpc>
              <a:spcBef>
                <a:spcPts val="1600"/>
              </a:spcBef>
              <a:spcAft>
                <a:spcPts val="0"/>
              </a:spcAft>
              <a:buNone/>
            </a:pPr>
            <a:endParaRPr dirty="0">
              <a:highlight>
                <a:srgbClr val="FFFFFF"/>
              </a:highlight>
            </a:endParaRPr>
          </a:p>
          <a:p>
            <a:pPr marL="457200" lvl="0" indent="0" algn="l" rtl="0">
              <a:spcBef>
                <a:spcPts val="1600"/>
              </a:spcBef>
              <a:spcAft>
                <a:spcPts val="1600"/>
              </a:spcAft>
              <a:buNone/>
            </a:pPr>
            <a:endParaRPr dirty="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RSA Key Setup</a:t>
            </a:r>
            <a:endParaRPr/>
          </a:p>
        </p:txBody>
      </p:sp>
      <p:sp>
        <p:nvSpPr>
          <p:cNvPr id="124" name="Google Shape;124;p19"/>
          <p:cNvSpPr txBox="1">
            <a:spLocks noGrp="1"/>
          </p:cNvSpPr>
          <p:nvPr>
            <p:ph type="body" idx="1"/>
          </p:nvPr>
        </p:nvSpPr>
        <p:spPr>
          <a:xfrm>
            <a:off x="311699" y="1229875"/>
            <a:ext cx="8745715"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E</a:t>
            </a:r>
            <a:r>
              <a:rPr lang="en" dirty="0" smtClean="0"/>
              <a:t>ach </a:t>
            </a:r>
            <a:r>
              <a:rPr lang="en" dirty="0"/>
              <a:t>user generates a </a:t>
            </a:r>
            <a:r>
              <a:rPr lang="en" dirty="0" smtClean="0"/>
              <a:t>public</a:t>
            </a:r>
            <a:r>
              <a:rPr lang="en-US" dirty="0" smtClean="0"/>
              <a:t> </a:t>
            </a:r>
            <a:r>
              <a:rPr lang="en" dirty="0" smtClean="0"/>
              <a:t>/</a:t>
            </a:r>
            <a:r>
              <a:rPr lang="en-US" dirty="0" smtClean="0"/>
              <a:t> </a:t>
            </a:r>
            <a:r>
              <a:rPr lang="en" dirty="0" smtClean="0"/>
              <a:t>private </a:t>
            </a:r>
            <a:r>
              <a:rPr lang="en" dirty="0"/>
              <a:t>key pair by selecting two large </a:t>
            </a:r>
            <a:r>
              <a:rPr lang="en" dirty="0" smtClean="0"/>
              <a:t>prime</a:t>
            </a:r>
            <a:r>
              <a:rPr lang="en-US" dirty="0" smtClean="0"/>
              <a:t> number</a:t>
            </a:r>
            <a:r>
              <a:rPr lang="en" dirty="0" smtClean="0"/>
              <a:t>s </a:t>
            </a:r>
            <a:r>
              <a:rPr lang="en" dirty="0"/>
              <a:t>at random: p, q </a:t>
            </a:r>
            <a:r>
              <a:rPr lang="en-US" sz="1600" dirty="0" smtClean="0">
                <a:solidFill>
                  <a:srgbClr val="008000"/>
                </a:solidFill>
              </a:rPr>
              <a:t>[As an </a:t>
            </a:r>
            <a:r>
              <a:rPr lang="en-US" sz="1600" b="1" dirty="0" smtClean="0">
                <a:solidFill>
                  <a:srgbClr val="008000"/>
                </a:solidFill>
              </a:rPr>
              <a:t>example</a:t>
            </a:r>
            <a:r>
              <a:rPr lang="en-US" sz="1600" dirty="0" smtClean="0">
                <a:solidFill>
                  <a:srgbClr val="008000"/>
                </a:solidFill>
              </a:rPr>
              <a:t>, </a:t>
            </a:r>
            <a:r>
              <a:rPr lang="en-US" sz="1600" dirty="0">
                <a:solidFill>
                  <a:srgbClr val="008000"/>
                </a:solidFill>
              </a:rPr>
              <a:t>l</a:t>
            </a:r>
            <a:r>
              <a:rPr lang="en-US" sz="1600" dirty="0" smtClean="0">
                <a:solidFill>
                  <a:srgbClr val="008000"/>
                </a:solidFill>
              </a:rPr>
              <a:t>et, p=7 and q=17]</a:t>
            </a:r>
            <a:endParaRPr sz="1600" dirty="0">
              <a:solidFill>
                <a:srgbClr val="008000"/>
              </a:solidFill>
            </a:endParaRPr>
          </a:p>
          <a:p>
            <a:pPr marL="457200" lvl="0" indent="-342900" algn="l" rtl="0">
              <a:spcBef>
                <a:spcPts val="0"/>
              </a:spcBef>
              <a:spcAft>
                <a:spcPts val="0"/>
              </a:spcAft>
              <a:buSzPts val="1800"/>
              <a:buChar char="●"/>
            </a:pPr>
            <a:r>
              <a:rPr lang="en-US" dirty="0"/>
              <a:t>C</a:t>
            </a:r>
            <a:r>
              <a:rPr lang="en" dirty="0" smtClean="0"/>
              <a:t>omput</a:t>
            </a:r>
            <a:r>
              <a:rPr lang="en-US" dirty="0" smtClean="0"/>
              <a:t>e</a:t>
            </a:r>
            <a:r>
              <a:rPr lang="en" dirty="0" smtClean="0"/>
              <a:t> </a:t>
            </a:r>
            <a:r>
              <a:rPr lang="en" dirty="0"/>
              <a:t>their system modulus </a:t>
            </a:r>
            <a:r>
              <a:rPr lang="en" dirty="0" smtClean="0"/>
              <a:t>n=p.q</a:t>
            </a:r>
            <a:r>
              <a:rPr lang="en-US" dirty="0" smtClean="0"/>
              <a:t> </a:t>
            </a:r>
            <a:r>
              <a:rPr lang="en-US" sz="1600" dirty="0" smtClean="0">
                <a:solidFill>
                  <a:srgbClr val="008000"/>
                </a:solidFill>
              </a:rPr>
              <a:t>[n=7.17=117]</a:t>
            </a:r>
            <a:endParaRPr sz="1600" dirty="0">
              <a:solidFill>
                <a:srgbClr val="008000"/>
              </a:solidFill>
            </a:endParaRPr>
          </a:p>
          <a:p>
            <a:pPr lvl="0"/>
            <a:r>
              <a:rPr lang="en" dirty="0" smtClean="0"/>
              <a:t>Compute </a:t>
            </a:r>
            <a:r>
              <a:rPr lang="en-US" dirty="0"/>
              <a:t>E</a:t>
            </a:r>
            <a:r>
              <a:rPr lang="en" dirty="0" smtClean="0"/>
              <a:t>uler </a:t>
            </a:r>
            <a:r>
              <a:rPr lang="en-US" dirty="0"/>
              <a:t>T</a:t>
            </a:r>
            <a:r>
              <a:rPr lang="en" dirty="0" smtClean="0"/>
              <a:t>otient </a:t>
            </a:r>
            <a:r>
              <a:rPr lang="en" dirty="0"/>
              <a:t>function ø(n)=(p-1)(q-1</a:t>
            </a:r>
            <a:r>
              <a:rPr lang="en" dirty="0" smtClean="0"/>
              <a:t>)</a:t>
            </a:r>
            <a:r>
              <a:rPr lang="en-US" dirty="0" smtClean="0"/>
              <a:t> </a:t>
            </a:r>
            <a:r>
              <a:rPr lang="en-US" sz="1600" dirty="0" smtClean="0">
                <a:solidFill>
                  <a:srgbClr val="008000"/>
                </a:solidFill>
              </a:rPr>
              <a:t>[</a:t>
            </a:r>
            <a:r>
              <a:rPr lang="en" sz="1600" dirty="0">
                <a:solidFill>
                  <a:srgbClr val="008000"/>
                </a:solidFill>
              </a:rPr>
              <a:t>ø(n</a:t>
            </a:r>
            <a:r>
              <a:rPr lang="en" sz="1600" dirty="0" smtClean="0">
                <a:solidFill>
                  <a:srgbClr val="008000"/>
                </a:solidFill>
              </a:rPr>
              <a:t>)</a:t>
            </a:r>
            <a:r>
              <a:rPr lang="en-US" sz="1600" dirty="0" smtClean="0">
                <a:solidFill>
                  <a:srgbClr val="008000"/>
                </a:solidFill>
              </a:rPr>
              <a:t>=6.16=96]</a:t>
            </a:r>
            <a:endParaRPr sz="1600" dirty="0">
              <a:solidFill>
                <a:srgbClr val="008000"/>
              </a:solidFill>
            </a:endParaRPr>
          </a:p>
          <a:p>
            <a:pPr lvl="0"/>
            <a:r>
              <a:rPr lang="en-US" dirty="0"/>
              <a:t>S</a:t>
            </a:r>
            <a:r>
              <a:rPr lang="en" dirty="0" smtClean="0"/>
              <a:t>elect </a:t>
            </a:r>
            <a:r>
              <a:rPr lang="en" dirty="0"/>
              <a:t>at random the encryption key </a:t>
            </a:r>
            <a:r>
              <a:rPr lang="en" dirty="0" smtClean="0"/>
              <a:t>e</a:t>
            </a:r>
            <a:r>
              <a:rPr lang="en-US" dirty="0" smtClean="0"/>
              <a:t> </a:t>
            </a:r>
            <a:r>
              <a:rPr lang="en-US" sz="1600" dirty="0">
                <a:solidFill>
                  <a:srgbClr val="008000"/>
                </a:solidFill>
              </a:rPr>
              <a:t>[Let, e=</a:t>
            </a:r>
            <a:r>
              <a:rPr lang="en-US" sz="1600" dirty="0" smtClean="0">
                <a:solidFill>
                  <a:srgbClr val="008000"/>
                </a:solidFill>
              </a:rPr>
              <a:t>5 because it is not a factors of 96]</a:t>
            </a:r>
            <a:r>
              <a:rPr lang="en-US" sz="1600" dirty="0" smtClean="0"/>
              <a:t> </a:t>
            </a:r>
            <a:endParaRPr sz="1600" dirty="0"/>
          </a:p>
          <a:p>
            <a:pPr marL="596900" lvl="1" indent="0" algn="l" rtl="0">
              <a:spcBef>
                <a:spcPts val="0"/>
              </a:spcBef>
              <a:spcAft>
                <a:spcPts val="0"/>
              </a:spcAft>
              <a:buSzPts val="1400"/>
              <a:buNone/>
            </a:pPr>
            <a:r>
              <a:rPr lang="en-US" dirty="0" smtClean="0"/>
              <a:t>Such that</a:t>
            </a:r>
            <a:r>
              <a:rPr lang="en" dirty="0" smtClean="0"/>
              <a:t> </a:t>
            </a:r>
            <a:r>
              <a:rPr lang="en" dirty="0"/>
              <a:t>1&lt;e&lt;ø(n), gcd(e,ø(n))=1 </a:t>
            </a:r>
            <a:endParaRPr dirty="0"/>
          </a:p>
          <a:p>
            <a:pPr marL="457200" lvl="0" indent="-342900" algn="l" rtl="0">
              <a:spcBef>
                <a:spcPts val="0"/>
              </a:spcBef>
              <a:spcAft>
                <a:spcPts val="0"/>
              </a:spcAft>
              <a:buSzPts val="1800"/>
              <a:buChar char="●"/>
            </a:pPr>
            <a:r>
              <a:rPr lang="en-US" dirty="0"/>
              <a:t>S</a:t>
            </a:r>
            <a:r>
              <a:rPr lang="en" dirty="0" smtClean="0"/>
              <a:t>olve </a:t>
            </a:r>
            <a:r>
              <a:rPr lang="en-US" dirty="0" smtClean="0"/>
              <a:t>the </a:t>
            </a:r>
            <a:r>
              <a:rPr lang="en" dirty="0" smtClean="0"/>
              <a:t>following </a:t>
            </a:r>
            <a:r>
              <a:rPr lang="en" dirty="0"/>
              <a:t>equation to find decryption key d </a:t>
            </a:r>
            <a:r>
              <a:rPr lang="en-US" sz="1600" dirty="0" smtClean="0">
                <a:solidFill>
                  <a:srgbClr val="008000"/>
                </a:solidFill>
              </a:rPr>
              <a:t>[(77.5) mod 96=1. So, d=77]</a:t>
            </a:r>
            <a:endParaRPr sz="1600" dirty="0">
              <a:solidFill>
                <a:srgbClr val="008000"/>
              </a:solidFill>
            </a:endParaRPr>
          </a:p>
          <a:p>
            <a:pPr marL="596900" lvl="1" indent="0" algn="l" rtl="0">
              <a:spcBef>
                <a:spcPts val="0"/>
              </a:spcBef>
              <a:spcAft>
                <a:spcPts val="0"/>
              </a:spcAft>
              <a:buSzPts val="1400"/>
              <a:buNone/>
            </a:pPr>
            <a:r>
              <a:rPr lang="en" dirty="0"/>
              <a:t>e.d=1 mod ø(n) and 0≤d≤n </a:t>
            </a:r>
            <a:r>
              <a:rPr lang="en-US" dirty="0"/>
              <a:t>{</a:t>
            </a:r>
            <a:r>
              <a:rPr lang="en-US" dirty="0" smtClean="0"/>
              <a:t>Equivalently, (</a:t>
            </a:r>
            <a:r>
              <a:rPr lang="en-US" dirty="0" err="1" smtClean="0"/>
              <a:t>d.e</a:t>
            </a:r>
            <a:r>
              <a:rPr lang="en-US" dirty="0" smtClean="0"/>
              <a:t>) mod (p-1).(q-1)=1}</a:t>
            </a:r>
            <a:endParaRPr dirty="0"/>
          </a:p>
          <a:p>
            <a:pPr marL="457200" lvl="0" indent="-342900" algn="l" rtl="0">
              <a:spcBef>
                <a:spcPts val="0"/>
              </a:spcBef>
              <a:spcAft>
                <a:spcPts val="0"/>
              </a:spcAft>
              <a:buSzPts val="1800"/>
              <a:buChar char="●"/>
            </a:pPr>
            <a:r>
              <a:rPr lang="en-US" dirty="0" smtClean="0"/>
              <a:t> P</a:t>
            </a:r>
            <a:r>
              <a:rPr lang="en" dirty="0" smtClean="0"/>
              <a:t>ublish public </a:t>
            </a:r>
            <a:r>
              <a:rPr lang="en" dirty="0"/>
              <a:t>encryption key: {e,n} </a:t>
            </a:r>
            <a:r>
              <a:rPr lang="en-US" sz="1600" dirty="0" smtClean="0">
                <a:solidFill>
                  <a:srgbClr val="008000"/>
                </a:solidFill>
              </a:rPr>
              <a:t>[{5,117}]</a:t>
            </a:r>
            <a:endParaRPr sz="1600" dirty="0">
              <a:solidFill>
                <a:srgbClr val="008000"/>
              </a:solidFill>
            </a:endParaRPr>
          </a:p>
          <a:p>
            <a:pPr marL="457200" lvl="0" indent="-342900" algn="l" rtl="0">
              <a:spcBef>
                <a:spcPts val="0"/>
              </a:spcBef>
              <a:spcAft>
                <a:spcPts val="0"/>
              </a:spcAft>
              <a:buSzPts val="1800"/>
              <a:buChar char="●"/>
            </a:pPr>
            <a:r>
              <a:rPr lang="en-US" dirty="0"/>
              <a:t>K</a:t>
            </a:r>
            <a:r>
              <a:rPr lang="en" dirty="0" smtClean="0"/>
              <a:t>eep </a:t>
            </a:r>
            <a:r>
              <a:rPr lang="en" dirty="0"/>
              <a:t>secret private decryption key: {d,n} </a:t>
            </a:r>
            <a:r>
              <a:rPr lang="en-US" sz="1600" dirty="0" smtClean="0">
                <a:solidFill>
                  <a:srgbClr val="008000"/>
                </a:solidFill>
              </a:rPr>
              <a:t>[{77,117}]</a:t>
            </a:r>
            <a:endParaRPr sz="1600" dirty="0">
              <a:solidFill>
                <a:srgbClr val="008000"/>
              </a:solidFill>
            </a:endParaRPr>
          </a:p>
          <a:p>
            <a:pPr marL="0" lvl="0" indent="0" algn="l" rtl="0">
              <a:spcBef>
                <a:spcPts val="160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RSA </a:t>
            </a:r>
            <a:r>
              <a:rPr lang="en" dirty="0" smtClean="0"/>
              <a:t>Encryption</a:t>
            </a:r>
            <a:r>
              <a:rPr lang="en-US" dirty="0" smtClean="0"/>
              <a:t> </a:t>
            </a:r>
            <a:r>
              <a:rPr lang="en" dirty="0" smtClean="0"/>
              <a:t>/</a:t>
            </a:r>
            <a:r>
              <a:rPr lang="en-US" dirty="0" smtClean="0"/>
              <a:t> </a:t>
            </a:r>
            <a:r>
              <a:rPr lang="en" dirty="0" smtClean="0"/>
              <a:t>Decryption</a:t>
            </a:r>
            <a:endParaRPr dirty="0"/>
          </a:p>
        </p:txBody>
      </p:sp>
      <p:sp>
        <p:nvSpPr>
          <p:cNvPr id="130" name="Google Shape;13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dirty="0"/>
              <a:t>To encrypt a message M the sender:</a:t>
            </a:r>
            <a:endParaRPr dirty="0"/>
          </a:p>
          <a:p>
            <a:pPr marL="914400" lvl="1" indent="-330200" algn="l" rtl="0">
              <a:lnSpc>
                <a:spcPct val="150000"/>
              </a:lnSpc>
              <a:spcBef>
                <a:spcPts val="0"/>
              </a:spcBef>
              <a:spcAft>
                <a:spcPts val="0"/>
              </a:spcAft>
              <a:buSzPts val="1600"/>
              <a:buChar char="○"/>
            </a:pPr>
            <a:r>
              <a:rPr lang="en" sz="1600" dirty="0"/>
              <a:t>obtains public key of recipient {e,n} </a:t>
            </a:r>
            <a:endParaRPr sz="1600" dirty="0"/>
          </a:p>
          <a:p>
            <a:pPr marL="914400" lvl="1" indent="-330200" algn="l" rtl="0">
              <a:lnSpc>
                <a:spcPct val="150000"/>
              </a:lnSpc>
              <a:spcBef>
                <a:spcPts val="0"/>
              </a:spcBef>
              <a:spcAft>
                <a:spcPts val="0"/>
              </a:spcAft>
              <a:buSzPts val="1600"/>
              <a:buChar char="○"/>
            </a:pPr>
            <a:r>
              <a:rPr lang="en" sz="1600" dirty="0"/>
              <a:t>computes: C = M</a:t>
            </a:r>
            <a:r>
              <a:rPr lang="en" sz="1600" baseline="30000" dirty="0"/>
              <a:t>e</a:t>
            </a:r>
            <a:r>
              <a:rPr lang="en" sz="1600" dirty="0"/>
              <a:t> mod n, where 0≤M&lt;n</a:t>
            </a:r>
            <a:endParaRPr sz="1600" dirty="0"/>
          </a:p>
          <a:p>
            <a:pPr marL="457200" lvl="0" indent="-342900" algn="l" rtl="0">
              <a:lnSpc>
                <a:spcPct val="150000"/>
              </a:lnSpc>
              <a:spcBef>
                <a:spcPts val="0"/>
              </a:spcBef>
              <a:spcAft>
                <a:spcPts val="0"/>
              </a:spcAft>
              <a:buSzPts val="1800"/>
              <a:buChar char="●"/>
            </a:pPr>
            <a:r>
              <a:rPr lang="en" dirty="0"/>
              <a:t>To decrypt the ciphertext C the owner:</a:t>
            </a:r>
            <a:endParaRPr dirty="0"/>
          </a:p>
          <a:p>
            <a:pPr marL="914400" lvl="1" indent="-330200" algn="l" rtl="0">
              <a:lnSpc>
                <a:spcPct val="150000"/>
              </a:lnSpc>
              <a:spcBef>
                <a:spcPts val="0"/>
              </a:spcBef>
              <a:spcAft>
                <a:spcPts val="0"/>
              </a:spcAft>
              <a:buSzPts val="1600"/>
              <a:buChar char="○"/>
            </a:pPr>
            <a:r>
              <a:rPr lang="en" sz="1600" dirty="0"/>
              <a:t>uses their private key {d,n} </a:t>
            </a:r>
            <a:endParaRPr sz="1600" dirty="0"/>
          </a:p>
          <a:p>
            <a:pPr marL="914400" lvl="1" indent="-330200" algn="l" rtl="0">
              <a:lnSpc>
                <a:spcPct val="150000"/>
              </a:lnSpc>
              <a:spcBef>
                <a:spcPts val="0"/>
              </a:spcBef>
              <a:spcAft>
                <a:spcPts val="0"/>
              </a:spcAft>
              <a:buSzPts val="1600"/>
              <a:buChar char="○"/>
            </a:pPr>
            <a:r>
              <a:rPr lang="en" sz="1600" dirty="0"/>
              <a:t>computes: M = C</a:t>
            </a:r>
            <a:r>
              <a:rPr lang="en" sz="1600" baseline="30000" dirty="0"/>
              <a:t>d</a:t>
            </a:r>
            <a:r>
              <a:rPr lang="en" sz="1600" dirty="0"/>
              <a:t> mod n </a:t>
            </a:r>
            <a:endParaRPr sz="1600" dirty="0"/>
          </a:p>
          <a:p>
            <a:pPr marL="457200" lvl="0" indent="-342900" algn="l" rtl="0">
              <a:lnSpc>
                <a:spcPct val="150000"/>
              </a:lnSpc>
              <a:spcBef>
                <a:spcPts val="0"/>
              </a:spcBef>
              <a:spcAft>
                <a:spcPts val="0"/>
              </a:spcAft>
              <a:buSzPts val="1800"/>
              <a:buChar char="●"/>
            </a:pPr>
            <a:r>
              <a:rPr lang="en-US" dirty="0"/>
              <a:t>N</a:t>
            </a:r>
            <a:r>
              <a:rPr lang="en" dirty="0" smtClean="0"/>
              <a:t>ote </a:t>
            </a:r>
            <a:r>
              <a:rPr lang="en" dirty="0"/>
              <a:t>that the message M must be smaller than the modulus </a:t>
            </a:r>
            <a:r>
              <a:rPr lang="en" dirty="0" smtClean="0"/>
              <a:t>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Mathematics Behind RSA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Euler’s Totient Function</a:t>
            </a:r>
            <a:endParaRPr/>
          </a:p>
        </p:txBody>
      </p:sp>
      <p:sp>
        <p:nvSpPr>
          <p:cNvPr id="160" name="Google Shape;160;p25"/>
          <p:cNvSpPr txBox="1">
            <a:spLocks noGrp="1"/>
          </p:cNvSpPr>
          <p:nvPr>
            <p:ph type="body" idx="1"/>
          </p:nvPr>
        </p:nvSpPr>
        <p:spPr>
          <a:xfrm>
            <a:off x="311700" y="1229875"/>
            <a:ext cx="8724724"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number of positive integers less than n and relatively prime to n . </a:t>
            </a:r>
            <a:endParaRPr dirty="0"/>
          </a:p>
          <a:p>
            <a:pPr marL="457200" lvl="0" indent="-342900" algn="l" rtl="0">
              <a:spcBef>
                <a:spcPts val="0"/>
              </a:spcBef>
              <a:spcAft>
                <a:spcPts val="0"/>
              </a:spcAft>
              <a:buSzPts val="1800"/>
              <a:buChar char="●"/>
            </a:pPr>
            <a:r>
              <a:rPr lang="en" dirty="0"/>
              <a:t>By convention  Φ(1) = 1 .</a:t>
            </a:r>
            <a:endParaRPr dirty="0"/>
          </a:p>
          <a:p>
            <a:pPr marL="457200" lvl="0" indent="-342900" algn="l" rtl="0">
              <a:spcBef>
                <a:spcPts val="0"/>
              </a:spcBef>
              <a:spcAft>
                <a:spcPts val="0"/>
              </a:spcAft>
              <a:buSzPts val="1800"/>
              <a:buChar char="●"/>
            </a:pPr>
            <a:r>
              <a:rPr lang="en" dirty="0"/>
              <a:t>To determine Φ(35) , we list all of the positive integers less than 35 that are relatively prime to it:</a:t>
            </a:r>
            <a:endParaRPr dirty="0"/>
          </a:p>
          <a:p>
            <a:pPr marL="0" lvl="0" indent="0" algn="l" rtl="0">
              <a:spcBef>
                <a:spcPts val="1600"/>
              </a:spcBef>
              <a:spcAft>
                <a:spcPts val="0"/>
              </a:spcAft>
              <a:buNone/>
            </a:pPr>
            <a:r>
              <a:rPr lang="en" dirty="0"/>
              <a:t>       1, 2, 3, 4, 6, 8, 9, 11, 12, 13, 16, 17, 18,19, 22, 23, 24, 26, 27, 29, 31, 32, 33</a:t>
            </a:r>
            <a:r>
              <a:rPr lang="en" dirty="0" smtClean="0"/>
              <a:t>,</a:t>
            </a:r>
            <a:r>
              <a:rPr lang="en-US" dirty="0" smtClean="0"/>
              <a:t> 34</a:t>
            </a:r>
            <a:endParaRPr dirty="0"/>
          </a:p>
          <a:p>
            <a:pPr marL="457200" lvl="0" indent="-342900" algn="l" rtl="0">
              <a:spcBef>
                <a:spcPts val="1600"/>
              </a:spcBef>
              <a:spcAft>
                <a:spcPts val="0"/>
              </a:spcAft>
              <a:buSzPts val="1800"/>
              <a:buChar char="●"/>
            </a:pPr>
            <a:r>
              <a:rPr lang="en" dirty="0"/>
              <a:t>There are 24 numbers on the list, so Φ(35) = 24 .</a:t>
            </a:r>
            <a:endParaRPr dirty="0"/>
          </a:p>
          <a:p>
            <a:pPr marL="457200" lvl="0" indent="-342900" algn="l" rtl="0">
              <a:spcBef>
                <a:spcPts val="0"/>
              </a:spcBef>
              <a:spcAft>
                <a:spcPts val="0"/>
              </a:spcAft>
              <a:buSzPts val="1800"/>
              <a:buChar char="●"/>
            </a:pPr>
            <a:r>
              <a:rPr lang="en" dirty="0"/>
              <a:t>for a prime number p , Φ(p) = p - 1</a:t>
            </a:r>
            <a:endParaRPr dirty="0"/>
          </a:p>
          <a:p>
            <a:pPr marL="457200" lvl="0" indent="-342900" algn="l" rtl="0">
              <a:spcBef>
                <a:spcPts val="0"/>
              </a:spcBef>
              <a:spcAft>
                <a:spcPts val="0"/>
              </a:spcAft>
              <a:buSzPts val="1800"/>
              <a:buChar char="●"/>
            </a:pPr>
            <a:r>
              <a:rPr lang="en" dirty="0"/>
              <a:t>Φ(n) = Φ(pq) = Φ(p) * Φ(q) = (p - 1) * (q - 1)</a:t>
            </a:r>
            <a:endParaRPr dirty="0"/>
          </a:p>
          <a:p>
            <a:pPr marL="45720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Euler’s Theorem</a:t>
            </a:r>
            <a:endParaRPr/>
          </a:p>
        </p:txBody>
      </p:sp>
      <p:sp>
        <p:nvSpPr>
          <p:cNvPr id="166" name="Google Shape;166;p2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Euler’s theorem states that </a:t>
            </a:r>
            <a:r>
              <a:rPr lang="en-US" dirty="0" smtClean="0"/>
              <a:t>if n is a positive integer and a, n</a:t>
            </a:r>
            <a:r>
              <a:rPr lang="en-US" dirty="0"/>
              <a:t> </a:t>
            </a:r>
            <a:r>
              <a:rPr lang="en" dirty="0" smtClean="0"/>
              <a:t>are </a:t>
            </a:r>
            <a:r>
              <a:rPr lang="en-US" dirty="0" smtClean="0"/>
              <a:t>co</a:t>
            </a:r>
            <a:r>
              <a:rPr lang="en-US" dirty="0"/>
              <a:t>-</a:t>
            </a:r>
            <a:r>
              <a:rPr lang="en" dirty="0" smtClean="0"/>
              <a:t>prime</a:t>
            </a:r>
            <a:r>
              <a:rPr lang="en-US" dirty="0" smtClean="0"/>
              <a:t>, then</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pic>
        <p:nvPicPr>
          <p:cNvPr id="167" name="Google Shape;167;p26"/>
          <p:cNvPicPr preferRelativeResize="0"/>
          <p:nvPr/>
        </p:nvPicPr>
        <p:blipFill>
          <a:blip r:embed="rId3">
            <a:alphaModFix/>
          </a:blip>
          <a:stretch>
            <a:fillRect/>
          </a:stretch>
        </p:blipFill>
        <p:spPr>
          <a:xfrm>
            <a:off x="1136975" y="2079261"/>
            <a:ext cx="2222575" cy="376263"/>
          </a:xfrm>
          <a:prstGeom prst="rect">
            <a:avLst/>
          </a:prstGeom>
          <a:noFill/>
          <a:ln>
            <a:noFill/>
          </a:ln>
        </p:spPr>
      </p:pic>
      <p:pic>
        <p:nvPicPr>
          <p:cNvPr id="168" name="Google Shape;168;p26"/>
          <p:cNvPicPr preferRelativeResize="0"/>
          <p:nvPr/>
        </p:nvPicPr>
        <p:blipFill rotWithShape="1">
          <a:blip r:embed="rId4">
            <a:alphaModFix/>
          </a:blip>
          <a:srcRect l="3688" t="10201"/>
          <a:stretch/>
        </p:blipFill>
        <p:spPr>
          <a:xfrm>
            <a:off x="311700" y="2644698"/>
            <a:ext cx="8194274" cy="9756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2142</Words>
  <Application>Microsoft Macintosh PowerPoint</Application>
  <PresentationFormat>On-screen Show (16:9)</PresentationFormat>
  <Paragraphs>140</Paragraphs>
  <Slides>30</Slides>
  <Notes>30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Geometric</vt:lpstr>
      <vt:lpstr>RSA (Rivest-Shamir-Adleman) ALGORITHM</vt:lpstr>
      <vt:lpstr>Presentation Overview</vt:lpstr>
      <vt:lpstr>INTRODUCTION</vt:lpstr>
      <vt:lpstr>Why RSA Algorithm ?</vt:lpstr>
      <vt:lpstr>RSA Key Setup</vt:lpstr>
      <vt:lpstr>RSA Encryption / Decryption</vt:lpstr>
      <vt:lpstr>Mathematics Behind RSA</vt:lpstr>
      <vt:lpstr>Euler’s Totient Function</vt:lpstr>
      <vt:lpstr>Euler’s Theorem</vt:lpstr>
      <vt:lpstr>Fermat's Little Theorem </vt:lpstr>
      <vt:lpstr>TESTING FOR PRIMALITY</vt:lpstr>
      <vt:lpstr>EXPONENTIATION </vt:lpstr>
      <vt:lpstr>RSA Key Generation</vt:lpstr>
      <vt:lpstr>RSA Key Generation Contd. </vt:lpstr>
      <vt:lpstr>RSA Key Generation Contd.  </vt:lpstr>
      <vt:lpstr>Efficient Encryption</vt:lpstr>
      <vt:lpstr>Efficient Decryption</vt:lpstr>
      <vt:lpstr>Attacks on RSA</vt:lpstr>
      <vt:lpstr>Attacks on RSA Algorithm </vt:lpstr>
      <vt:lpstr>The Security of RSA</vt:lpstr>
      <vt:lpstr>Brute Force </vt:lpstr>
      <vt:lpstr>The Factoring Problem </vt:lpstr>
      <vt:lpstr>Factoring Problem(Contd.)</vt:lpstr>
      <vt:lpstr>Timing Attacks </vt:lpstr>
      <vt:lpstr>Counter measures against Timing Attacks</vt:lpstr>
      <vt:lpstr>Chosen Ciphertext Attack </vt:lpstr>
      <vt:lpstr>Counter Chosen Ciphertext Attack </vt:lpstr>
      <vt:lpstr>Counter Chosen Cipher Attack (contd.)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RSA(Rivest-Shamir-Adleman) ALGORITHM</dc:title>
  <cp:lastModifiedBy>apple</cp:lastModifiedBy>
  <cp:revision>18</cp:revision>
  <dcterms:modified xsi:type="dcterms:W3CDTF">2020-11-24T14:47:58Z</dcterms:modified>
</cp:coreProperties>
</file>