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Knapsack Cryptosystem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Easy and Hard Knapsack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247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Knapsack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79213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Let </a:t>
            </a:r>
            <a:r>
              <a:rPr lang="en-US" dirty="0"/>
              <a:t>us assume the values </a:t>
            </a:r>
            <a:r>
              <a:rPr lang="en-US" dirty="0" smtClean="0"/>
              <a:t>M1, </a:t>
            </a:r>
            <a:r>
              <a:rPr lang="en-US" dirty="0"/>
              <a:t>M2 </a:t>
            </a:r>
            <a:r>
              <a:rPr lang="en-US" dirty="0" smtClean="0"/>
              <a:t>…</a:t>
            </a:r>
            <a:r>
              <a:rPr lang="en-US" dirty="0"/>
              <a:t>..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smtClean="0"/>
              <a:t>and some sum S </a:t>
            </a:r>
            <a:r>
              <a:rPr lang="en-US" dirty="0"/>
              <a:t>are given. Let it be necessary to compute values </a:t>
            </a:r>
            <a:r>
              <a:rPr lang="en-US" dirty="0" smtClean="0"/>
              <a:t>b1, b2, …... </a:t>
            </a:r>
            <a:r>
              <a:rPr lang="en-US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values, so that S= M1 b1 </a:t>
            </a:r>
            <a:r>
              <a:rPr lang="en-US" dirty="0" smtClean="0"/>
              <a:t>+</a:t>
            </a:r>
            <a:r>
              <a:rPr lang="en-US" dirty="0"/>
              <a:t>M2 </a:t>
            </a:r>
            <a:r>
              <a:rPr lang="en-US" dirty="0" smtClean="0"/>
              <a:t>b2…</a:t>
            </a:r>
            <a:r>
              <a:rPr lang="en-US" dirty="0"/>
              <a:t>… +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bn</a:t>
            </a:r>
            <a:r>
              <a:rPr lang="en-US" dirty="0"/>
              <a:t> 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values of coefficient bi </a:t>
            </a:r>
            <a:r>
              <a:rPr lang="en-US" dirty="0" smtClean="0"/>
              <a:t>can </a:t>
            </a:r>
            <a:r>
              <a:rPr lang="en-US" dirty="0"/>
              <a:t>be equal 0 or 1. The 1 value </a:t>
            </a:r>
            <a:r>
              <a:rPr lang="en-US" dirty="0" smtClean="0"/>
              <a:t>shows that object </a:t>
            </a:r>
            <a:r>
              <a:rPr lang="en-US" dirty="0"/>
              <a:t>will fit into the knapsack, 0 values will not </a:t>
            </a:r>
            <a:r>
              <a:rPr lang="en-US" dirty="0" smtClean="0"/>
              <a:t>be in the knapsack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plain text is converted into a binary </a:t>
            </a:r>
            <a:r>
              <a:rPr lang="en-US" dirty="0" smtClean="0"/>
              <a:t>string which </a:t>
            </a:r>
            <a:r>
              <a:rPr lang="en-US" dirty="0"/>
              <a:t>is equal to the number of elements in the knapsack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86268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Superincreasing Sequence</a:t>
            </a:r>
            <a:r>
              <a:rPr lang="en-US" dirty="0" smtClean="0"/>
              <a:t> – </a:t>
            </a:r>
            <a:r>
              <a:rPr lang="en-US" sz="2000" dirty="0" smtClean="0"/>
              <a:t>A </a:t>
            </a:r>
            <a:r>
              <a:rPr lang="en-US" sz="2000" dirty="0"/>
              <a:t>Superincreasing Sequence </a:t>
            </a:r>
            <a:r>
              <a:rPr lang="en-US" sz="2000" dirty="0" smtClean="0"/>
              <a:t>is one in which the next term of the sequence is greater than the sum of all preceding terms. </a:t>
            </a:r>
          </a:p>
          <a:p>
            <a:pPr marL="0" indent="0" algn="just">
              <a:buNone/>
            </a:pPr>
            <a:r>
              <a:rPr lang="en-US" sz="2000" dirty="0" smtClean="0"/>
              <a:t>For example, the set {1, 2, 4, 9, 20, 38} is Superincreasing, but the set {1, 2, 3, 9, 10, 24} is not because 10 &lt; 1+2+3+9. </a:t>
            </a:r>
          </a:p>
          <a:p>
            <a:pPr marL="0" indent="0" algn="just">
              <a:buNone/>
            </a:pPr>
            <a:r>
              <a:rPr lang="en-US" sz="2000" dirty="0" smtClean="0"/>
              <a:t>Table </a:t>
            </a:r>
            <a:r>
              <a:rPr lang="en-US" sz="2000" dirty="0"/>
              <a:t>below shows an example of solving the knapsack </a:t>
            </a:r>
            <a:r>
              <a:rPr lang="en-US" sz="2000" dirty="0" smtClean="0"/>
              <a:t>problem for </a:t>
            </a:r>
            <a:r>
              <a:rPr lang="en-US" sz="2000" dirty="0"/>
              <a:t>the entry </a:t>
            </a:r>
            <a:r>
              <a:rPr lang="en-US" sz="2000" dirty="0" smtClean="0"/>
              <a:t>number </a:t>
            </a:r>
            <a:r>
              <a:rPr lang="en-US" sz="2000" dirty="0"/>
              <a:t>sequence: </a:t>
            </a:r>
            <a:r>
              <a:rPr lang="en-US" sz="2000" dirty="0" smtClean="0"/>
              <a:t>1</a:t>
            </a:r>
            <a:r>
              <a:rPr lang="en-US" sz="2000" dirty="0"/>
              <a:t>, 3, 6, 13, 27 and 52.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04916"/>
              </p:ext>
            </p:extLst>
          </p:nvPr>
        </p:nvGraphicFramePr>
        <p:xfrm>
          <a:off x="1284111" y="4674164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222"/>
                <a:gridCol w="2638778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Plain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Knapsack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Cipher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1  3  6  13  27  52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1+3+6+52=62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1  3  6  13  27  52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3+13+27=43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1  3  6  13  27  52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6+13+52=71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39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6"/>
            <a:ext cx="9144000" cy="1336956"/>
          </a:xfrm>
        </p:spPr>
        <p:txBody>
          <a:bodyPr/>
          <a:lstStyle/>
          <a:p>
            <a:r>
              <a:rPr lang="en-US" sz="4000" dirty="0"/>
              <a:t> </a:t>
            </a:r>
            <a:r>
              <a:rPr lang="en-US" sz="3200" b="1" dirty="0" err="1" smtClean="0"/>
              <a:t>Merkle</a:t>
            </a:r>
            <a:r>
              <a:rPr lang="en-US" sz="3200" b="1" dirty="0" smtClean="0"/>
              <a:t>-Hellman Hard Knapsack Algorithm </a:t>
            </a:r>
            <a:br>
              <a:rPr lang="en-US" sz="3200" b="1" dirty="0" smtClean="0"/>
            </a:br>
            <a:r>
              <a:rPr lang="en-US" sz="3200" b="1" dirty="0" smtClean="0"/>
              <a:t>with an Example (1/2)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11" y="1600200"/>
            <a:ext cx="8706555" cy="5003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 A’ = {1, 3, 6, 13, 27} [Super-increasing sequence]</a:t>
            </a:r>
          </a:p>
          <a:p>
            <a:r>
              <a:rPr lang="en-US" dirty="0" smtClean="0"/>
              <a:t>2. Select m such that m&gt;   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’   [m=51]</a:t>
            </a:r>
          </a:p>
          <a:p>
            <a:r>
              <a:rPr lang="en-US" dirty="0" smtClean="0"/>
              <a:t>3. Select w such that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m,w</a:t>
            </a:r>
            <a:r>
              <a:rPr lang="en-US" dirty="0" smtClean="0"/>
              <a:t>)=1 [w=7]</a:t>
            </a:r>
          </a:p>
          <a:p>
            <a:r>
              <a:rPr lang="en-US" dirty="0" smtClean="0"/>
              <a:t>4. Find </a:t>
            </a:r>
            <a:r>
              <a:rPr lang="en-US" dirty="0"/>
              <a:t>the multiplicative inverse of w mod </a:t>
            </a:r>
            <a:r>
              <a:rPr lang="en-US" dirty="0" smtClean="0"/>
              <a:t>m as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</a:t>
            </a:r>
            <a:r>
              <a:rPr lang="en-US" baseline="30000" dirty="0" smtClean="0"/>
              <a:t>-1</a:t>
            </a:r>
            <a:r>
              <a:rPr lang="en-US" dirty="0"/>
              <a:t>=</a:t>
            </a:r>
            <a:r>
              <a:rPr lang="en-US" dirty="0" smtClean="0"/>
              <a:t> (m.x+1)/w [let x=3</a:t>
            </a:r>
            <a:r>
              <a:rPr lang="en-US" smtClean="0"/>
              <a:t>, </a:t>
            </a:r>
            <a:r>
              <a:rPr lang="en-US" smtClean="0"/>
              <a:t>then </a:t>
            </a:r>
            <a:r>
              <a:rPr lang="en-US" dirty="0" smtClean="0"/>
              <a:t>w</a:t>
            </a:r>
            <a:r>
              <a:rPr lang="en-US" baseline="30000" dirty="0"/>
              <a:t>-1</a:t>
            </a:r>
            <a:r>
              <a:rPr lang="en-US" dirty="0" smtClean="0"/>
              <a:t>=22]</a:t>
            </a:r>
          </a:p>
          <a:p>
            <a:pPr>
              <a:lnSpc>
                <a:spcPct val="60000"/>
              </a:lnSpc>
            </a:pPr>
            <a:r>
              <a:rPr lang="en-US" dirty="0" smtClean="0"/>
              <a:t>5. A = { (7.1) mod 51=7,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(7.3) </a:t>
            </a:r>
            <a:r>
              <a:rPr lang="en-US" dirty="0"/>
              <a:t>mod </a:t>
            </a:r>
            <a:r>
              <a:rPr lang="en-US" dirty="0" smtClean="0"/>
              <a:t>51=21,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(7.6) </a:t>
            </a:r>
            <a:r>
              <a:rPr lang="en-US" dirty="0"/>
              <a:t>mod </a:t>
            </a:r>
            <a:r>
              <a:rPr lang="en-US" dirty="0" smtClean="0"/>
              <a:t>51=42,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(7.13) </a:t>
            </a:r>
            <a:r>
              <a:rPr lang="en-US" dirty="0"/>
              <a:t>mod </a:t>
            </a:r>
            <a:r>
              <a:rPr lang="en-US" dirty="0" smtClean="0"/>
              <a:t>51=40,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(7.27) </a:t>
            </a:r>
            <a:r>
              <a:rPr lang="en-US" dirty="0"/>
              <a:t>mod </a:t>
            </a:r>
            <a:r>
              <a:rPr lang="en-US" dirty="0" smtClean="0"/>
              <a:t>51=36 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72275" y="2082803"/>
            <a:ext cx="493889" cy="547512"/>
            <a:chOff x="3937000" y="2525889"/>
            <a:chExt cx="493889" cy="547512"/>
          </a:xfrm>
        </p:grpSpPr>
        <p:grpSp>
          <p:nvGrpSpPr>
            <p:cNvPr id="4" name="Group 3"/>
            <p:cNvGrpSpPr/>
            <p:nvPr/>
          </p:nvGrpSpPr>
          <p:grpSpPr>
            <a:xfrm>
              <a:off x="3937000" y="2525889"/>
              <a:ext cx="493889" cy="547511"/>
              <a:chOff x="3965222" y="2525889"/>
              <a:chExt cx="493889" cy="547511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965222" y="2525889"/>
                <a:ext cx="493889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965222" y="3073400"/>
                <a:ext cx="493889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965222" y="2525889"/>
                <a:ext cx="296334" cy="26811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flipV="1">
              <a:off x="3965222" y="2794000"/>
              <a:ext cx="296334" cy="279401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620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6"/>
            <a:ext cx="9144000" cy="1336956"/>
          </a:xfrm>
        </p:spPr>
        <p:txBody>
          <a:bodyPr/>
          <a:lstStyle/>
          <a:p>
            <a:r>
              <a:rPr lang="en-US" sz="3200" b="1" dirty="0" err="1"/>
              <a:t>Merkle</a:t>
            </a:r>
            <a:r>
              <a:rPr lang="en-US" sz="3200" b="1" dirty="0"/>
              <a:t>-Hellman Hard Knapsack Algorithm </a:t>
            </a:r>
            <a:br>
              <a:rPr lang="en-US" sz="3200" b="1" dirty="0"/>
            </a:br>
            <a:r>
              <a:rPr lang="en-US" sz="3200" b="1" dirty="0"/>
              <a:t>with an Example (1/2)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0" y="1600201"/>
            <a:ext cx="8805332" cy="4834466"/>
          </a:xfrm>
        </p:spPr>
        <p:txBody>
          <a:bodyPr>
            <a:normAutofit/>
          </a:bodyPr>
          <a:lstStyle/>
          <a:p>
            <a:r>
              <a:rPr lang="en-US" b="1" dirty="0" smtClean="0"/>
              <a:t>Public Key </a:t>
            </a:r>
            <a:r>
              <a:rPr lang="en-US" dirty="0" smtClean="0"/>
              <a:t>=A={7, 21, 42, 40, 36} </a:t>
            </a:r>
          </a:p>
          <a:p>
            <a:r>
              <a:rPr lang="en-US" b="1" dirty="0" smtClean="0"/>
              <a:t>Private Key </a:t>
            </a:r>
            <a:r>
              <a:rPr lang="en-US" dirty="0" smtClean="0"/>
              <a:t>= </a:t>
            </a:r>
            <a:r>
              <a:rPr lang="en-US" smtClean="0"/>
              <a:t>[A’={</a:t>
            </a:r>
            <a:r>
              <a:rPr lang="en-US" dirty="0" smtClean="0"/>
              <a:t>1</a:t>
            </a:r>
            <a:r>
              <a:rPr lang="en-US" smtClean="0"/>
              <a:t>, 3, </a:t>
            </a:r>
            <a:r>
              <a:rPr lang="en-US" dirty="0" smtClean="0"/>
              <a:t>6, 13, 27</a:t>
            </a:r>
            <a:r>
              <a:rPr lang="en-US" dirty="0"/>
              <a:t>}, m=51, w=7, w</a:t>
            </a:r>
            <a:r>
              <a:rPr lang="en-US" baseline="30000" dirty="0"/>
              <a:t>-1</a:t>
            </a:r>
            <a:r>
              <a:rPr lang="en-US" dirty="0"/>
              <a:t>=22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b="1" dirty="0" smtClean="0"/>
              <a:t>Encryption:</a:t>
            </a:r>
            <a:r>
              <a:rPr lang="en-US" dirty="0" smtClean="0"/>
              <a:t> Let plain text = 10101</a:t>
            </a:r>
          </a:p>
          <a:p>
            <a:pPr marL="0" lvl="7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 smtClean="0"/>
              <a:t>		   Then </a:t>
            </a:r>
            <a:r>
              <a:rPr lang="en-US" sz="2400" dirty="0"/>
              <a:t>cipher text =7+42+36=</a:t>
            </a:r>
            <a:r>
              <a:rPr lang="en-US" sz="2400" dirty="0" smtClean="0"/>
              <a:t>85</a:t>
            </a:r>
          </a:p>
          <a:p>
            <a:pPr marL="342900" lvl="7" indent="-3429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b="1" dirty="0" smtClean="0"/>
              <a:t>Decryption:</a:t>
            </a:r>
            <a:r>
              <a:rPr lang="en-US" sz="2400" dirty="0" smtClean="0"/>
              <a:t> (85.22)mod 51=1870 mod 51 = 34</a:t>
            </a:r>
          </a:p>
          <a:p>
            <a:pPr marL="0" lvl="7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 smtClean="0"/>
              <a:t>    </a:t>
            </a:r>
            <a:r>
              <a:rPr lang="en-US" sz="2400" dirty="0"/>
              <a:t> </a:t>
            </a:r>
            <a:r>
              <a:rPr lang="en-US" sz="2400" dirty="0" smtClean="0"/>
              <a:t>                 Plaintext=</a:t>
            </a:r>
            <a:r>
              <a:rPr lang="en-US" sz="2400" dirty="0" smtClean="0">
                <a:solidFill>
                  <a:srgbClr val="008000"/>
                </a:solidFill>
              </a:rPr>
              <a:t>1</a:t>
            </a:r>
            <a:r>
              <a:rPr lang="en-US" sz="2400" dirty="0" smtClean="0"/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/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 because</a:t>
            </a:r>
          </a:p>
          <a:p>
            <a:pPr marL="0" lvl="7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34 – </a:t>
            </a:r>
            <a:r>
              <a:rPr lang="en-US" sz="2400" dirty="0" smtClean="0">
                <a:solidFill>
                  <a:srgbClr val="FF0000"/>
                </a:solidFill>
              </a:rPr>
              <a:t>27</a:t>
            </a:r>
            <a:r>
              <a:rPr lang="en-US" sz="2400" dirty="0" smtClean="0"/>
              <a:t> = 7</a:t>
            </a:r>
          </a:p>
          <a:p>
            <a:pPr marL="0" lvl="7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 smtClean="0"/>
              <a:t>                      7 – </a:t>
            </a:r>
            <a:r>
              <a:rPr lang="en-US" sz="2400" dirty="0" smtClean="0">
                <a:solidFill>
                  <a:srgbClr val="0000FF"/>
                </a:solidFill>
              </a:rPr>
              <a:t>6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8000"/>
                </a:solidFill>
              </a:rPr>
              <a:t>1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462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22868"/>
            <a:ext cx="8042276" cy="43434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endParaRPr lang="en-US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en-US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marL="0" indent="0">
              <a:buNone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	</a:t>
            </a:r>
            <a:r>
              <a:rPr lang="en-US" b="1" cap="all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	    </a:t>
            </a:r>
            <a:r>
              <a:rPr lang="en-US" sz="4000" b="1" cap="all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</a:t>
            </a:r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YOU</a:t>
            </a:r>
            <a:endParaRPr lang="en-US" sz="4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70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451</TotalTime>
  <Words>408</Words>
  <Application>Microsoft Macintosh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Knapsack Cryptosystem </vt:lpstr>
      <vt:lpstr>The Knapsack Encryption</vt:lpstr>
      <vt:lpstr>The Knapsack Encryption</vt:lpstr>
      <vt:lpstr> Merkle-Hellman Hard Knapsack Algorithm  with an Example (1/2)</vt:lpstr>
      <vt:lpstr>Merkle-Hellman Hard Knapsack Algorithm  with an Example (1/2)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Knapsack </dc:title>
  <dc:creator>apple</dc:creator>
  <cp:lastModifiedBy>apple</cp:lastModifiedBy>
  <cp:revision>14</cp:revision>
  <dcterms:created xsi:type="dcterms:W3CDTF">2020-11-24T16:09:54Z</dcterms:created>
  <dcterms:modified xsi:type="dcterms:W3CDTF">2021-11-15T03:11:55Z</dcterms:modified>
</cp:coreProperties>
</file>