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2" r:id="rId9"/>
    <p:sldId id="264" r:id="rId10"/>
    <p:sldId id="265" r:id="rId11"/>
    <p:sldId id="263" r:id="rId12"/>
    <p:sldId id="266" r:id="rId13"/>
    <p:sldId id="270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D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49FBE-041F-9944-A695-B68B1CB7A279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36EF0-A25C-E44D-8702-65F6D6F6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3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4440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30/09/20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919773"/>
          </a:xfrm>
        </p:spPr>
        <p:txBody>
          <a:bodyPr/>
          <a:lstStyle/>
          <a:p>
            <a:r>
              <a:rPr lang="en-US" dirty="0" smtClean="0"/>
              <a:t>Cryptographic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368778"/>
            <a:ext cx="7754112" cy="648281"/>
          </a:xfrm>
        </p:spPr>
        <p:txBody>
          <a:bodyPr>
            <a:normAutofit/>
          </a:bodyPr>
          <a:lstStyle/>
          <a:p>
            <a:r>
              <a:rPr lang="en-US" sz="2800" dirty="0"/>
              <a:t>Permutation Techniques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333" y="2822222"/>
            <a:ext cx="7552984" cy="208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b="1" dirty="0" smtClean="0"/>
              <a:t>Columnar Techniques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----- Basic Columnar Technique and its variants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----- Columnar Technique with Multiple Rounds</a:t>
            </a:r>
          </a:p>
          <a:p>
            <a:endParaRPr lang="en-US" sz="2400" b="1" dirty="0" smtClean="0"/>
          </a:p>
          <a:p>
            <a:pPr marL="285750" indent="-285750">
              <a:buFont typeface="Arial"/>
              <a:buChar char="•"/>
            </a:pPr>
            <a:r>
              <a:rPr lang="en-US" sz="2400" b="1" smtClean="0"/>
              <a:t>Rail Fence </a:t>
            </a:r>
            <a:r>
              <a:rPr lang="en-US" sz="2400" b="1" dirty="0" smtClean="0"/>
              <a:t>Technique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757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Symmetric Key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A large number of distinct keys are required.</a:t>
            </a:r>
          </a:p>
          <a:p>
            <a:r>
              <a:rPr lang="en-US" sz="2800" dirty="0" smtClean="0"/>
              <a:t>For </a:t>
            </a:r>
            <a:r>
              <a:rPr lang="en-US" b="1" i="1" dirty="0" smtClean="0"/>
              <a:t>n</a:t>
            </a:r>
            <a:r>
              <a:rPr lang="en-US" sz="2800" dirty="0" smtClean="0"/>
              <a:t> persons, the number of keys required is </a:t>
            </a:r>
            <a:r>
              <a:rPr lang="en-US" b="1" i="1" dirty="0" smtClean="0"/>
              <a:t>n*(n-1)/2.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Exchange of key is a big issue.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475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4400" b="1" dirty="0" smtClean="0"/>
              <a:t>Asymmetric </a:t>
            </a:r>
            <a:r>
              <a:rPr lang="en-US" sz="4400" b="1" dirty="0"/>
              <a:t>Key Algorithm</a:t>
            </a:r>
          </a:p>
        </p:txBody>
      </p:sp>
      <p:pic>
        <p:nvPicPr>
          <p:cNvPr id="4" name="Content Placeholder 3" descr="Curtiss_PRIVATE_PUBLIC_KEY_1_b.5d13d214b19e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67" r="-38367"/>
          <a:stretch>
            <a:fillRect/>
          </a:stretch>
        </p:blipFill>
        <p:spPr>
          <a:xfrm>
            <a:off x="284163" y="2133600"/>
            <a:ext cx="8574087" cy="4244975"/>
          </a:xfrm>
        </p:spPr>
      </p:pic>
    </p:spTree>
    <p:extLst>
      <p:ext uri="{BB962C8B-B14F-4D97-AF65-F5344CB8AC3E}">
        <p14:creationId xmlns:p14="http://schemas.microsoft.com/office/powerpoint/2010/main" val="199582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Symmetric Vs. Asymmetric Key </a:t>
            </a:r>
            <a:r>
              <a:rPr lang="en-US" sz="4000" b="1" dirty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67134"/>
            <a:ext cx="8574087" cy="509086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Same </a:t>
            </a:r>
            <a:r>
              <a:rPr lang="en-US" dirty="0"/>
              <a:t>key is used for both encryption and </a:t>
            </a:r>
            <a:r>
              <a:rPr lang="en-US" dirty="0" smtClean="0"/>
              <a:t>decryption in symmetric key algorithm whereas two different but related keys </a:t>
            </a:r>
            <a:r>
              <a:rPr lang="en-US" dirty="0"/>
              <a:t>are </a:t>
            </a:r>
            <a:r>
              <a:rPr lang="en-US" dirty="0" smtClean="0"/>
              <a:t>used in </a:t>
            </a:r>
            <a:r>
              <a:rPr lang="en-US" dirty="0"/>
              <a:t>asymmetric key </a:t>
            </a:r>
            <a:r>
              <a:rPr lang="en-US" dirty="0" smtClean="0"/>
              <a:t>algorithm, one for encryption and another for decryption.</a:t>
            </a:r>
          </a:p>
          <a:p>
            <a:pPr algn="just"/>
            <a:r>
              <a:rPr lang="en-US" dirty="0"/>
              <a:t>For </a:t>
            </a:r>
            <a:r>
              <a:rPr lang="en-US" b="1" i="1" dirty="0"/>
              <a:t>n</a:t>
            </a:r>
            <a:r>
              <a:rPr lang="en-US" dirty="0"/>
              <a:t> persons, the number of keys required is </a:t>
            </a:r>
            <a:r>
              <a:rPr lang="en-US" b="1" i="1" dirty="0"/>
              <a:t>n*(n-1)/</a:t>
            </a:r>
            <a:r>
              <a:rPr lang="en-US" b="1" i="1" dirty="0" smtClean="0"/>
              <a:t>2 </a:t>
            </a:r>
            <a:r>
              <a:rPr lang="en-US" dirty="0" smtClean="0"/>
              <a:t>for symmetric key algorithm whereas it is 2*</a:t>
            </a:r>
            <a:r>
              <a:rPr lang="en-US" b="1" i="1" dirty="0" smtClean="0"/>
              <a:t>n </a:t>
            </a:r>
            <a:r>
              <a:rPr lang="en-US" dirty="0" smtClean="0"/>
              <a:t>for asymmetric key algorithm.</a:t>
            </a:r>
          </a:p>
          <a:p>
            <a:pPr algn="just"/>
            <a:r>
              <a:rPr lang="en-US" dirty="0" smtClean="0"/>
              <a:t>Key exchange is not a problem of asymmetric key algorithm unlike symmetric key algorithm.</a:t>
            </a:r>
          </a:p>
          <a:p>
            <a:pPr algn="just"/>
            <a:r>
              <a:rPr lang="en-US" dirty="0" smtClean="0"/>
              <a:t>Symmetric key algorithms are faster than asymmetric key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8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Self-Study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Two Substitution Techniques</a:t>
            </a:r>
          </a:p>
          <a:p>
            <a:pPr marL="0" indent="0" algn="just">
              <a:buNone/>
            </a:pPr>
            <a:r>
              <a:rPr lang="en-US" dirty="0" smtClean="0"/>
              <a:t>	(1) </a:t>
            </a:r>
            <a:r>
              <a:rPr lang="en-US" dirty="0" err="1" smtClean="0"/>
              <a:t>Playfair</a:t>
            </a:r>
            <a:r>
              <a:rPr lang="en-US" dirty="0" smtClean="0"/>
              <a:t> Cipher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(2) Hill Cipher</a:t>
            </a:r>
          </a:p>
          <a:p>
            <a:pPr algn="just"/>
            <a:r>
              <a:rPr lang="en-US" dirty="0" smtClean="0"/>
              <a:t> </a:t>
            </a:r>
            <a:r>
              <a:rPr lang="en-US" b="1" dirty="0" smtClean="0"/>
              <a:t>Key Range and Size </a:t>
            </a:r>
            <a:endParaRPr lang="en-US" dirty="0"/>
          </a:p>
          <a:p>
            <a:pPr marL="460375" lvl="1" indent="0" algn="just">
              <a:buNone/>
            </a:pPr>
            <a:r>
              <a:rPr lang="en-US" sz="2400" dirty="0" smtClean="0"/>
              <a:t>How are they related with cryptanalysis / measuring the strength of a cryptographic algorithm? </a:t>
            </a:r>
            <a:endParaRPr lang="en-US" sz="2400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2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9143999" cy="3992563"/>
          </a:xfrm>
        </p:spPr>
        <p:txBody>
          <a:bodyPr>
            <a:normAutofit/>
          </a:bodyPr>
          <a:lstStyle/>
          <a:p>
            <a:pPr algn="ctr"/>
            <a:endParaRPr lang="en-US" sz="3000" b="1" dirty="0" smtClean="0"/>
          </a:p>
          <a:p>
            <a:pPr algn="ctr"/>
            <a:endParaRPr lang="en-US" sz="3000" b="1" dirty="0"/>
          </a:p>
          <a:p>
            <a:pPr algn="ctr"/>
            <a:r>
              <a:rPr lang="en-US" sz="3000" b="1" dirty="0" err="1" smtClean="0"/>
              <a:t>Diffie</a:t>
            </a:r>
            <a:r>
              <a:rPr lang="en-US" sz="3000" b="1" dirty="0" smtClean="0"/>
              <a:t>-Hellman Key Exchange / Agreement Algorithm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28404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dirty="0" smtClean="0">
                <a:ln w="11430"/>
                <a:solidFill>
                  <a:srgbClr val="33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Thank  You</a:t>
            </a:r>
            <a:endParaRPr lang="en-US" sz="6000" b="1" dirty="0">
              <a:ln w="11430"/>
              <a:solidFill>
                <a:srgbClr val="33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316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</a:pPr>
            <a:r>
              <a:rPr lang="en-US" sz="4400" b="1" dirty="0" smtClean="0"/>
              <a:t>Basic Columnar Technique</a:t>
            </a:r>
            <a:endParaRPr lang="en-US" sz="4400" b="1" dirty="0"/>
          </a:p>
        </p:txBody>
      </p:sp>
      <p:pic>
        <p:nvPicPr>
          <p:cNvPr id="4" name="Content Placeholder 3" descr="Columnar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82" b="-10882"/>
          <a:stretch>
            <a:fillRect/>
          </a:stretch>
        </p:blipFill>
        <p:spPr>
          <a:xfrm>
            <a:off x="1781175" y="3287713"/>
            <a:ext cx="7077075" cy="3403600"/>
          </a:xfrm>
        </p:spPr>
      </p:pic>
      <p:sp>
        <p:nvSpPr>
          <p:cNvPr id="6" name="TextBox 5"/>
          <p:cNvSpPr txBox="1"/>
          <p:nvPr/>
        </p:nvSpPr>
        <p:spPr>
          <a:xfrm>
            <a:off x="1128889" y="2074333"/>
            <a:ext cx="51237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Plain Text: </a:t>
            </a:r>
            <a:r>
              <a:rPr lang="en-US" sz="2000" b="1" dirty="0" smtClean="0"/>
              <a:t>Common sense is not so common.</a:t>
            </a:r>
          </a:p>
          <a:p>
            <a:r>
              <a:rPr lang="en-US" sz="2000" b="1" dirty="0" smtClean="0">
                <a:solidFill>
                  <a:srgbClr val="008000"/>
                </a:solidFill>
              </a:rPr>
              <a:t>Key: </a:t>
            </a:r>
            <a:r>
              <a:rPr lang="en-US" sz="2000" b="1" dirty="0" smtClean="0"/>
              <a:t>8 (</a:t>
            </a:r>
            <a:r>
              <a:rPr lang="en-US" sz="2000" b="1" dirty="0"/>
              <a:t>Number of columns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>
                <a:solidFill>
                  <a:srgbClr val="FF6600"/>
                </a:solidFill>
              </a:rPr>
              <a:t>Cipher text: </a:t>
            </a:r>
            <a:r>
              <a:rPr lang="en-US" sz="2000" b="1" dirty="0" err="1" smtClean="0"/>
              <a:t>Cenoonommstmme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snnio</a:t>
            </a:r>
            <a:r>
              <a:rPr lang="en-US" sz="2000" b="1" dirty="0" smtClean="0"/>
              <a:t>. </a:t>
            </a:r>
            <a:r>
              <a:rPr lang="en-US" sz="2000" b="1" dirty="0"/>
              <a:t>s</a:t>
            </a:r>
            <a:r>
              <a:rPr lang="en-US" sz="2000" b="1" dirty="0" smtClean="0"/>
              <a:t> s 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9162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</a:pPr>
            <a:r>
              <a:rPr lang="en-US" sz="4400" b="1" dirty="0" smtClean="0"/>
              <a:t>A Variant of Basic Columnar Technique</a:t>
            </a:r>
            <a:endParaRPr lang="en-US" sz="4400" b="1" dirty="0"/>
          </a:p>
        </p:txBody>
      </p:sp>
      <p:pic>
        <p:nvPicPr>
          <p:cNvPr id="4" name="Content Placeholder 3" descr="Columnar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82" b="-10882"/>
          <a:stretch>
            <a:fillRect/>
          </a:stretch>
        </p:blipFill>
        <p:spPr>
          <a:xfrm>
            <a:off x="1781175" y="3287713"/>
            <a:ext cx="7077075" cy="3403600"/>
          </a:xfrm>
        </p:spPr>
      </p:pic>
      <p:sp>
        <p:nvSpPr>
          <p:cNvPr id="6" name="TextBox 5"/>
          <p:cNvSpPr txBox="1"/>
          <p:nvPr/>
        </p:nvSpPr>
        <p:spPr>
          <a:xfrm>
            <a:off x="1128889" y="2074333"/>
            <a:ext cx="7714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Plain Text: </a:t>
            </a:r>
            <a:r>
              <a:rPr lang="en-US" sz="2000" b="1" dirty="0" smtClean="0"/>
              <a:t>Common sense is not so common.</a:t>
            </a:r>
          </a:p>
          <a:p>
            <a:r>
              <a:rPr lang="en-US" sz="2000" b="1" dirty="0" smtClean="0">
                <a:solidFill>
                  <a:srgbClr val="008000"/>
                </a:solidFill>
              </a:rPr>
              <a:t>Key Pair: </a:t>
            </a:r>
            <a:r>
              <a:rPr lang="en-US" sz="2000" b="1" dirty="0" smtClean="0"/>
              <a:t>8 </a:t>
            </a:r>
            <a:r>
              <a:rPr lang="en-US" sz="2000" b="1" dirty="0" smtClean="0">
                <a:solidFill>
                  <a:srgbClr val="660066"/>
                </a:solidFill>
              </a:rPr>
              <a:t>(Number </a:t>
            </a:r>
            <a:r>
              <a:rPr lang="en-US" sz="2000" b="1" dirty="0">
                <a:solidFill>
                  <a:srgbClr val="660066"/>
                </a:solidFill>
              </a:rPr>
              <a:t>of columns</a:t>
            </a:r>
            <a:r>
              <a:rPr lang="en-US" sz="2000" b="1" dirty="0" smtClean="0">
                <a:solidFill>
                  <a:srgbClr val="660066"/>
                </a:solidFill>
              </a:rPr>
              <a:t>)</a:t>
            </a:r>
            <a:r>
              <a:rPr lang="en-US" sz="2000" b="1" dirty="0" smtClean="0"/>
              <a:t>, {3,1,7,2,6,8,5,4} </a:t>
            </a:r>
            <a:r>
              <a:rPr lang="en-US" sz="2000" b="1" dirty="0" smtClean="0">
                <a:solidFill>
                  <a:srgbClr val="660066"/>
                </a:solidFill>
              </a:rPr>
              <a:t>(Reading sequence)</a:t>
            </a:r>
          </a:p>
          <a:p>
            <a:r>
              <a:rPr lang="en-US" sz="2000" b="1" dirty="0" smtClean="0">
                <a:solidFill>
                  <a:srgbClr val="FF6600"/>
                </a:solidFill>
              </a:rPr>
              <a:t>Cipher text: </a:t>
            </a:r>
            <a:r>
              <a:rPr lang="en-US" sz="2000" b="1" smtClean="0"/>
              <a:t>mstmCeno</a:t>
            </a:r>
            <a:r>
              <a:rPr lang="en-US" sz="2000" b="1" dirty="0" smtClean="0"/>
              <a:t> </a:t>
            </a:r>
            <a:r>
              <a:rPr lang="en-US" sz="2000" b="1" dirty="0" smtClean="0"/>
              <a:t>s </a:t>
            </a:r>
            <a:r>
              <a:rPr lang="en-US" sz="2000" b="1" dirty="0" err="1" smtClean="0"/>
              <a:t>onomnio.s</a:t>
            </a:r>
            <a:r>
              <a:rPr lang="en-US" sz="2000" b="1" dirty="0" smtClean="0"/>
              <a:t> co </a:t>
            </a:r>
            <a:r>
              <a:rPr lang="en-US" sz="2000" b="1" dirty="0" err="1" smtClean="0"/>
              <a:t>snme</a:t>
            </a:r>
            <a:r>
              <a:rPr lang="en-US" sz="2000" b="1" dirty="0" smtClean="0"/>
              <a:t> 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9928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Columnar Technique with Multiple Rounds</a:t>
            </a:r>
            <a:endParaRPr lang="en-US" sz="3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4163" y="2568224"/>
            <a:ext cx="8574087" cy="3160887"/>
            <a:chOff x="284163" y="2568224"/>
            <a:chExt cx="8574087" cy="3160887"/>
          </a:xfrm>
        </p:grpSpPr>
        <p:sp>
          <p:nvSpPr>
            <p:cNvPr id="6" name="Right Arrow Callout 5"/>
            <p:cNvSpPr/>
            <p:nvPr/>
          </p:nvSpPr>
          <p:spPr>
            <a:xfrm>
              <a:off x="2314223" y="2568224"/>
              <a:ext cx="2582334" cy="3160887"/>
            </a:xfrm>
            <a:prstGeom prst="rightArrowCallou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ROUND 1</a:t>
              </a:r>
            </a:p>
            <a:p>
              <a:pPr algn="ctr"/>
              <a:endParaRPr lang="en-US" b="1" dirty="0" smtClean="0"/>
            </a:p>
            <a:p>
              <a:pPr algn="ctr"/>
              <a:r>
                <a:rPr lang="en-US" sz="2000" b="1" dirty="0" smtClean="0"/>
                <a:t>Columnar Technique</a:t>
              </a:r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 smtClean="0"/>
                <a:t> Key </a:t>
              </a:r>
              <a:r>
                <a:rPr lang="en-US" sz="2000" b="1" i="1" dirty="0" smtClean="0"/>
                <a:t>k</a:t>
              </a:r>
              <a:r>
                <a:rPr lang="en-US" sz="2000" b="1" i="1" baseline="-25000" dirty="0" smtClean="0"/>
                <a:t>1</a:t>
              </a:r>
              <a:r>
                <a:rPr lang="en-US" sz="2000" b="1" dirty="0" smtClean="0"/>
                <a:t> </a:t>
              </a:r>
              <a:endParaRPr lang="en-US" sz="2000" b="1" dirty="0"/>
            </a:p>
          </p:txBody>
        </p:sp>
        <p:sp>
          <p:nvSpPr>
            <p:cNvPr id="10" name="Right Arrow Callout 9"/>
            <p:cNvSpPr/>
            <p:nvPr/>
          </p:nvSpPr>
          <p:spPr>
            <a:xfrm>
              <a:off x="284163" y="3429001"/>
              <a:ext cx="2030059" cy="1453444"/>
            </a:xfrm>
            <a:prstGeom prst="rightArrow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Plain Text</a:t>
              </a:r>
              <a:endParaRPr lang="en-US" sz="2000" b="1" dirty="0"/>
            </a:p>
          </p:txBody>
        </p:sp>
        <p:sp>
          <p:nvSpPr>
            <p:cNvPr id="13" name="Right Arrow Callout 12"/>
            <p:cNvSpPr/>
            <p:nvPr/>
          </p:nvSpPr>
          <p:spPr>
            <a:xfrm>
              <a:off x="4903931" y="2568224"/>
              <a:ext cx="2518515" cy="3160887"/>
            </a:xfrm>
            <a:prstGeom prst="rightArrowCallo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ROUND 2</a:t>
              </a:r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Columnar Technique</a:t>
              </a:r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 Key </a:t>
              </a:r>
              <a:r>
                <a:rPr lang="en-US" sz="2000" b="1" i="1" dirty="0"/>
                <a:t>k</a:t>
              </a:r>
              <a:r>
                <a:rPr lang="en-US" sz="2000" b="1" i="1" baseline="-25000" dirty="0"/>
                <a:t>2</a:t>
              </a:r>
              <a:r>
                <a:rPr lang="en-US" sz="2000" b="1" dirty="0"/>
                <a:t>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40016" y="3414889"/>
              <a:ext cx="1418234" cy="14675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Cipher Text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60397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4400" b="1" dirty="0"/>
              <a:t>Rail </a:t>
            </a:r>
            <a:r>
              <a:rPr lang="en-US" sz="4400" b="1" dirty="0" smtClean="0"/>
              <a:t>Fence </a:t>
            </a:r>
            <a:r>
              <a:rPr lang="en-US" sz="4400" b="1" dirty="0"/>
              <a:t>Technique</a:t>
            </a:r>
          </a:p>
        </p:txBody>
      </p:sp>
      <p:pic>
        <p:nvPicPr>
          <p:cNvPr id="5" name="Content Placeholder 4" descr="rail-fence-cipher-encoding-key-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359" b="-45359"/>
          <a:stretch>
            <a:fillRect/>
          </a:stretch>
        </p:blipFill>
        <p:spPr>
          <a:xfrm>
            <a:off x="284163" y="1720850"/>
            <a:ext cx="8574087" cy="4940300"/>
          </a:xfrm>
        </p:spPr>
      </p:pic>
      <p:sp>
        <p:nvSpPr>
          <p:cNvPr id="7" name="TextBox 6"/>
          <p:cNvSpPr txBox="1"/>
          <p:nvPr/>
        </p:nvSpPr>
        <p:spPr>
          <a:xfrm>
            <a:off x="111302" y="5771444"/>
            <a:ext cx="874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NOTE:</a:t>
            </a:r>
            <a:r>
              <a:rPr lang="en-US" dirty="0" smtClean="0"/>
              <a:t> The concept of </a:t>
            </a:r>
            <a:r>
              <a:rPr lang="en-US" b="1" dirty="0" smtClean="0">
                <a:solidFill>
                  <a:srgbClr val="660066"/>
                </a:solidFill>
              </a:rPr>
              <a:t>Reading Sequence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660066"/>
                </a:solidFill>
              </a:rPr>
              <a:t>Multiple Round </a:t>
            </a:r>
            <a:r>
              <a:rPr lang="en-US" dirty="0" smtClean="0"/>
              <a:t>(like Columnar Technique) 	can also be used here.</a:t>
            </a:r>
            <a:endParaRPr lang="en-US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010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08779" y="1691911"/>
            <a:ext cx="6355416" cy="1883775"/>
          </a:xfrm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0000FF"/>
                </a:solidFill>
              </a:rPr>
              <a:t>Possible Types of Attacks on Encrypted Message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17239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Possible Types of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b="1" dirty="0" smtClean="0"/>
              <a:t>Cipher text only attack</a:t>
            </a:r>
          </a:p>
          <a:p>
            <a:r>
              <a:rPr lang="en-US" sz="2800" b="1" dirty="0" smtClean="0"/>
              <a:t>Known plain text attack</a:t>
            </a:r>
          </a:p>
          <a:p>
            <a:r>
              <a:rPr lang="en-US" sz="2800" b="1" dirty="0" smtClean="0"/>
              <a:t>Chosen plain text attack</a:t>
            </a:r>
          </a:p>
        </p:txBody>
      </p:sp>
    </p:spTree>
    <p:extLst>
      <p:ext uri="{BB962C8B-B14F-4D97-AF65-F5344CB8AC3E}">
        <p14:creationId xmlns:p14="http://schemas.microsoft.com/office/powerpoint/2010/main" val="116765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12145" y="1181099"/>
            <a:ext cx="6355416" cy="1883775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0000FF"/>
                </a:solidFill>
              </a:rPr>
              <a:t>Classification of </a:t>
            </a:r>
            <a:br>
              <a:rPr lang="en-US" sz="4000" dirty="0" smtClean="0">
                <a:solidFill>
                  <a:srgbClr val="0000FF"/>
                </a:solidFill>
              </a:rPr>
            </a:br>
            <a:r>
              <a:rPr lang="en-US" sz="4000" dirty="0" smtClean="0">
                <a:solidFill>
                  <a:srgbClr val="0000FF"/>
                </a:solidFill>
              </a:rPr>
              <a:t>Cryptographic Algorithms </a:t>
            </a:r>
            <a:br>
              <a:rPr lang="en-US" sz="4000" dirty="0" smtClean="0">
                <a:solidFill>
                  <a:srgbClr val="0000FF"/>
                </a:solidFill>
              </a:rPr>
            </a:br>
            <a:r>
              <a:rPr lang="en-US" sz="4000" dirty="0" smtClean="0">
                <a:solidFill>
                  <a:srgbClr val="0000FF"/>
                </a:solidFill>
              </a:rPr>
              <a:t>(based on Keys)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51961" y="4328520"/>
            <a:ext cx="4772528" cy="135944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+mn-lt"/>
              </a:rPr>
              <a:t>Symmetric Key Algorithm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+mn-lt"/>
              </a:rPr>
              <a:t>Asymmetric Key Algorithm</a:t>
            </a:r>
            <a:endParaRPr lang="en-US" sz="2400" b="1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62225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</a:t>
            </a:r>
            <a:r>
              <a:rPr lang="en-US" sz="4400" b="1" dirty="0" smtClean="0"/>
              <a:t>ymmetric </a:t>
            </a:r>
            <a:r>
              <a:rPr lang="en-US" sz="4400" b="1" dirty="0"/>
              <a:t>Key </a:t>
            </a:r>
            <a:r>
              <a:rPr lang="en-US" sz="4400" b="1" dirty="0" smtClean="0"/>
              <a:t>Algorithm</a:t>
            </a:r>
            <a:endParaRPr lang="en-US" dirty="0"/>
          </a:p>
        </p:txBody>
      </p:sp>
      <p:pic>
        <p:nvPicPr>
          <p:cNvPr id="4" name="Content Placeholder 3" descr="Symmetric-Key-Cryptography-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06" r="-12406"/>
          <a:stretch>
            <a:fillRect/>
          </a:stretch>
        </p:blipFill>
        <p:spPr>
          <a:xfrm>
            <a:off x="385763" y="2133600"/>
            <a:ext cx="8472487" cy="3992563"/>
          </a:xfrm>
        </p:spPr>
      </p:pic>
    </p:spTree>
    <p:extLst>
      <p:ext uri="{BB962C8B-B14F-4D97-AF65-F5344CB8AC3E}">
        <p14:creationId xmlns:p14="http://schemas.microsoft.com/office/powerpoint/2010/main" val="42493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760</TotalTime>
  <Words>668</Words>
  <Application>Microsoft Macintosh PowerPoint</Application>
  <PresentationFormat>On-screen Show (4:3)</PresentationFormat>
  <Paragraphs>98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Spectrum</vt:lpstr>
      <vt:lpstr>Cryptographic Techniques</vt:lpstr>
      <vt:lpstr>Basic Columnar Technique</vt:lpstr>
      <vt:lpstr>A Variant of Basic Columnar Technique</vt:lpstr>
      <vt:lpstr>Columnar Technique with Multiple Rounds</vt:lpstr>
      <vt:lpstr>Rail Fence Technique</vt:lpstr>
      <vt:lpstr>Possible Types of Attacks on Encrypted Message</vt:lpstr>
      <vt:lpstr>Possible Types of Attacks</vt:lpstr>
      <vt:lpstr>Classification of  Cryptographic Algorithms  (based on Keys)</vt:lpstr>
      <vt:lpstr>Symmetric Key Algorithm</vt:lpstr>
      <vt:lpstr>Problems with Symmetric Key Algorithms</vt:lpstr>
      <vt:lpstr>Asymmetric Key Algorithm</vt:lpstr>
      <vt:lpstr>Symmetric Vs. Asymmetric Key Algorithm</vt:lpstr>
      <vt:lpstr>Topics for Self-Study</vt:lpstr>
      <vt:lpstr>Next Topic</vt:lpstr>
      <vt:lpstr> Thank 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Techniques</dc:title>
  <dc:creator>apple</dc:creator>
  <cp:lastModifiedBy>apple</cp:lastModifiedBy>
  <cp:revision>46</cp:revision>
  <dcterms:created xsi:type="dcterms:W3CDTF">2020-09-24T05:51:10Z</dcterms:created>
  <dcterms:modified xsi:type="dcterms:W3CDTF">2020-09-29T20:51:04Z</dcterms:modified>
</cp:coreProperties>
</file>