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37EE-5611-F049-8526-56694370AE37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1F391-86F7-1F4A-8538-E62E54216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74969-4BEB-0B43-A2CB-68D8F804137B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4DC0-6AF4-B84F-97E4-997E9C23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7DD8-4A9C-D447-9CE8-AC7C94AADE1A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54F7-A737-CD4F-A955-CB61DDE7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577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Diffie</a:t>
            </a:r>
            <a:r>
              <a:rPr lang="en-US" b="1" dirty="0" smtClean="0">
                <a:solidFill>
                  <a:srgbClr val="0000FF"/>
                </a:solidFill>
              </a:rPr>
              <a:t>-Hellman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Key Exchange / Agreement Algorithm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2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xresdefaul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"/>
          <a:stretch/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7783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00FF"/>
                </a:solidFill>
              </a:rPr>
              <a:t>Mathematical Theory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Behind The </a:t>
            </a:r>
            <a:r>
              <a:rPr lang="en-US" dirty="0" err="1" smtClean="0">
                <a:solidFill>
                  <a:srgbClr val="0000FF"/>
                </a:solidFill>
              </a:rPr>
              <a:t>Diffie</a:t>
            </a:r>
            <a:r>
              <a:rPr lang="en-US" dirty="0" smtClean="0">
                <a:solidFill>
                  <a:srgbClr val="0000FF"/>
                </a:solidFill>
              </a:rPr>
              <a:t>-Hellman Algorithm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Alice computes ----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K1 = B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mod n ………………… 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i="1" dirty="0" smtClean="0"/>
              <a:t>[Ref. step 6 of slide2]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Replacing B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 mod n </a:t>
            </a:r>
            <a:r>
              <a:rPr lang="en-US" sz="2400" i="1" dirty="0" smtClean="0"/>
              <a:t>[Ref. step 4 of slide2] </a:t>
            </a:r>
            <a:r>
              <a:rPr lang="en-US" sz="2400" dirty="0" smtClean="0"/>
              <a:t>in equation (</a:t>
            </a:r>
            <a:r>
              <a:rPr lang="en-US" sz="2400" dirty="0" err="1" smtClean="0"/>
              <a:t>i</a:t>
            </a:r>
            <a:r>
              <a:rPr lang="en-US" sz="2400" dirty="0" smtClean="0"/>
              <a:t>) we 	get,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	K1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 mod n)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mod n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mod n </a:t>
            </a:r>
            <a:r>
              <a:rPr lang="en-US" sz="2400" dirty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XY</a:t>
            </a:r>
            <a:r>
              <a:rPr lang="en-US" sz="2400" dirty="0" smtClean="0"/>
              <a:t> </a:t>
            </a:r>
            <a:r>
              <a:rPr lang="en-US" sz="2400" dirty="0"/>
              <a:t>mod n </a:t>
            </a:r>
            <a:r>
              <a:rPr lang="en-US" sz="2400" dirty="0" smtClean="0"/>
              <a:t>… (ii)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Bob </a:t>
            </a:r>
            <a:r>
              <a:rPr lang="en-US" sz="2400" dirty="0"/>
              <a:t>computes ----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K2 </a:t>
            </a:r>
            <a:r>
              <a:rPr lang="en-US" sz="2400" dirty="0"/>
              <a:t>= </a:t>
            </a:r>
            <a:r>
              <a:rPr lang="en-US" sz="2400" dirty="0" smtClean="0"/>
              <a:t>A</a:t>
            </a:r>
            <a:r>
              <a:rPr lang="en-US" sz="2400" baseline="300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mod n ………………… (</a:t>
            </a:r>
            <a:r>
              <a:rPr lang="en-US" sz="2400" dirty="0" smtClean="0"/>
              <a:t>iii) </a:t>
            </a:r>
            <a:r>
              <a:rPr lang="en-US" sz="2400" i="1" dirty="0"/>
              <a:t>[Ref. step </a:t>
            </a:r>
            <a:r>
              <a:rPr lang="en-US" sz="2400" i="1" dirty="0" smtClean="0"/>
              <a:t>7 </a:t>
            </a:r>
            <a:r>
              <a:rPr lang="en-US" sz="2400" i="1" dirty="0"/>
              <a:t>of slide2]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Replacing </a:t>
            </a:r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mod n </a:t>
            </a:r>
            <a:r>
              <a:rPr lang="en-US" sz="2400" i="1" dirty="0"/>
              <a:t>[Ref. step 2 of slide2] </a:t>
            </a:r>
            <a:r>
              <a:rPr lang="en-US" sz="2400" dirty="0"/>
              <a:t>in </a:t>
            </a:r>
            <a:r>
              <a:rPr lang="en-US" sz="2400" dirty="0" smtClean="0"/>
              <a:t>equation (iii) </a:t>
            </a:r>
            <a:r>
              <a:rPr lang="en-US" sz="2400" dirty="0"/>
              <a:t>we </a:t>
            </a:r>
            <a:r>
              <a:rPr lang="en-US" sz="2400" dirty="0" smtClean="0"/>
              <a:t>get</a:t>
            </a:r>
            <a:r>
              <a:rPr lang="en-US" sz="2400" dirty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K2 </a:t>
            </a:r>
            <a:r>
              <a:rPr lang="en-US" sz="2400" dirty="0"/>
              <a:t>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mod n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mod n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mod n = </a:t>
            </a:r>
            <a:r>
              <a:rPr lang="en-US" sz="2400" dirty="0" err="1"/>
              <a:t>g</a:t>
            </a:r>
            <a:r>
              <a:rPr lang="en-US" sz="2400" baseline="30000" dirty="0" err="1"/>
              <a:t>xy</a:t>
            </a:r>
            <a:r>
              <a:rPr lang="en-US" sz="2400" dirty="0"/>
              <a:t> mod </a:t>
            </a:r>
            <a:r>
              <a:rPr lang="en-US" sz="2400" dirty="0" smtClean="0"/>
              <a:t>n … (iv)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dirty="0" smtClean="0"/>
          </a:p>
          <a:p>
            <a:pPr marL="3600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Hence, from equation (ii) and (iii) we can say, K1 = K2 = K is the 	shared symmetric key.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4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1: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32340" y="2643798"/>
            <a:ext cx="6309372" cy="3127537"/>
            <a:chOff x="1532340" y="2643798"/>
            <a:chExt cx="6309372" cy="3127537"/>
          </a:xfrm>
        </p:grpSpPr>
        <p:sp>
          <p:nvSpPr>
            <p:cNvPr id="4" name="Rectangle 3"/>
            <p:cNvSpPr/>
            <p:nvPr/>
          </p:nvSpPr>
          <p:spPr>
            <a:xfrm>
              <a:off x="1532340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dirty="0" smtClean="0">
                  <a:solidFill>
                    <a:schemeClr val="tx1"/>
                  </a:solidFill>
                </a:rPr>
                <a:t>=11, g=7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6103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Bob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n=11, g=7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5031" y="4653070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dirty="0" smtClean="0">
                  <a:solidFill>
                    <a:schemeClr val="tx1"/>
                  </a:solidFill>
                </a:rPr>
                <a:t>=11, g=7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257949" y="3202931"/>
              <a:ext cx="2858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 flipH="1">
              <a:off x="4507836" y="3202931"/>
              <a:ext cx="20161" cy="14501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67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2: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32340" y="2643798"/>
            <a:ext cx="6309372" cy="3127537"/>
            <a:chOff x="1532340" y="2643798"/>
            <a:chExt cx="6309372" cy="3127537"/>
          </a:xfrm>
        </p:grpSpPr>
        <p:sp>
          <p:nvSpPr>
            <p:cNvPr id="4" name="Rectangle 3"/>
            <p:cNvSpPr/>
            <p:nvPr/>
          </p:nvSpPr>
          <p:spPr>
            <a:xfrm>
              <a:off x="1532340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dirty="0" smtClean="0">
                  <a:solidFill>
                    <a:schemeClr val="tx1"/>
                  </a:solidFill>
                </a:rPr>
                <a:t>=3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6103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Bob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y=9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5031" y="4653070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x=8, </a:t>
              </a:r>
              <a:r>
                <a:rPr lang="en-US" dirty="0">
                  <a:solidFill>
                    <a:schemeClr val="tx1"/>
                  </a:solidFill>
                </a:rPr>
                <a:t>y</a:t>
              </a:r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5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3: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 smtClean="0">
                <a:solidFill>
                  <a:srgbClr val="000000"/>
                </a:solidFill>
              </a:rPr>
              <a:t>4: 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4534" y="2195112"/>
            <a:ext cx="6267962" cy="4269425"/>
            <a:chOff x="2084534" y="2195112"/>
            <a:chExt cx="6267962" cy="4269425"/>
          </a:xfrm>
        </p:grpSpPr>
        <p:sp>
          <p:nvSpPr>
            <p:cNvPr id="4" name="Rectangle 3"/>
            <p:cNvSpPr/>
            <p:nvPr/>
          </p:nvSpPr>
          <p:spPr>
            <a:xfrm>
              <a:off x="4265708" y="2885399"/>
              <a:ext cx="1725609" cy="1860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>
                  <a:solidFill>
                    <a:srgbClr val="008000"/>
                  </a:solidFill>
                </a:rPr>
                <a:t>A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g</a:t>
              </a:r>
              <a:r>
                <a:rPr lang="en-US" baseline="30000" dirty="0" err="1">
                  <a:solidFill>
                    <a:srgbClr val="000000"/>
                  </a:solidFill>
                </a:rPr>
                <a:t>X</a:t>
              </a:r>
              <a:r>
                <a:rPr lang="en-US" dirty="0">
                  <a:solidFill>
                    <a:srgbClr val="000000"/>
                  </a:solidFill>
                </a:rPr>
                <a:t> 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=7</a:t>
              </a:r>
              <a:r>
                <a:rPr lang="en-US" baseline="30000" dirty="0">
                  <a:solidFill>
                    <a:srgbClr val="000000"/>
                  </a:solidFill>
                </a:rPr>
                <a:t>8</a:t>
              </a:r>
              <a:r>
                <a:rPr lang="en-US" dirty="0" smtClean="0">
                  <a:solidFill>
                    <a:srgbClr val="000000"/>
                  </a:solidFill>
                </a:rPr>
                <a:t> 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=9</a:t>
              </a:r>
            </a:p>
            <a:p>
              <a:r>
                <a:rPr lang="en-US" dirty="0" smtClean="0">
                  <a:solidFill>
                    <a:srgbClr val="008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 err="1">
                  <a:solidFill>
                    <a:srgbClr val="000000"/>
                  </a:solidFill>
                </a:rPr>
                <a:t>g</a:t>
              </a:r>
              <a:r>
                <a:rPr lang="en-US" baseline="30000" dirty="0" err="1">
                  <a:solidFill>
                    <a:srgbClr val="000000"/>
                  </a:solidFill>
                </a:rPr>
                <a:t>y</a:t>
              </a:r>
              <a:r>
                <a:rPr lang="en-US" dirty="0">
                  <a:solidFill>
                    <a:srgbClr val="000000"/>
                  </a:solidFill>
                </a:rPr>
                <a:t> mod 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=</a:t>
              </a:r>
              <a:r>
                <a:rPr lang="en-US" dirty="0" smtClean="0">
                  <a:solidFill>
                    <a:srgbClr val="000000"/>
                  </a:solidFill>
                </a:rPr>
                <a:t>7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5472" y="2195112"/>
              <a:ext cx="1725609" cy="1380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Bob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660066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 err="1" smtClean="0">
                  <a:solidFill>
                    <a:srgbClr val="000000"/>
                  </a:solidFill>
                </a:rPr>
                <a:t>g</a:t>
              </a:r>
              <a:r>
                <a:rPr lang="en-US" baseline="30000" dirty="0" err="1" smtClean="0">
                  <a:solidFill>
                    <a:srgbClr val="000000"/>
                  </a:solidFill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=7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9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</a:t>
              </a:r>
              <a:r>
                <a:rPr lang="en-US" dirty="0">
                  <a:solidFill>
                    <a:srgbClr val="000000"/>
                  </a:solidFill>
                </a:rPr>
                <a:t>8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8345" y="2222723"/>
              <a:ext cx="1725609" cy="1380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A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g</a:t>
              </a:r>
              <a:r>
                <a:rPr lang="en-US" baseline="30000" dirty="0" err="1">
                  <a:solidFill>
                    <a:srgbClr val="000000"/>
                  </a:solidFill>
                </a:rPr>
                <a:t>X</a:t>
              </a:r>
              <a:r>
                <a:rPr lang="en-US" dirty="0">
                  <a:solidFill>
                    <a:srgbClr val="000000"/>
                  </a:solidFill>
                </a:rPr>
                <a:t> 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=7</a:t>
              </a:r>
              <a:r>
                <a:rPr lang="en-US" baseline="30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=2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84534" y="5346271"/>
              <a:ext cx="1725609" cy="838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=2, </a:t>
              </a:r>
              <a:r>
                <a:rPr lang="en-US" dirty="0">
                  <a:solidFill>
                    <a:srgbClr val="008000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35275" y="5560261"/>
              <a:ext cx="1725609" cy="904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=2, </a:t>
              </a:r>
              <a:r>
                <a:rPr lang="en-US" dirty="0">
                  <a:solidFill>
                    <a:srgbClr val="660066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=8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6887" y="5346271"/>
              <a:ext cx="1725609" cy="838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Bob</a:t>
              </a:r>
            </a:p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=9, </a:t>
              </a:r>
              <a:r>
                <a:rPr lang="en-US" dirty="0">
                  <a:solidFill>
                    <a:srgbClr val="660066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=8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84876" y="3479046"/>
              <a:ext cx="2291609" cy="2609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618582" y="3479046"/>
              <a:ext cx="1132000" cy="2512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480533" y="3603298"/>
              <a:ext cx="1559950" cy="2222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271754" y="4265973"/>
              <a:ext cx="1063521" cy="156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0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5: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98345" y="2195112"/>
            <a:ext cx="6212736" cy="3834436"/>
            <a:chOff x="2098345" y="2195112"/>
            <a:chExt cx="6212736" cy="3834436"/>
          </a:xfrm>
        </p:grpSpPr>
        <p:sp>
          <p:nvSpPr>
            <p:cNvPr id="4" name="Rectangle 3"/>
            <p:cNvSpPr/>
            <p:nvPr/>
          </p:nvSpPr>
          <p:spPr>
            <a:xfrm>
              <a:off x="4265708" y="4169357"/>
              <a:ext cx="1725609" cy="1860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8000"/>
                  </a:solidFill>
                </a:rPr>
                <a:t>K1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660066"/>
                  </a:solidFill>
                </a:rPr>
                <a:t>B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X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=8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8</a:t>
              </a:r>
              <a:r>
                <a:rPr lang="en-US" dirty="0" smtClean="0">
                  <a:solidFill>
                    <a:srgbClr val="000000"/>
                  </a:solidFill>
                </a:rPr>
                <a:t> 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=5</a:t>
              </a:r>
            </a:p>
            <a:p>
              <a:r>
                <a:rPr lang="en-US" dirty="0" smtClean="0">
                  <a:solidFill>
                    <a:srgbClr val="008000"/>
                  </a:solidFill>
                </a:rPr>
                <a:t>K2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0000FF"/>
                  </a:solidFill>
                </a:rPr>
                <a:t>A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</a:t>
              </a:r>
              <a:r>
                <a:rPr lang="en-US" dirty="0">
                  <a:solidFill>
                    <a:srgbClr val="000000"/>
                  </a:solidFill>
                </a:rPr>
                <a:t>2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5472" y="2195112"/>
              <a:ext cx="1725609" cy="1380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Bob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660066"/>
                  </a:solidFill>
                </a:rPr>
                <a:t>K2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008000"/>
                  </a:solidFill>
                </a:rPr>
                <a:t>A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=9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9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=5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8345" y="2222723"/>
              <a:ext cx="1725609" cy="1380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FF"/>
                  </a:solidFill>
                </a:rPr>
                <a:t>K1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008000"/>
                  </a:solidFill>
                </a:rPr>
                <a:t>B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X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=4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=9 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346828" y="3575686"/>
              <a:ext cx="1918880" cy="23469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742825" y="3451434"/>
              <a:ext cx="1076780" cy="10492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11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011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</a:rPr>
              <a:t>Thank </a:t>
            </a:r>
            <a:r>
              <a:rPr lang="en-US" b="1" dirty="0" smtClean="0">
                <a:solidFill>
                  <a:srgbClr val="660066"/>
                </a:solidFill>
              </a:rPr>
              <a:t> You</a:t>
            </a:r>
            <a:endParaRPr lang="en-US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218</Words>
  <Application>Microsoft Macintosh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Diffie-Hellman  Key Exchange / Agreement Algorithm</vt:lpstr>
      <vt:lpstr>PowerPoint Presentation</vt:lpstr>
      <vt:lpstr>Mathematical Theory  Behind The Diffie-Hellman Algorithm</vt:lpstr>
      <vt:lpstr>Man-in-the-middle Attack</vt:lpstr>
      <vt:lpstr>Man-in-the-middle Attack</vt:lpstr>
      <vt:lpstr>Man-in-the-middle Attack</vt:lpstr>
      <vt:lpstr>Man-in-the-middle Attack</vt:lpstr>
      <vt:lpstr>Thank 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  Key Exchange / Agreement Algorithm</dc:title>
  <dc:creator>apple</dc:creator>
  <cp:lastModifiedBy>apple</cp:lastModifiedBy>
  <cp:revision>24</cp:revision>
  <dcterms:created xsi:type="dcterms:W3CDTF">2020-09-29T10:53:04Z</dcterms:created>
  <dcterms:modified xsi:type="dcterms:W3CDTF">2020-09-30T04:43:48Z</dcterms:modified>
</cp:coreProperties>
</file>