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7C34-F979-4549-B49B-4275160E3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01/01/14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32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01/01/14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Symmetric Key Algorithms</a:t>
            </a: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DES</a:t>
            </a:r>
            <a:r>
              <a:rPr lang="en-US" dirty="0" smtClean="0"/>
              <a:t>, IDEA, RC5, Blowfish, </a:t>
            </a:r>
            <a:r>
              <a:rPr lang="en-US" b="1" dirty="0" smtClean="0">
                <a:solidFill>
                  <a:srgbClr val="0000FF"/>
                </a:solidFill>
              </a:rPr>
              <a:t>AES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2145" y="5011226"/>
            <a:ext cx="2609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S-DES, DES, Triple DES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462" y="4431642"/>
            <a:ext cx="27610" cy="579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Cipher Block Chaining(CBC) Mode</a:t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>
                <a:solidFill>
                  <a:srgbClr val="008000"/>
                </a:solidFill>
              </a:rPr>
              <a:t>Decryptio</a:t>
            </a:r>
            <a:r>
              <a:rPr lang="en-US" dirty="0" smtClean="0"/>
              <a:t>n </a:t>
            </a:r>
            <a:r>
              <a:rPr lang="en-US" dirty="0"/>
              <a:t>---</a:t>
            </a:r>
          </a:p>
        </p:txBody>
      </p:sp>
      <p:pic>
        <p:nvPicPr>
          <p:cNvPr id="7" name="Content Placeholder 6" descr="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764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Cipher Feedback (CFB)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800000"/>
                </a:solidFill>
              </a:rPr>
              <a:t>Step 1 </a:t>
            </a:r>
            <a:r>
              <a:rPr lang="en-US" dirty="0" smtClean="0"/>
              <a:t>---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28" b="-53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013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Cipher Feedback (CFB)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800000"/>
                </a:solidFill>
              </a:rPr>
              <a:t>Step 2</a:t>
            </a:r>
            <a:r>
              <a:rPr lang="en-US" dirty="0" smtClean="0"/>
              <a:t> ---</a:t>
            </a:r>
            <a:endParaRPr lang="en-US" dirty="0"/>
          </a:p>
        </p:txBody>
      </p:sp>
      <p:pic>
        <p:nvPicPr>
          <p:cNvPr id="5" name="Content Placeholder 4" descr="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4" r="-1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51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Cipher Feedback (CFB)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800000"/>
                </a:solidFill>
              </a:rPr>
              <a:t>Step 3</a:t>
            </a:r>
            <a:r>
              <a:rPr lang="en-US" dirty="0" smtClean="0"/>
              <a:t> ---</a:t>
            </a:r>
            <a:endParaRPr lang="en-US" dirty="0"/>
          </a:p>
        </p:txBody>
      </p:sp>
      <p:pic>
        <p:nvPicPr>
          <p:cNvPr id="5" name="Content Placeholder 4" descr="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859" b="-68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51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Cipher Feedback (CFB)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800000"/>
                </a:solidFill>
              </a:rPr>
              <a:t>The Overall Encryption Process </a:t>
            </a:r>
            <a:r>
              <a:rPr lang="en-US" dirty="0" smtClean="0"/>
              <a:t>---</a:t>
            </a:r>
            <a:endParaRPr lang="en-US" dirty="0"/>
          </a:p>
        </p:txBody>
      </p:sp>
      <p:pic>
        <p:nvPicPr>
          <p:cNvPr id="5" name="Content Placeholder 4" descr="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55" r="-15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51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Feedback (OFB)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chemeClr val="accent4"/>
                </a:solidFill>
              </a:rPr>
              <a:t>The Overall Encryption Process </a:t>
            </a:r>
            <a:r>
              <a:rPr lang="en-US" dirty="0" smtClean="0"/>
              <a:t>---</a:t>
            </a:r>
            <a:endParaRPr lang="en-US" dirty="0"/>
          </a:p>
        </p:txBody>
      </p:sp>
      <p:pic>
        <p:nvPicPr>
          <p:cNvPr id="4" name="Content Placeholder 3" descr="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3" r="-15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Next Topic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smtClean="0"/>
              <a:t>Simplified </a:t>
            </a:r>
            <a:r>
              <a:rPr lang="en-US" sz="4000" b="1" dirty="0" smtClean="0"/>
              <a:t>Data Encryption Standard </a:t>
            </a:r>
          </a:p>
          <a:p>
            <a:pPr marL="0" indent="0" algn="ctr">
              <a:buNone/>
            </a:pPr>
            <a:r>
              <a:rPr lang="en-US" sz="4000" b="1" dirty="0" smtClean="0"/>
              <a:t>(S-DES)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109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5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Prerequisites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b="1" u="sng" dirty="0" smtClean="0"/>
              <a:t>Algorithm Types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sz="2800" dirty="0" smtClean="0"/>
              <a:t>An Algorithm type defines what size of plain text should be encrypted in each step of the algorithm.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b="1" u="sng" dirty="0" smtClean="0"/>
              <a:t>Algorithm Modes</a:t>
            </a:r>
            <a:r>
              <a:rPr lang="en-US" dirty="0" smtClean="0"/>
              <a:t> – </a:t>
            </a:r>
            <a:r>
              <a:rPr lang="en-US" sz="2800" dirty="0" smtClean="0"/>
              <a:t>The algorithm mode defines the details of the cryptographic algorithm, once the type is decided.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7" y="1600200"/>
            <a:ext cx="8600434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b="1" u="sng" dirty="0" smtClean="0"/>
          </a:p>
          <a:p>
            <a:pPr>
              <a:lnSpc>
                <a:spcPct val="120000"/>
              </a:lnSpc>
            </a:pPr>
            <a:r>
              <a:rPr lang="en-US" b="1" u="sng" dirty="0" smtClean="0"/>
              <a:t>Stream Ciphers</a:t>
            </a:r>
            <a:r>
              <a:rPr lang="en-US" dirty="0" smtClean="0"/>
              <a:t> – </a:t>
            </a:r>
            <a:r>
              <a:rPr lang="en-US" sz="2800" dirty="0" smtClean="0"/>
              <a:t>It involves encryption / decryption of one plain text / cipher text </a:t>
            </a:r>
            <a:r>
              <a:rPr lang="en-US" sz="2800" dirty="0" smtClean="0">
                <a:solidFill>
                  <a:srgbClr val="0000FF"/>
                </a:solidFill>
              </a:rPr>
              <a:t>bit</a:t>
            </a:r>
            <a:r>
              <a:rPr lang="en-US" sz="2800" dirty="0" smtClean="0"/>
              <a:t> at a time.</a:t>
            </a:r>
          </a:p>
          <a:p>
            <a:endParaRPr lang="en-US" dirty="0"/>
          </a:p>
          <a:p>
            <a:r>
              <a:rPr lang="en-US" b="1" u="sng" dirty="0" smtClean="0"/>
              <a:t>Block Ciphers</a:t>
            </a:r>
            <a:r>
              <a:rPr lang="en-US" dirty="0" smtClean="0"/>
              <a:t> – </a:t>
            </a:r>
            <a:r>
              <a:rPr lang="en-US" sz="2800" dirty="0" smtClean="0"/>
              <a:t>It involves encryption / decryption of one plain text / cipher text </a:t>
            </a:r>
            <a:r>
              <a:rPr lang="en-US" sz="2800" dirty="0" smtClean="0">
                <a:solidFill>
                  <a:srgbClr val="0000FF"/>
                </a:solidFill>
              </a:rPr>
              <a:t>block</a:t>
            </a:r>
            <a:r>
              <a:rPr lang="en-US" sz="2800" dirty="0" smtClean="0"/>
              <a:t> at a time.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Stream Ciphers - An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80" y="1752609"/>
            <a:ext cx="6735137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02115" y="1964728"/>
            <a:ext cx="6914057" cy="3915124"/>
            <a:chOff x="430135" y="1994287"/>
            <a:chExt cx="6914057" cy="3915124"/>
          </a:xfrm>
        </p:grpSpPr>
        <p:sp>
          <p:nvSpPr>
            <p:cNvPr id="4" name="TextBox 3"/>
            <p:cNvSpPr txBox="1"/>
            <p:nvPr/>
          </p:nvSpPr>
          <p:spPr>
            <a:xfrm>
              <a:off x="1021560" y="1994287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 text format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13169" y="2021385"/>
              <a:ext cx="2015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 binary format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3960" y="2870823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Pay 100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3169" y="2870053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010111001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3169" y="4045150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100101011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60" y="5163671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ZTU91^%D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3169" y="5163671"/>
              <a:ext cx="172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110010010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681" y="2909719"/>
              <a:ext cx="2015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 binary format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1616" y="4045150"/>
              <a:ext cx="2042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1081" y="5163671"/>
              <a:ext cx="1863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Cipher text</a:t>
              </a:r>
              <a:endParaRPr lang="en-US" sz="20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57200" y="4790591"/>
              <a:ext cx="67351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745" y="5909411"/>
              <a:ext cx="673459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0135" y="2553822"/>
              <a:ext cx="67622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r 21"/>
            <p:cNvSpPr/>
            <p:nvPr/>
          </p:nvSpPr>
          <p:spPr>
            <a:xfrm>
              <a:off x="3754924" y="3475501"/>
              <a:ext cx="455561" cy="385649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1616" y="3451050"/>
              <a:ext cx="2042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XOR operation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8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Block Ciphers - An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80" y="1752609"/>
            <a:ext cx="6735137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83558" y="3836775"/>
            <a:ext cx="1209546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Encrypt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537282" y="2393004"/>
            <a:ext cx="6303884" cy="3266195"/>
            <a:chOff x="1537282" y="2393004"/>
            <a:chExt cx="6303884" cy="3266195"/>
          </a:xfrm>
        </p:grpSpPr>
        <p:grpSp>
          <p:nvGrpSpPr>
            <p:cNvPr id="31" name="Group 30"/>
            <p:cNvGrpSpPr/>
            <p:nvPr/>
          </p:nvGrpSpPr>
          <p:grpSpPr>
            <a:xfrm>
              <a:off x="1537282" y="2393004"/>
              <a:ext cx="6303884" cy="3266195"/>
              <a:chOff x="1173960" y="2851840"/>
              <a:chExt cx="6170232" cy="26995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547170" y="2863278"/>
                <a:ext cx="1067461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FOUR</a:t>
                </a:r>
                <a:endParaRPr lang="en-US" sz="2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47170" y="5215902"/>
                <a:ext cx="1067461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VFA%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73960" y="2870823"/>
                <a:ext cx="1079905" cy="330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FOUR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9569" y="2870053"/>
                <a:ext cx="1017806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_AND_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99569" y="4045150"/>
                <a:ext cx="1171611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Encrypt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3960" y="5220726"/>
                <a:ext cx="1079906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VFA%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99569" y="5209315"/>
                <a:ext cx="1017806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*yT1x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58339" y="2851840"/>
                <a:ext cx="1285853" cy="33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Plain text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9426" y="5174348"/>
                <a:ext cx="1404766" cy="33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Cipher text</a:t>
                </a:r>
                <a:endParaRPr lang="en-US" sz="2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73960" y="4045150"/>
                <a:ext cx="1079905" cy="330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Encrypt</a:t>
                </a:r>
                <a:endParaRPr lang="en-US" sz="2000" dirty="0"/>
              </a:p>
            </p:txBody>
          </p:sp>
        </p:grpSp>
        <p:cxnSp>
          <p:nvCxnSpPr>
            <p:cNvPr id="6" name="Straight Arrow Connector 5"/>
            <p:cNvCxnSpPr>
              <a:stCxn id="8" idx="2"/>
              <a:endCxn id="23" idx="0"/>
            </p:cNvCxnSpPr>
            <p:nvPr/>
          </p:nvCxnSpPr>
          <p:spPr>
            <a:xfrm>
              <a:off x="2088929" y="2816081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2734" y="4237507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45426" y="4210605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542878" y="4224945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542878" y="2816081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845426" y="2806920"/>
              <a:ext cx="0" cy="102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7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Algorithm Modes</a:t>
            </a:r>
            <a:endParaRPr lang="en-US" dirty="0"/>
          </a:p>
        </p:txBody>
      </p:sp>
      <p:pic>
        <p:nvPicPr>
          <p:cNvPr id="4" name="Content Placeholder 3" descr="IMG-20201012-WA00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0" b="-74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993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Code Book(ECB) </a:t>
            </a:r>
            <a:r>
              <a:rPr lang="en-US" dirty="0" smtClean="0"/>
              <a:t>Mode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>
                <a:solidFill>
                  <a:srgbClr val="0000FF"/>
                </a:solidFill>
              </a:rPr>
              <a:t>Encryption</a:t>
            </a:r>
            <a:r>
              <a:rPr lang="en-US" dirty="0" smtClean="0"/>
              <a:t> </a:t>
            </a:r>
            <a:r>
              <a:rPr lang="en-US" dirty="0"/>
              <a:t>---</a:t>
            </a:r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19" b="-20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28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Code Book(ECB)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0000FF"/>
                </a:solidFill>
              </a:rPr>
              <a:t>Decryption</a:t>
            </a:r>
            <a:r>
              <a:rPr lang="en-US" dirty="0" smtClean="0"/>
              <a:t> ---</a:t>
            </a:r>
            <a:endParaRPr lang="en-US" dirty="0"/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63" b="-20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Cipher Block Chaining(CBC)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 smtClean="0">
                <a:solidFill>
                  <a:srgbClr val="008000"/>
                </a:solidFill>
              </a:rPr>
              <a:t>Encryption</a:t>
            </a:r>
            <a:r>
              <a:rPr lang="en-US" dirty="0" smtClean="0"/>
              <a:t> ---</a:t>
            </a:r>
            <a:endParaRPr lang="en-US" dirty="0"/>
          </a:p>
        </p:txBody>
      </p:sp>
      <p:pic>
        <p:nvPicPr>
          <p:cNvPr id="7" name="Content Placeholder 6" descr="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6" b="-6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916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281</Words>
  <Application>Microsoft Macintosh PowerPoint</Application>
  <PresentationFormat>On-screen Show (4:3)</PresentationFormat>
  <Paragraphs>60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Symmetric Key Algorithms</vt:lpstr>
      <vt:lpstr>Prerequisites</vt:lpstr>
      <vt:lpstr>Algorithm Types</vt:lpstr>
      <vt:lpstr>Stream Ciphers - An Example</vt:lpstr>
      <vt:lpstr>Block Ciphers - An Example</vt:lpstr>
      <vt:lpstr>Algorithm Modes</vt:lpstr>
      <vt:lpstr>Electronic Code Book(ECB) Mode --- Encryption ---</vt:lpstr>
      <vt:lpstr>Electronic Code Book(ECB) Mode --- Decryption ---</vt:lpstr>
      <vt:lpstr>Cipher Block Chaining(CBC) Mode --- Encryption ---</vt:lpstr>
      <vt:lpstr>Cipher Block Chaining(CBC) Mode --- Decryption ---</vt:lpstr>
      <vt:lpstr>Cipher Feedback (CFB) Mode --- Step 1 ---</vt:lpstr>
      <vt:lpstr>Cipher Feedback (CFB) Mode --- Step 2 ---</vt:lpstr>
      <vt:lpstr>Cipher Feedback (CFB) Mode --- Step 3 ---</vt:lpstr>
      <vt:lpstr>Cipher Feedback (CFB) Mode --- The Overall Encryption Process ---</vt:lpstr>
      <vt:lpstr>Output Feedback (OFB) Mode --- The Overall Encryption Process ---</vt:lpstr>
      <vt:lpstr>Next Topic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apple</cp:lastModifiedBy>
  <cp:revision>23</cp:revision>
  <dcterms:created xsi:type="dcterms:W3CDTF">2020-10-03T14:54:48Z</dcterms:created>
  <dcterms:modified xsi:type="dcterms:W3CDTF">2014-01-01T00:13:28Z</dcterms:modified>
</cp:coreProperties>
</file>