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3" r:id="rId10"/>
    <p:sldId id="264" r:id="rId11"/>
    <p:sldId id="265" r:id="rId12"/>
    <p:sldId id="274" r:id="rId13"/>
    <p:sldId id="272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0743B1-05B6-BB48-A8BB-47233FDFCE7C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Untitled Section" id="{C1C97ED0-1600-FA47-B653-8171B5B045B8}">
          <p14:sldIdLst>
            <p14:sldId id="273"/>
            <p14:sldId id="264"/>
            <p14:sldId id="265"/>
            <p14:sldId id="274"/>
            <p14:sldId id="272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86046-C7A2-7643-8655-4435C064B1DC}" type="datetimeFigureOut">
              <a:rPr lang="en-US" smtClean="0"/>
              <a:t>27/09/21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E7C34-F979-4549-B49B-4275160E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7C34-F979-4549-B49B-4275160E3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27/09/21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27/09/21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27/09/21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5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27/09/21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1328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27/09/21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27/09/21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27/09/21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27/09/21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27/09/21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27/09/21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27/09/21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27/09/21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49E7-E3AB-9B43-AEEC-D94D4F0DC8C7}" type="datetimeFigureOut">
              <a:rPr lang="en-US" smtClean="0"/>
              <a:t>27/09/21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707" y="2130425"/>
            <a:ext cx="8738482" cy="1470025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800" b="1" dirty="0">
                <a:solidFill>
                  <a:srgbClr val="0000FF"/>
                </a:solidFill>
              </a:rPr>
              <a:t>Simplified Data Encryption Standard </a:t>
            </a:r>
            <a:br>
              <a:rPr lang="en-US" sz="4800" b="1" dirty="0">
                <a:solidFill>
                  <a:srgbClr val="0000FF"/>
                </a:solidFill>
              </a:rPr>
            </a:br>
            <a:r>
              <a:rPr lang="en-US" sz="4800" b="1" dirty="0">
                <a:solidFill>
                  <a:srgbClr val="0000FF"/>
                </a:solidFill>
              </a:rPr>
              <a:t>(S-DES)</a:t>
            </a:r>
          </a:p>
        </p:txBody>
      </p:sp>
    </p:spTree>
    <p:extLst>
      <p:ext uri="{BB962C8B-B14F-4D97-AF65-F5344CB8AC3E}">
        <p14:creationId xmlns:p14="http://schemas.microsoft.com/office/powerpoint/2010/main" val="198652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The Mapping F </a:t>
            </a:r>
            <a:r>
              <a:rPr lang="en-US" b="1" u="sng" dirty="0" smtClean="0">
                <a:solidFill>
                  <a:srgbClr val="660066"/>
                </a:solidFill>
              </a:rPr>
              <a:t>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4245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S-box </a:t>
            </a:r>
            <a:r>
              <a:rPr lang="en-US" dirty="0" smtClean="0"/>
              <a:t>S0 and S1 are defined as follows: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S0  = 								S1 = </a:t>
            </a:r>
          </a:p>
          <a:p>
            <a:endParaRPr lang="en-US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8000"/>
                </a:solidFill>
              </a:rPr>
              <a:t>first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8000"/>
                </a:solidFill>
              </a:rPr>
              <a:t>fourth</a:t>
            </a:r>
            <a:r>
              <a:rPr lang="en-US" sz="2400" dirty="0" smtClean="0"/>
              <a:t> input bits are treated as a 2-bit number that specify a </a:t>
            </a:r>
            <a:r>
              <a:rPr lang="en-US" sz="2400" dirty="0" smtClean="0">
                <a:solidFill>
                  <a:srgbClr val="008000"/>
                </a:solidFill>
              </a:rPr>
              <a:t>row</a:t>
            </a:r>
            <a:r>
              <a:rPr lang="en-US" sz="2400" dirty="0" smtClean="0"/>
              <a:t> of the S-box, and the </a:t>
            </a:r>
            <a:r>
              <a:rPr lang="en-US" sz="2400" dirty="0" smtClean="0">
                <a:solidFill>
                  <a:srgbClr val="0000FF"/>
                </a:solidFill>
              </a:rPr>
              <a:t>second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third</a:t>
            </a:r>
            <a:r>
              <a:rPr lang="en-US" sz="2400" dirty="0" smtClean="0"/>
              <a:t> input bits specify a </a:t>
            </a:r>
            <a:r>
              <a:rPr lang="en-US" sz="2400" dirty="0" smtClean="0">
                <a:solidFill>
                  <a:srgbClr val="0000FF"/>
                </a:solidFill>
              </a:rPr>
              <a:t>column</a:t>
            </a:r>
            <a:r>
              <a:rPr lang="en-US" sz="2400" dirty="0" smtClean="0"/>
              <a:t> of the S-box. The entry in that row and column, in base 2, is the 2-bit output.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74071"/>
              </p:ext>
            </p:extLst>
          </p:nvPr>
        </p:nvGraphicFramePr>
        <p:xfrm>
          <a:off x="1454976" y="2324100"/>
          <a:ext cx="236897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95"/>
                <a:gridCol w="473795"/>
                <a:gridCol w="473795"/>
                <a:gridCol w="473795"/>
                <a:gridCol w="473795"/>
              </a:tblGrid>
              <a:tr h="3276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uble Bracket 5"/>
          <p:cNvSpPr/>
          <p:nvPr/>
        </p:nvSpPr>
        <p:spPr>
          <a:xfrm>
            <a:off x="1960291" y="2692118"/>
            <a:ext cx="1863660" cy="1518631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68360"/>
              </p:ext>
            </p:extLst>
          </p:nvPr>
        </p:nvGraphicFramePr>
        <p:xfrm>
          <a:off x="5458942" y="2324100"/>
          <a:ext cx="236897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95"/>
                <a:gridCol w="473795"/>
                <a:gridCol w="473795"/>
                <a:gridCol w="473795"/>
                <a:gridCol w="473795"/>
              </a:tblGrid>
              <a:tr h="3276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uble Bracket 8"/>
          <p:cNvSpPr/>
          <p:nvPr/>
        </p:nvSpPr>
        <p:spPr>
          <a:xfrm>
            <a:off x="5964257" y="2692118"/>
            <a:ext cx="1863660" cy="1518631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6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The Mapping F </a:t>
            </a:r>
            <a:r>
              <a:rPr lang="en-US" b="1" u="sng" dirty="0" smtClean="0">
                <a:solidFill>
                  <a:srgbClr val="660066"/>
                </a:solidFill>
              </a:rPr>
              <a:t>(4/</a:t>
            </a:r>
            <a:r>
              <a:rPr lang="en-US" b="1" u="sng" dirty="0">
                <a:solidFill>
                  <a:srgbClr val="660066"/>
                </a:solidFill>
              </a:rPr>
              <a:t>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9468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b="1" dirty="0" smtClean="0"/>
              <a:t>Example of S-box Operation:</a:t>
            </a:r>
            <a:r>
              <a:rPr lang="en-US" dirty="0" smtClean="0"/>
              <a:t> </a:t>
            </a:r>
          </a:p>
          <a:p>
            <a:pPr marL="400050" lvl="1" indent="0" algn="just">
              <a:lnSpc>
                <a:spcPct val="120000"/>
              </a:lnSpc>
              <a:buNone/>
            </a:pPr>
            <a:r>
              <a:rPr lang="en-US" sz="2400" dirty="0" smtClean="0"/>
              <a:t>If </a:t>
            </a:r>
            <a:r>
              <a:rPr lang="en-US" sz="2400" dirty="0"/>
              <a:t>(P</a:t>
            </a:r>
            <a:r>
              <a:rPr lang="en-US" sz="2400" baseline="-25000" dirty="0"/>
              <a:t>0,0 </a:t>
            </a:r>
            <a:r>
              <a:rPr lang="en-US" sz="2400" dirty="0"/>
              <a:t>P</a:t>
            </a:r>
            <a:r>
              <a:rPr lang="en-US" sz="2400" baseline="-25000" dirty="0"/>
              <a:t>0,3</a:t>
            </a:r>
            <a:r>
              <a:rPr lang="en-US" sz="2400" dirty="0"/>
              <a:t>) = (0 0) and (P</a:t>
            </a:r>
            <a:r>
              <a:rPr lang="en-US" sz="2400" baseline="-25000" dirty="0"/>
              <a:t>0,1 </a:t>
            </a:r>
            <a:r>
              <a:rPr lang="en-US" sz="2400" dirty="0"/>
              <a:t>P</a:t>
            </a:r>
            <a:r>
              <a:rPr lang="en-US" sz="2400" baseline="-25000" dirty="0"/>
              <a:t>0,2</a:t>
            </a:r>
            <a:r>
              <a:rPr lang="en-US" sz="2400" dirty="0"/>
              <a:t>) = (1 0), then the output is from row 0 and column 2 of S0, which is 3, or (1 1) in binary</a:t>
            </a:r>
            <a:r>
              <a:rPr lang="en-US" sz="2400" dirty="0" smtClean="0"/>
              <a:t>. Similarly, </a:t>
            </a:r>
            <a:r>
              <a:rPr lang="en-US" sz="2400" dirty="0"/>
              <a:t>(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1,0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1,3</a:t>
            </a:r>
            <a:r>
              <a:rPr lang="en-US" sz="2400" dirty="0"/>
              <a:t>) </a:t>
            </a:r>
            <a:r>
              <a:rPr lang="en-US" sz="2400" dirty="0" smtClean="0"/>
              <a:t>and </a:t>
            </a:r>
            <a:r>
              <a:rPr lang="en-US" sz="2400" dirty="0"/>
              <a:t>(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1,1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1,2</a:t>
            </a:r>
            <a:r>
              <a:rPr lang="en-US" sz="2400" dirty="0" smtClean="0"/>
              <a:t>) are used to index into a row and column of S1 to produce an additional 2 bits.</a:t>
            </a:r>
          </a:p>
          <a:p>
            <a:pPr marL="400050" lvl="1" indent="0" algn="just">
              <a:lnSpc>
                <a:spcPct val="120000"/>
              </a:lnSpc>
              <a:buNone/>
            </a:pPr>
            <a:endParaRPr lang="en-US" sz="600" dirty="0" smtClean="0"/>
          </a:p>
          <a:p>
            <a:pPr algn="just">
              <a:lnSpc>
                <a:spcPct val="120000"/>
              </a:lnSpc>
            </a:pPr>
            <a:r>
              <a:rPr lang="en-US" b="1" dirty="0" smtClean="0"/>
              <a:t>P4 Permutation: </a:t>
            </a:r>
          </a:p>
          <a:p>
            <a:pPr marL="400050" lvl="1" indent="0" algn="just">
              <a:lnSpc>
                <a:spcPct val="120000"/>
              </a:lnSpc>
              <a:buNone/>
            </a:pPr>
            <a:r>
              <a:rPr lang="en-US" sz="2400" dirty="0" smtClean="0"/>
              <a:t>The output of P4 is the output of F. </a:t>
            </a:r>
            <a:endParaRPr lang="en-US" sz="2400" b="1" dirty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75120" y="5573943"/>
            <a:ext cx="2733364" cy="717899"/>
            <a:chOff x="455561" y="4359030"/>
            <a:chExt cx="2733364" cy="717899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455561" y="4359030"/>
              <a:ext cx="2733364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P4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2         4          3          1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1"/>
              <a:endCxn id="6" idx="3"/>
            </p:cNvCxnSpPr>
            <p:nvPr/>
          </p:nvCxnSpPr>
          <p:spPr>
            <a:xfrm>
              <a:off x="455561" y="4717980"/>
              <a:ext cx="273336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64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660066"/>
                </a:solidFill>
              </a:rPr>
              <a:t>The Switch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switch function interchanges the left and right 4 bits so that the second instance of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K</a:t>
            </a:r>
            <a:r>
              <a:rPr lang="en-US" b="1" baseline="-25000" dirty="0" smtClean="0"/>
              <a:t> </a:t>
            </a:r>
            <a:r>
              <a:rPr lang="en-US" dirty="0" smtClean="0"/>
              <a:t>operates on a different 4 bits.</a:t>
            </a:r>
          </a:p>
          <a:p>
            <a:pPr algn="just"/>
            <a:endParaRPr lang="en-US" b="1" baseline="-25000" dirty="0"/>
          </a:p>
          <a:p>
            <a:pPr algn="just"/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09209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</a:rPr>
              <a:t>Next Topic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dirty="0" smtClean="0"/>
              <a:t>Data Encryption Standard </a:t>
            </a:r>
          </a:p>
          <a:p>
            <a:pPr marL="0" indent="0" algn="ctr">
              <a:buNone/>
            </a:pPr>
            <a:r>
              <a:rPr lang="en-US" sz="4000" b="1" dirty="0" smtClean="0"/>
              <a:t>(DES)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4109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dirty="0" smtClean="0">
                <a:solidFill>
                  <a:srgbClr val="008000"/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2151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660066"/>
                </a:solidFill>
              </a:rPr>
              <a:t>Functions involved in S-DES</a:t>
            </a:r>
            <a:endParaRPr lang="en-US" b="1" u="sng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US" dirty="0" smtClean="0"/>
              <a:t>An </a:t>
            </a:r>
            <a:r>
              <a:rPr lang="en-US" smtClean="0"/>
              <a:t>Initial Permutation </a:t>
            </a:r>
            <a:r>
              <a:rPr lang="en-US" dirty="0" smtClean="0"/>
              <a:t>(</a:t>
            </a:r>
            <a:r>
              <a:rPr lang="en-US" b="1" dirty="0" smtClean="0"/>
              <a:t>IP</a:t>
            </a:r>
            <a:r>
              <a:rPr lang="en-US" dirty="0" smtClean="0"/>
              <a:t>).</a:t>
            </a:r>
          </a:p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US" dirty="0" smtClean="0"/>
              <a:t>A complex function labeled </a:t>
            </a:r>
            <a:r>
              <a:rPr lang="en-US" b="1" dirty="0" err="1" smtClean="0"/>
              <a:t>f</a:t>
            </a:r>
            <a:r>
              <a:rPr lang="en-US" b="1" baseline="-25000" dirty="0" err="1"/>
              <a:t>K</a:t>
            </a:r>
            <a:r>
              <a:rPr lang="en-US" dirty="0" smtClean="0"/>
              <a:t>, which involves both permutation and substitution operations and depends on a key input.</a:t>
            </a:r>
          </a:p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US" dirty="0" smtClean="0"/>
              <a:t>A simple permutation function that switches (</a:t>
            </a:r>
            <a:r>
              <a:rPr lang="en-US" b="1" dirty="0" smtClean="0"/>
              <a:t>SW</a:t>
            </a:r>
            <a:r>
              <a:rPr lang="en-US" dirty="0" smtClean="0"/>
              <a:t>) the two halves of the data.</a:t>
            </a:r>
          </a:p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US" dirty="0" smtClean="0"/>
              <a:t>The function </a:t>
            </a:r>
            <a:r>
              <a:rPr lang="en-US" b="1" dirty="0" err="1" smtClean="0"/>
              <a:t>f</a:t>
            </a:r>
            <a:r>
              <a:rPr lang="en-US" b="1" baseline="-25000" dirty="0" err="1"/>
              <a:t>K</a:t>
            </a:r>
            <a:r>
              <a:rPr lang="en-US" b="1" baseline="-25000" dirty="0" smtClean="0"/>
              <a:t> </a:t>
            </a:r>
            <a:r>
              <a:rPr lang="en-US" dirty="0" smtClean="0"/>
              <a:t>again with a different key.</a:t>
            </a:r>
          </a:p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US" dirty="0" smtClean="0"/>
              <a:t>Finally, a permutation function that is the inverse of the initial permutation (</a:t>
            </a:r>
            <a:r>
              <a:rPr lang="en-US" b="1" dirty="0" smtClean="0"/>
              <a:t>IP</a:t>
            </a:r>
            <a:r>
              <a:rPr lang="en-US" b="1" baseline="30000" dirty="0" smtClean="0"/>
              <a:t>-1</a:t>
            </a:r>
            <a:r>
              <a:rPr lang="en-US" b="1" dirty="0" smtClean="0"/>
              <a:t>)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7002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660066"/>
                </a:solidFill>
              </a:rPr>
              <a:t>S</a:t>
            </a:r>
            <a:r>
              <a:rPr lang="en-US" b="1" u="sng" dirty="0">
                <a:solidFill>
                  <a:srgbClr val="660066"/>
                </a:solidFill>
              </a:rPr>
              <a:t>-</a:t>
            </a:r>
            <a:r>
              <a:rPr lang="en-US" b="1" u="sng" dirty="0" smtClean="0">
                <a:solidFill>
                  <a:srgbClr val="660066"/>
                </a:solidFill>
              </a:rPr>
              <a:t>DES Scheme (1/2)</a:t>
            </a:r>
            <a:endParaRPr lang="en-US" dirty="0"/>
          </a:p>
        </p:txBody>
      </p:sp>
      <p:pic>
        <p:nvPicPr>
          <p:cNvPr id="4" name="Content Placeholder 3" descr="IMG-20201013-WA001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980" r="-73980"/>
          <a:stretch>
            <a:fillRect/>
          </a:stretch>
        </p:blipFill>
        <p:spPr>
          <a:xfrm>
            <a:off x="276225" y="1600200"/>
            <a:ext cx="8601075" cy="4667605"/>
          </a:xfrm>
        </p:spPr>
      </p:pic>
    </p:spTree>
    <p:extLst>
      <p:ext uri="{BB962C8B-B14F-4D97-AF65-F5344CB8AC3E}">
        <p14:creationId xmlns:p14="http://schemas.microsoft.com/office/powerpoint/2010/main" val="139761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660066"/>
                </a:solidFill>
              </a:rPr>
              <a:t>S-DES Scheme </a:t>
            </a:r>
            <a:r>
              <a:rPr lang="en-US" b="1" u="sng" dirty="0" smtClean="0">
                <a:solidFill>
                  <a:srgbClr val="660066"/>
                </a:solidFill>
              </a:rPr>
              <a:t>(2/</a:t>
            </a:r>
            <a:r>
              <a:rPr lang="en-US" b="1" u="sng" dirty="0">
                <a:solidFill>
                  <a:srgbClr val="660066"/>
                </a:solidFill>
              </a:rPr>
              <a:t>2)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836163"/>
            <a:ext cx="8229600" cy="3732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err="1" smtClean="0"/>
              <a:t>Ciphertext</a:t>
            </a:r>
            <a:r>
              <a:rPr lang="en-US" sz="3200" b="1" dirty="0" smtClean="0"/>
              <a:t> = </a:t>
            </a:r>
            <a:r>
              <a:rPr lang="en-US" sz="3200" b="1" dirty="0"/>
              <a:t>IP</a:t>
            </a:r>
            <a:r>
              <a:rPr lang="en-US" sz="3200" b="1" baseline="30000" dirty="0"/>
              <a:t>-</a:t>
            </a:r>
            <a:r>
              <a:rPr lang="en-US" sz="3200" b="1" baseline="30000" dirty="0" smtClean="0"/>
              <a:t>1</a:t>
            </a:r>
            <a:r>
              <a:rPr lang="en-US" sz="3200" b="1" dirty="0" smtClean="0"/>
              <a:t>(f</a:t>
            </a:r>
            <a:r>
              <a:rPr lang="en-US" sz="3200" b="1" baseline="-25000" dirty="0"/>
              <a:t>K</a:t>
            </a:r>
            <a:r>
              <a:rPr lang="en-US" sz="3200" b="1" baseline="-25000" dirty="0" smtClean="0"/>
              <a:t>2</a:t>
            </a:r>
            <a:r>
              <a:rPr lang="en-US" sz="3200" b="1" dirty="0" smtClean="0"/>
              <a:t>(SW(f</a:t>
            </a:r>
            <a:r>
              <a:rPr lang="en-US" sz="3200" b="1" baseline="-25000" dirty="0"/>
              <a:t>K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(IP(Plaintext)))))</a:t>
            </a:r>
            <a:endParaRPr lang="en-US" sz="3200" b="1" dirty="0"/>
          </a:p>
          <a:p>
            <a:pPr>
              <a:lnSpc>
                <a:spcPct val="120000"/>
              </a:lnSpc>
            </a:pPr>
            <a:endParaRPr lang="en-US" sz="2000" b="1" dirty="0" smtClean="0"/>
          </a:p>
          <a:p>
            <a:pPr>
              <a:lnSpc>
                <a:spcPct val="120000"/>
              </a:lnSpc>
            </a:pPr>
            <a:r>
              <a:rPr lang="en-US" sz="3200" b="1" dirty="0" smtClean="0"/>
              <a:t>Plaintext </a:t>
            </a:r>
            <a:r>
              <a:rPr lang="en-US" sz="3200" b="1" dirty="0"/>
              <a:t>= IP</a:t>
            </a:r>
            <a:r>
              <a:rPr lang="en-US" sz="3200" b="1" baseline="30000" dirty="0"/>
              <a:t>-1</a:t>
            </a:r>
            <a:r>
              <a:rPr lang="en-US" sz="3200" b="1" dirty="0"/>
              <a:t>(f</a:t>
            </a:r>
            <a:r>
              <a:rPr lang="en-US" sz="3200" b="1" baseline="-25000" dirty="0"/>
              <a:t>K1</a:t>
            </a:r>
            <a:r>
              <a:rPr lang="en-US" sz="3200" b="1" dirty="0"/>
              <a:t>(SW(f</a:t>
            </a:r>
            <a:r>
              <a:rPr lang="en-US" sz="3200" b="1" baseline="-25000" dirty="0"/>
              <a:t>K2</a:t>
            </a:r>
            <a:r>
              <a:rPr lang="en-US" sz="3200" b="1" dirty="0"/>
              <a:t>(IP(</a:t>
            </a:r>
            <a:r>
              <a:rPr lang="en-US" sz="3200" b="1" dirty="0" err="1"/>
              <a:t>Ciphertext</a:t>
            </a:r>
            <a:r>
              <a:rPr lang="en-US" sz="3200" b="1" dirty="0"/>
              <a:t>)))))</a:t>
            </a:r>
          </a:p>
          <a:p>
            <a:pPr>
              <a:lnSpc>
                <a:spcPct val="120000"/>
              </a:lnSpc>
            </a:pPr>
            <a:endParaRPr lang="en-US" sz="1000" dirty="0" smtClean="0"/>
          </a:p>
          <a:p>
            <a:pPr>
              <a:lnSpc>
                <a:spcPct val="120000"/>
              </a:lnSpc>
            </a:pPr>
            <a:r>
              <a:rPr lang="en-US" sz="3200" dirty="0" smtClean="0"/>
              <a:t>Where</a:t>
            </a:r>
          </a:p>
          <a:p>
            <a:pPr>
              <a:lnSpc>
                <a:spcPct val="120000"/>
              </a:lnSpc>
            </a:pPr>
            <a:endParaRPr lang="en-US" sz="800" dirty="0"/>
          </a:p>
          <a:p>
            <a:pPr>
              <a:lnSpc>
                <a:spcPct val="120000"/>
              </a:lnSpc>
            </a:pPr>
            <a:r>
              <a:rPr lang="en-US" sz="3200" dirty="0" smtClean="0"/>
              <a:t>K1 = P8(Shift(P10(Key)))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K2 = </a:t>
            </a:r>
            <a:r>
              <a:rPr lang="en-US" sz="3200" dirty="0"/>
              <a:t>P8(</a:t>
            </a:r>
            <a:r>
              <a:rPr lang="en-US" sz="3200" dirty="0" smtClean="0"/>
              <a:t>Shift(Shift(</a:t>
            </a:r>
            <a:r>
              <a:rPr lang="en-US" sz="3200" dirty="0"/>
              <a:t>P10(Key))</a:t>
            </a:r>
            <a:r>
              <a:rPr lang="en-US" sz="3200" dirty="0" smtClean="0"/>
              <a:t>))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188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660066"/>
                </a:solidFill>
              </a:rPr>
              <a:t>S-DES </a:t>
            </a:r>
            <a:r>
              <a:rPr lang="en-US" b="1" u="sng" dirty="0" smtClean="0">
                <a:solidFill>
                  <a:srgbClr val="660066"/>
                </a:solidFill>
              </a:rPr>
              <a:t>Key Generation</a:t>
            </a:r>
            <a:endParaRPr lang="en-US" u="sng" dirty="0"/>
          </a:p>
        </p:txBody>
      </p:sp>
      <p:pic>
        <p:nvPicPr>
          <p:cNvPr id="5" name="Content Placeholder 4" descr="IMG-20201013-WA001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89" r="-82289"/>
          <a:stretch>
            <a:fillRect/>
          </a:stretch>
        </p:blipFill>
        <p:spPr>
          <a:xfrm>
            <a:off x="1228725" y="1629078"/>
            <a:ext cx="6735763" cy="4776784"/>
          </a:xfrm>
        </p:spPr>
      </p:pic>
      <p:sp>
        <p:nvSpPr>
          <p:cNvPr id="14" name="TextBox 13"/>
          <p:cNvSpPr txBox="1"/>
          <p:nvPr/>
        </p:nvSpPr>
        <p:spPr>
          <a:xfrm>
            <a:off x="1" y="1656689"/>
            <a:ext cx="3313168" cy="492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u="sng" dirty="0" smtClean="0"/>
              <a:t>Permutations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Let, the 10-bit key is (k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k</a:t>
            </a:r>
            <a:r>
              <a:rPr lang="en-US" baseline="-25000" dirty="0" smtClean="0"/>
              <a:t>3</a:t>
            </a:r>
            <a:r>
              <a:rPr lang="en-US" dirty="0" smtClean="0"/>
              <a:t>, k</a:t>
            </a:r>
            <a:r>
              <a:rPr lang="en-US" baseline="-25000" dirty="0" smtClean="0"/>
              <a:t>4</a:t>
            </a:r>
            <a:r>
              <a:rPr lang="en-US" dirty="0" smtClean="0"/>
              <a:t>, k</a:t>
            </a:r>
            <a:r>
              <a:rPr lang="en-US" baseline="-25000" dirty="0" smtClean="0"/>
              <a:t>5</a:t>
            </a:r>
            <a:r>
              <a:rPr lang="en-US" dirty="0" smtClean="0"/>
              <a:t>, k</a:t>
            </a:r>
            <a:r>
              <a:rPr lang="en-US" baseline="-25000" dirty="0" smtClean="0"/>
              <a:t>6</a:t>
            </a:r>
            <a:r>
              <a:rPr lang="en-US" dirty="0" smtClean="0"/>
              <a:t>, k</a:t>
            </a:r>
            <a:r>
              <a:rPr lang="en-US" baseline="-25000" dirty="0" smtClean="0"/>
              <a:t>7</a:t>
            </a:r>
            <a:r>
              <a:rPr lang="en-US" dirty="0" smtClean="0"/>
              <a:t>, k</a:t>
            </a:r>
            <a:r>
              <a:rPr lang="en-US" baseline="-25000" dirty="0" smtClean="0"/>
              <a:t>8</a:t>
            </a:r>
            <a:r>
              <a:rPr lang="en-US" dirty="0" smtClean="0"/>
              <a:t>, k</a:t>
            </a:r>
            <a:r>
              <a:rPr lang="en-US" baseline="-25000" dirty="0" smtClean="0"/>
              <a:t>9</a:t>
            </a:r>
            <a:r>
              <a:rPr lang="en-US" dirty="0" smtClean="0"/>
              <a:t>, k</a:t>
            </a:r>
            <a:r>
              <a:rPr lang="en-US" baseline="-25000" dirty="0" smtClean="0"/>
              <a:t>10</a:t>
            </a:r>
            <a:r>
              <a:rPr lang="en-US" dirty="0" smtClean="0"/>
              <a:t>).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Then the permutation P10 </a:t>
            </a:r>
            <a:r>
              <a:rPr lang="en-US" smtClean="0"/>
              <a:t>is </a:t>
            </a:r>
            <a:r>
              <a:rPr lang="en-US" smtClean="0"/>
              <a:t>defined </a:t>
            </a:r>
            <a:r>
              <a:rPr lang="en-US" dirty="0" smtClean="0"/>
              <a:t>as P10(</a:t>
            </a: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k</a:t>
            </a:r>
            <a:r>
              <a:rPr lang="en-US" baseline="-25000" dirty="0"/>
              <a:t>3</a:t>
            </a:r>
            <a:r>
              <a:rPr lang="en-US" dirty="0"/>
              <a:t>, k</a:t>
            </a:r>
            <a:r>
              <a:rPr lang="en-US" baseline="-25000" dirty="0"/>
              <a:t>4</a:t>
            </a:r>
            <a:r>
              <a:rPr lang="en-US" dirty="0"/>
              <a:t>, k</a:t>
            </a:r>
            <a:r>
              <a:rPr lang="en-US" baseline="-25000" dirty="0"/>
              <a:t>5</a:t>
            </a:r>
            <a:r>
              <a:rPr lang="en-US" dirty="0"/>
              <a:t>, k</a:t>
            </a:r>
            <a:r>
              <a:rPr lang="en-US" baseline="-25000" dirty="0"/>
              <a:t>6</a:t>
            </a:r>
            <a:r>
              <a:rPr lang="en-US" dirty="0"/>
              <a:t>, k</a:t>
            </a:r>
            <a:r>
              <a:rPr lang="en-US" baseline="-25000" dirty="0"/>
              <a:t>7</a:t>
            </a:r>
            <a:r>
              <a:rPr lang="en-US" dirty="0"/>
              <a:t>, k</a:t>
            </a:r>
            <a:r>
              <a:rPr lang="en-US" baseline="-25000" dirty="0"/>
              <a:t>8</a:t>
            </a:r>
            <a:r>
              <a:rPr lang="en-US" dirty="0"/>
              <a:t>, k</a:t>
            </a:r>
            <a:r>
              <a:rPr lang="en-US" baseline="-25000" dirty="0"/>
              <a:t>9</a:t>
            </a:r>
            <a:r>
              <a:rPr lang="en-US" dirty="0"/>
              <a:t>, k</a:t>
            </a:r>
            <a:r>
              <a:rPr lang="en-US" baseline="-25000" dirty="0"/>
              <a:t>10</a:t>
            </a:r>
            <a:r>
              <a:rPr lang="en-US" dirty="0" smtClean="0"/>
              <a:t>) = </a:t>
            </a:r>
            <a:r>
              <a:rPr lang="en-US" dirty="0"/>
              <a:t>(</a:t>
            </a:r>
            <a:r>
              <a:rPr lang="en-US" dirty="0" smtClean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, k</a:t>
            </a:r>
            <a:r>
              <a:rPr lang="en-US" baseline="-25000" dirty="0" smtClean="0"/>
              <a:t>5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k</a:t>
            </a:r>
            <a:r>
              <a:rPr lang="en-US" baseline="-25000" dirty="0" smtClean="0"/>
              <a:t>7</a:t>
            </a:r>
            <a:r>
              <a:rPr lang="en-US" dirty="0" smtClean="0"/>
              <a:t>, k</a:t>
            </a:r>
            <a:r>
              <a:rPr lang="en-US" baseline="-25000" dirty="0" smtClean="0"/>
              <a:t>4</a:t>
            </a:r>
            <a:r>
              <a:rPr lang="en-US" dirty="0" smtClean="0"/>
              <a:t>, k</a:t>
            </a:r>
            <a:r>
              <a:rPr lang="en-US" baseline="-25000" dirty="0" smtClean="0"/>
              <a:t>10</a:t>
            </a:r>
            <a:r>
              <a:rPr lang="en-US" dirty="0" smtClean="0"/>
              <a:t>,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9</a:t>
            </a:r>
            <a:r>
              <a:rPr lang="en-US" dirty="0" smtClean="0"/>
              <a:t>, k</a:t>
            </a:r>
            <a:r>
              <a:rPr lang="en-US" baseline="-25000" dirty="0" smtClean="0"/>
              <a:t>8</a:t>
            </a:r>
            <a:r>
              <a:rPr lang="en-US" dirty="0" smtClean="0"/>
              <a:t>, k</a:t>
            </a:r>
            <a:r>
              <a:rPr lang="en-US" baseline="-25000" dirty="0"/>
              <a:t>6</a:t>
            </a:r>
            <a:r>
              <a:rPr lang="en-US" dirty="0" smtClean="0"/>
              <a:t>).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Concisely P10 can be written as</a:t>
            </a:r>
          </a:p>
          <a:p>
            <a:pPr algn="just">
              <a:lnSpc>
                <a:spcPct val="120000"/>
              </a:lnSpc>
            </a:pPr>
            <a:endParaRPr lang="en-US" sz="2400" dirty="0"/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endParaRPr lang="en-US" sz="800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Similarly P8 can be written as</a:t>
            </a:r>
          </a:p>
          <a:p>
            <a:pPr algn="just">
              <a:lnSpc>
                <a:spcPct val="120000"/>
              </a:lnSpc>
            </a:pPr>
            <a:endParaRPr lang="en-US" sz="1600" dirty="0" smtClean="0"/>
          </a:p>
          <a:p>
            <a:pPr algn="just">
              <a:lnSpc>
                <a:spcPct val="120000"/>
              </a:lnSpc>
            </a:pPr>
            <a:endParaRPr lang="en-US" sz="1600" dirty="0" smtClean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51854" y="4417837"/>
            <a:ext cx="3037071" cy="717899"/>
            <a:chOff x="151854" y="4417838"/>
            <a:chExt cx="3037071" cy="717899"/>
          </a:xfrm>
          <a:noFill/>
        </p:grpSpPr>
        <p:sp>
          <p:nvSpPr>
            <p:cNvPr id="16" name="Rectangle 15"/>
            <p:cNvSpPr/>
            <p:nvPr/>
          </p:nvSpPr>
          <p:spPr>
            <a:xfrm>
              <a:off x="151854" y="4417838"/>
              <a:ext cx="3037071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P10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3   5   2   7   4   10   1   9   8   6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/>
            <p:cNvCxnSpPr>
              <a:stCxn id="16" idx="1"/>
              <a:endCxn id="16" idx="3"/>
            </p:cNvCxnSpPr>
            <p:nvPr/>
          </p:nvCxnSpPr>
          <p:spPr>
            <a:xfrm>
              <a:off x="151854" y="4776788"/>
              <a:ext cx="303707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7200" y="5650758"/>
            <a:ext cx="2510847" cy="717899"/>
            <a:chOff x="442850" y="4224554"/>
            <a:chExt cx="2510847" cy="717899"/>
          </a:xfrm>
          <a:noFill/>
        </p:grpSpPr>
        <p:sp>
          <p:nvSpPr>
            <p:cNvPr id="45" name="Rectangle 44"/>
            <p:cNvSpPr/>
            <p:nvPr/>
          </p:nvSpPr>
          <p:spPr>
            <a:xfrm>
              <a:off x="442850" y="4224554"/>
              <a:ext cx="2510847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P8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r>
                <a:rPr lang="en-US" dirty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4   8   </a:t>
              </a:r>
              <a:r>
                <a:rPr lang="en-US" dirty="0">
                  <a:solidFill>
                    <a:schemeClr val="tx1"/>
                  </a:solidFill>
                </a:rPr>
                <a:t>5</a:t>
              </a:r>
              <a:r>
                <a:rPr lang="en-US" dirty="0" smtClean="0">
                  <a:solidFill>
                    <a:schemeClr val="tx1"/>
                  </a:solidFill>
                </a:rPr>
                <a:t>   10   9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45" idx="1"/>
              <a:endCxn id="45" idx="3"/>
            </p:cNvCxnSpPr>
            <p:nvPr/>
          </p:nvCxnSpPr>
          <p:spPr>
            <a:xfrm>
              <a:off x="442850" y="4583504"/>
              <a:ext cx="251084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295020" y="1753329"/>
            <a:ext cx="2691950" cy="464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Example</a:t>
            </a:r>
          </a:p>
          <a:p>
            <a:r>
              <a:rPr lang="en-US" dirty="0" smtClean="0"/>
              <a:t>Key = ( 1 0 1 0 0 0 0 0 1 0 )</a:t>
            </a:r>
          </a:p>
          <a:p>
            <a:r>
              <a:rPr lang="en-US" dirty="0" smtClean="0"/>
              <a:t>P10 ( 1 </a:t>
            </a:r>
            <a:r>
              <a:rPr lang="en-US" dirty="0"/>
              <a:t>0 1 0 0 0 0 0 1 </a:t>
            </a:r>
            <a:r>
              <a:rPr lang="en-US" dirty="0" smtClean="0"/>
              <a:t>0 )</a:t>
            </a:r>
            <a:endParaRPr lang="en-US" dirty="0"/>
          </a:p>
          <a:p>
            <a:r>
              <a:rPr lang="en-US" dirty="0" smtClean="0"/>
              <a:t>= ( 1 0 0 0 0 0 1 1 0 0 )</a:t>
            </a:r>
          </a:p>
          <a:p>
            <a:endParaRPr lang="en-US" dirty="0"/>
          </a:p>
          <a:p>
            <a:r>
              <a:rPr lang="en-US" dirty="0" smtClean="0"/>
              <a:t>   ( 0 </a:t>
            </a:r>
            <a:r>
              <a:rPr lang="en-US" dirty="0"/>
              <a:t>0 0 0 </a:t>
            </a:r>
            <a:r>
              <a:rPr lang="en-US" dirty="0" smtClean="0"/>
              <a:t>1    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smtClean="0"/>
              <a:t>0 </a:t>
            </a:r>
            <a:r>
              <a:rPr lang="en-US" dirty="0"/>
              <a:t>0 0 )</a:t>
            </a:r>
          </a:p>
          <a:p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P8 ( 0 </a:t>
            </a:r>
            <a:r>
              <a:rPr lang="en-US" dirty="0"/>
              <a:t>0 0 0 </a:t>
            </a:r>
            <a:r>
              <a:rPr lang="en-US" dirty="0" smtClean="0"/>
              <a:t>1 1 </a:t>
            </a:r>
            <a:r>
              <a:rPr lang="en-US" dirty="0"/>
              <a:t>1 0 0 0 </a:t>
            </a:r>
            <a:r>
              <a:rPr lang="en-US" dirty="0" smtClean="0"/>
              <a:t>)</a:t>
            </a:r>
          </a:p>
          <a:p>
            <a:r>
              <a:rPr lang="en-US" dirty="0" smtClean="0"/>
              <a:t>= ( 1 0 1 0 0 1 0 0 )</a:t>
            </a:r>
          </a:p>
          <a:p>
            <a:r>
              <a:rPr lang="en-US" dirty="0" smtClean="0"/>
              <a:t>= K1</a:t>
            </a:r>
          </a:p>
          <a:p>
            <a:endParaRPr lang="en-US" dirty="0"/>
          </a:p>
          <a:p>
            <a:r>
              <a:rPr lang="en-US" dirty="0" smtClean="0"/>
              <a:t>   ( 0 0 1 0 0     0 0 0 1 1 )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P8 ( 0 0 1 0 0 0 0 0 1 1 )</a:t>
            </a:r>
          </a:p>
          <a:p>
            <a:r>
              <a:rPr lang="en-US" dirty="0" smtClean="0"/>
              <a:t>= ( 0 1 0 0 0 0 1 1)</a:t>
            </a:r>
          </a:p>
          <a:p>
            <a:r>
              <a:rPr lang="en-US" dirty="0" smtClean="0"/>
              <a:t>= K2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736776" y="2913011"/>
            <a:ext cx="7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565621" y="2899739"/>
            <a:ext cx="73165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695906" y="3479591"/>
            <a:ext cx="7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758891" y="3465785"/>
            <a:ext cx="7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095703" y="2899739"/>
            <a:ext cx="13804" cy="3308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924548" y="2900273"/>
            <a:ext cx="13804" cy="3308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682646" y="5233487"/>
            <a:ext cx="7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746176" y="5220215"/>
            <a:ext cx="7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urved Right Arrow 72"/>
          <p:cNvSpPr/>
          <p:nvPr/>
        </p:nvSpPr>
        <p:spPr>
          <a:xfrm>
            <a:off x="6060337" y="3231077"/>
            <a:ext cx="386537" cy="1989138"/>
          </a:xfrm>
          <a:prstGeom prst="curved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Left Arrow 73"/>
          <p:cNvSpPr/>
          <p:nvPr/>
        </p:nvSpPr>
        <p:spPr>
          <a:xfrm>
            <a:off x="8686800" y="3231077"/>
            <a:ext cx="300170" cy="1989138"/>
          </a:xfrm>
          <a:prstGeom prst="curvedLef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7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78" y="274638"/>
            <a:ext cx="8710872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Initial (IP) and Final (IP</a:t>
            </a:r>
            <a:r>
              <a:rPr lang="en-US" b="1" u="sng" baseline="30000" dirty="0" smtClean="0">
                <a:solidFill>
                  <a:srgbClr val="660066"/>
                </a:solidFill>
              </a:rPr>
              <a:t>-1</a:t>
            </a:r>
            <a:r>
              <a:rPr lang="en-US" b="1" u="sng" dirty="0" smtClean="0">
                <a:solidFill>
                  <a:srgbClr val="660066"/>
                </a:solidFill>
              </a:rPr>
              <a:t>)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to the IP is the 8-bit block of plain text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IP</a:t>
            </a:r>
            <a:r>
              <a:rPr lang="en-US" baseline="30000" dirty="0" smtClean="0"/>
              <a:t>-1</a:t>
            </a:r>
            <a:r>
              <a:rPr lang="en-US" dirty="0" smtClean="0"/>
              <a:t>(IP(X)) = X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7170" y="2609283"/>
            <a:ext cx="3037071" cy="717899"/>
            <a:chOff x="151854" y="4417838"/>
            <a:chExt cx="3037071" cy="717899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51854" y="4417838"/>
              <a:ext cx="3037071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IP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     6     3     1     4     8     5     7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6" idx="1"/>
              <a:endCxn id="6" idx="3"/>
            </p:cNvCxnSpPr>
            <p:nvPr/>
          </p:nvCxnSpPr>
          <p:spPr>
            <a:xfrm>
              <a:off x="151854" y="4776788"/>
              <a:ext cx="303707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747715" y="4998255"/>
            <a:ext cx="3037071" cy="717899"/>
            <a:chOff x="151854" y="4417838"/>
            <a:chExt cx="3037071" cy="717899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151854" y="4417838"/>
              <a:ext cx="3037071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IP</a:t>
              </a:r>
              <a:r>
                <a:rPr lang="en-US" sz="2000" b="1" baseline="30000" dirty="0" smtClean="0">
                  <a:solidFill>
                    <a:schemeClr val="tx1"/>
                  </a:solidFill>
                </a:rPr>
                <a:t>-1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     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</a:rPr>
                <a:t>     3     5     </a:t>
              </a:r>
              <a:r>
                <a:rPr lang="en-US" dirty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51854" y="4776788"/>
              <a:ext cx="303707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93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The Function </a:t>
            </a:r>
            <a:r>
              <a:rPr lang="en-US" b="1" u="sng" dirty="0" err="1" smtClean="0">
                <a:solidFill>
                  <a:srgbClr val="660066"/>
                </a:solidFill>
              </a:rPr>
              <a:t>f</a:t>
            </a:r>
            <a:r>
              <a:rPr lang="en-US" b="1" u="sng" baseline="-25000" dirty="0" err="1" smtClean="0">
                <a:solidFill>
                  <a:srgbClr val="660066"/>
                </a:solidFill>
              </a:rPr>
              <a:t>K</a:t>
            </a:r>
            <a:endParaRPr lang="en-US" baseline="-25000" dirty="0"/>
          </a:p>
        </p:txBody>
      </p:sp>
      <p:pic>
        <p:nvPicPr>
          <p:cNvPr id="4" name="Content Placeholder 3" descr="IMG-20201013-WA0012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526"/>
          <a:stretch/>
        </p:blipFill>
        <p:spPr>
          <a:xfrm>
            <a:off x="345122" y="1417639"/>
            <a:ext cx="8462384" cy="4692311"/>
          </a:xfrm>
        </p:spPr>
      </p:pic>
      <p:sp>
        <p:nvSpPr>
          <p:cNvPr id="5" name="TextBox 4"/>
          <p:cNvSpPr txBox="1"/>
          <p:nvPr/>
        </p:nvSpPr>
        <p:spPr>
          <a:xfrm>
            <a:off x="220878" y="1554857"/>
            <a:ext cx="467985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b="1" dirty="0" err="1" smtClean="0"/>
              <a:t>f</a:t>
            </a:r>
            <a:r>
              <a:rPr lang="en-US" sz="2000" b="1" baseline="-25000" dirty="0" err="1" smtClean="0"/>
              <a:t>K</a:t>
            </a:r>
            <a:r>
              <a:rPr lang="en-US" sz="2000" dirty="0" smtClean="0"/>
              <a:t> is a combination of permutation and substitution functions. 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 dirty="0" smtClean="0"/>
              <a:t>Let </a:t>
            </a:r>
            <a:r>
              <a:rPr lang="en-US" sz="2000" dirty="0" smtClean="0">
                <a:solidFill>
                  <a:srgbClr val="008000"/>
                </a:solidFill>
              </a:rPr>
              <a:t>L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660066"/>
                </a:solidFill>
              </a:rPr>
              <a:t>R</a:t>
            </a:r>
            <a:r>
              <a:rPr lang="en-US" sz="2000" dirty="0" smtClean="0"/>
              <a:t> be the leftmost 4 bits and right most 4 bits of the input to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, and let F be a mapping from 4-bit strings to 4-bit strings. Then we let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</a:t>
            </a:r>
            <a:r>
              <a:rPr lang="en-US" sz="2000" b="1" baseline="-25000" dirty="0" err="1" smtClean="0"/>
              <a:t>K</a:t>
            </a:r>
            <a:r>
              <a:rPr lang="en-US" sz="2000" b="1" dirty="0" smtClean="0"/>
              <a:t>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rgbClr val="008000"/>
                </a:solidFill>
              </a:rPr>
              <a:t>L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660066"/>
                </a:solidFill>
              </a:rPr>
              <a:t>R</a:t>
            </a:r>
            <a:r>
              <a:rPr lang="en-US" sz="2000" dirty="0" smtClean="0"/>
              <a:t> ) = ( </a:t>
            </a:r>
            <a:r>
              <a:rPr lang="en-US" sz="2000" dirty="0" smtClean="0">
                <a:solidFill>
                  <a:srgbClr val="008000"/>
                </a:solidFill>
              </a:rPr>
              <a:t>L       F ( R, SK 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660066"/>
                </a:solidFill>
              </a:rPr>
              <a:t>R</a:t>
            </a:r>
            <a:r>
              <a:rPr lang="en-US" sz="2000" dirty="0" smtClean="0"/>
              <a:t> )</a:t>
            </a:r>
          </a:p>
          <a:p>
            <a:pPr algn="just"/>
            <a:r>
              <a:rPr lang="en-US" sz="2000" dirty="0" smtClean="0"/>
              <a:t>      where SK is a sub-key and      is the bit- </a:t>
            </a:r>
          </a:p>
          <a:p>
            <a:pPr algn="just"/>
            <a:r>
              <a:rPr lang="en-US" sz="2000" dirty="0"/>
              <a:t> </a:t>
            </a:r>
            <a:r>
              <a:rPr lang="en-US" sz="2000" dirty="0" smtClean="0"/>
              <a:t>     by-bit exclusive-OR function.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 b="1" dirty="0" smtClean="0"/>
              <a:t>Example:</a:t>
            </a:r>
            <a:r>
              <a:rPr lang="en-US" sz="2000" dirty="0" smtClean="0"/>
              <a:t> Let the output of IP is (</a:t>
            </a:r>
            <a:r>
              <a:rPr lang="en-US" sz="2000" dirty="0" smtClean="0">
                <a:solidFill>
                  <a:srgbClr val="008000"/>
                </a:solidFill>
              </a:rPr>
              <a:t>1011</a:t>
            </a:r>
            <a:r>
              <a:rPr lang="en-US" sz="2000" dirty="0" smtClean="0">
                <a:solidFill>
                  <a:srgbClr val="660066"/>
                </a:solidFill>
              </a:rPr>
              <a:t>1101</a:t>
            </a:r>
            <a:r>
              <a:rPr lang="en-US" sz="2000" dirty="0" smtClean="0"/>
              <a:t>) (i.e., </a:t>
            </a:r>
            <a:r>
              <a:rPr lang="en-US" sz="2000" dirty="0" smtClean="0">
                <a:solidFill>
                  <a:srgbClr val="008000"/>
                </a:solidFill>
              </a:rPr>
              <a:t>L=(1011)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60066"/>
                </a:solidFill>
              </a:rPr>
              <a:t>R=(1101)</a:t>
            </a:r>
            <a:r>
              <a:rPr lang="en-US" sz="2000" dirty="0" smtClean="0"/>
              <a:t>) and F ( R, SK ) = (1110) for the key SK. Then </a:t>
            </a:r>
            <a:r>
              <a:rPr lang="en-US" sz="2000" dirty="0">
                <a:solidFill>
                  <a:srgbClr val="008000"/>
                </a:solidFill>
              </a:rPr>
              <a:t>L    </a:t>
            </a:r>
            <a:r>
              <a:rPr lang="en-US" sz="2000" dirty="0" smtClean="0">
                <a:solidFill>
                  <a:srgbClr val="008000"/>
                </a:solidFill>
              </a:rPr>
              <a:t> F </a:t>
            </a:r>
            <a:r>
              <a:rPr lang="en-US" sz="2000" dirty="0">
                <a:solidFill>
                  <a:srgbClr val="008000"/>
                </a:solidFill>
              </a:rPr>
              <a:t>( R, SK )</a:t>
            </a:r>
            <a:r>
              <a:rPr lang="en-US" sz="2000" dirty="0" smtClean="0">
                <a:solidFill>
                  <a:srgbClr val="008000"/>
                </a:solidFill>
              </a:rPr>
              <a:t> = (0101) </a:t>
            </a:r>
            <a:r>
              <a:rPr lang="en-US" sz="2000" dirty="0" smtClean="0"/>
              <a:t>and finally </a:t>
            </a:r>
            <a:r>
              <a:rPr lang="en-US" sz="2000" b="1" dirty="0" err="1" smtClean="0"/>
              <a:t>fK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008000"/>
                </a:solidFill>
              </a:rPr>
              <a:t>1011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660066"/>
                </a:solidFill>
              </a:rPr>
              <a:t>1101</a:t>
            </a:r>
            <a:r>
              <a:rPr lang="en-US" sz="2000" dirty="0" smtClean="0"/>
              <a:t>) = (</a:t>
            </a:r>
            <a:r>
              <a:rPr lang="en-US" sz="2000" dirty="0" smtClean="0">
                <a:solidFill>
                  <a:srgbClr val="008000"/>
                </a:solidFill>
              </a:rPr>
              <a:t>0101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660066"/>
                </a:solidFill>
              </a:rPr>
              <a:t>1101</a:t>
            </a:r>
            <a:r>
              <a:rPr lang="en-US" sz="2000" dirty="0" smtClean="0"/>
              <a:t>)</a:t>
            </a:r>
          </a:p>
        </p:txBody>
      </p:sp>
      <p:sp>
        <p:nvSpPr>
          <p:cNvPr id="8" name="Or 7"/>
          <p:cNvSpPr/>
          <p:nvPr/>
        </p:nvSpPr>
        <p:spPr>
          <a:xfrm>
            <a:off x="2097250" y="3617112"/>
            <a:ext cx="208166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r 8"/>
          <p:cNvSpPr/>
          <p:nvPr/>
        </p:nvSpPr>
        <p:spPr>
          <a:xfrm>
            <a:off x="3381660" y="3990408"/>
            <a:ext cx="208166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r 9"/>
          <p:cNvSpPr/>
          <p:nvPr/>
        </p:nvSpPr>
        <p:spPr>
          <a:xfrm>
            <a:off x="1406999" y="5523401"/>
            <a:ext cx="208166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The Mapping F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 is a 4-bit number (n</a:t>
            </a:r>
            <a:r>
              <a:rPr lang="en-US" baseline="-25000" dirty="0" smtClean="0"/>
              <a:t>1</a:t>
            </a:r>
            <a:r>
              <a:rPr lang="en-US" dirty="0" smtClean="0"/>
              <a:t> n</a:t>
            </a:r>
            <a:r>
              <a:rPr lang="en-US" baseline="-25000" dirty="0" smtClean="0"/>
              <a:t>2</a:t>
            </a:r>
            <a:r>
              <a:rPr lang="en-US" dirty="0" smtClean="0"/>
              <a:t> n</a:t>
            </a:r>
            <a:r>
              <a:rPr lang="en-US" baseline="-25000" dirty="0" smtClean="0"/>
              <a:t>3</a:t>
            </a:r>
            <a:r>
              <a:rPr lang="en-US" dirty="0" smtClean="0"/>
              <a:t> n</a:t>
            </a:r>
            <a:r>
              <a:rPr lang="en-US" baseline="-25000" dirty="0" smtClean="0"/>
              <a:t>4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 first operation is an </a:t>
            </a:r>
            <a:r>
              <a:rPr lang="en-US" b="1" dirty="0" smtClean="0"/>
              <a:t>expansion/permutation</a:t>
            </a:r>
            <a:r>
              <a:rPr lang="en-US" dirty="0" smtClean="0"/>
              <a:t> operation.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depict this in other fashion:</a:t>
            </a:r>
          </a:p>
          <a:p>
            <a:pPr marL="2286000" lvl="5" indent="0">
              <a:buNone/>
            </a:pPr>
            <a:r>
              <a:rPr lang="en-US" dirty="0" smtClean="0"/>
              <a:t>n</a:t>
            </a:r>
            <a:r>
              <a:rPr lang="en-US" baseline="-25000" dirty="0" smtClean="0"/>
              <a:t>4	</a:t>
            </a:r>
            <a:r>
              <a:rPr lang="en-US" dirty="0" smtClean="0"/>
              <a:t>n</a:t>
            </a:r>
            <a:r>
              <a:rPr lang="en-US" baseline="-25000" dirty="0" smtClean="0"/>
              <a:t>1					</a:t>
            </a:r>
            <a:r>
              <a:rPr lang="en-US" dirty="0" smtClean="0"/>
              <a:t>n</a:t>
            </a:r>
            <a:r>
              <a:rPr lang="en-US" baseline="-25000" dirty="0" smtClean="0"/>
              <a:t>2	</a:t>
            </a:r>
            <a:r>
              <a:rPr lang="en-US" dirty="0" smtClean="0"/>
              <a:t>n</a:t>
            </a:r>
            <a:r>
              <a:rPr lang="en-US" baseline="-25000" dirty="0" smtClean="0"/>
              <a:t>3</a:t>
            </a:r>
          </a:p>
          <a:p>
            <a:pPr marL="2286000" lvl="5" indent="0">
              <a:buNone/>
            </a:pPr>
            <a:r>
              <a:rPr lang="en-US" dirty="0" smtClean="0"/>
              <a:t>n</a:t>
            </a:r>
            <a:r>
              <a:rPr lang="en-US" baseline="-25000" dirty="0" smtClean="0"/>
              <a:t>2	</a:t>
            </a:r>
            <a:r>
              <a:rPr lang="en-US" dirty="0" smtClean="0"/>
              <a:t>n</a:t>
            </a:r>
            <a:r>
              <a:rPr lang="en-US" baseline="-25000" dirty="0" smtClean="0"/>
              <a:t>3					</a:t>
            </a:r>
            <a:r>
              <a:rPr lang="en-US" dirty="0" smtClean="0"/>
              <a:t>n</a:t>
            </a:r>
            <a:r>
              <a:rPr lang="en-US" baseline="-25000" dirty="0" smtClean="0"/>
              <a:t>4	</a:t>
            </a:r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7170" y="3437643"/>
            <a:ext cx="3037071" cy="717899"/>
            <a:chOff x="151854" y="4417838"/>
            <a:chExt cx="3037071" cy="717899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51854" y="4417838"/>
              <a:ext cx="3037071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E/P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     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1"/>
              <a:endCxn id="7" idx="3"/>
            </p:cNvCxnSpPr>
            <p:nvPr/>
          </p:nvCxnSpPr>
          <p:spPr>
            <a:xfrm>
              <a:off x="151854" y="4776788"/>
              <a:ext cx="303707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3175120" y="5011483"/>
            <a:ext cx="0" cy="8973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11714" y="5011483"/>
            <a:ext cx="0" cy="8973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8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The Mapping F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58" y="1600200"/>
            <a:ext cx="8848922" cy="48332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/>
              <a:t>The 8-bit sub-key K1 = (k</a:t>
            </a:r>
            <a:r>
              <a:rPr lang="en-US" sz="2200" baseline="-25000" dirty="0" smtClean="0"/>
              <a:t>11</a:t>
            </a:r>
            <a:r>
              <a:rPr lang="en-US" sz="2200" dirty="0" smtClean="0"/>
              <a:t>, k</a:t>
            </a:r>
            <a:r>
              <a:rPr lang="en-US" sz="2200" baseline="-25000" dirty="0" smtClean="0"/>
              <a:t>12</a:t>
            </a:r>
            <a:r>
              <a:rPr lang="en-US" sz="2200" dirty="0" smtClean="0"/>
              <a:t>, k</a:t>
            </a:r>
            <a:r>
              <a:rPr lang="en-US" sz="2200" baseline="-25000" dirty="0" smtClean="0"/>
              <a:t>13</a:t>
            </a:r>
            <a:r>
              <a:rPr lang="en-US" sz="2200" dirty="0" smtClean="0"/>
              <a:t>, ……….. k</a:t>
            </a:r>
            <a:r>
              <a:rPr lang="en-US" sz="2200" baseline="-25000" dirty="0" smtClean="0"/>
              <a:t>18</a:t>
            </a:r>
            <a:r>
              <a:rPr lang="en-US" sz="2200" dirty="0" smtClean="0"/>
              <a:t>) is added to the outcome of E/P using exclusive-OR:</a:t>
            </a:r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2200" dirty="0" smtClean="0"/>
              <a:t>n</a:t>
            </a:r>
            <a:r>
              <a:rPr lang="en-US" sz="2200" baseline="-25000" dirty="0" smtClean="0"/>
              <a:t>4		 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11			</a:t>
            </a:r>
            <a:r>
              <a:rPr lang="en-US" sz="2200" dirty="0" smtClean="0"/>
              <a:t>n</a:t>
            </a:r>
            <a:r>
              <a:rPr lang="en-US" sz="2200" baseline="-25000" dirty="0" smtClean="0"/>
              <a:t>1	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12					</a:t>
            </a:r>
            <a:r>
              <a:rPr lang="en-US" sz="2200" dirty="0" smtClean="0"/>
              <a:t>n</a:t>
            </a:r>
            <a:r>
              <a:rPr lang="en-US" sz="2200" baseline="-25000" dirty="0" smtClean="0"/>
              <a:t>2 	 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13		</a:t>
            </a:r>
            <a:r>
              <a:rPr lang="en-US" sz="2200" dirty="0" smtClean="0"/>
              <a:t>n</a:t>
            </a:r>
            <a:r>
              <a:rPr lang="en-US" sz="2200" baseline="-25000" dirty="0" smtClean="0"/>
              <a:t>3	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14</a:t>
            </a:r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2200" dirty="0" smtClean="0"/>
              <a:t>n</a:t>
            </a:r>
            <a:r>
              <a:rPr lang="en-US" sz="2200" baseline="-25000" dirty="0" smtClean="0"/>
              <a:t>2     		</a:t>
            </a:r>
            <a:r>
              <a:rPr lang="en-US" sz="2200" dirty="0" smtClean="0"/>
              <a:t>  k</a:t>
            </a:r>
            <a:r>
              <a:rPr lang="en-US" sz="2200" baseline="-25000" dirty="0" smtClean="0"/>
              <a:t>15			</a:t>
            </a:r>
            <a:r>
              <a:rPr lang="en-US" sz="2200" dirty="0" smtClean="0"/>
              <a:t>n</a:t>
            </a:r>
            <a:r>
              <a:rPr lang="en-US" sz="2200" baseline="-25000" dirty="0" smtClean="0"/>
              <a:t>3 	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16					</a:t>
            </a:r>
            <a:r>
              <a:rPr lang="en-US" sz="2200" dirty="0" smtClean="0"/>
              <a:t>n</a:t>
            </a:r>
            <a:r>
              <a:rPr lang="en-US" sz="2200" baseline="-25000" dirty="0" smtClean="0"/>
              <a:t>4	 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17		</a:t>
            </a:r>
            <a:r>
              <a:rPr lang="en-US" sz="2200" dirty="0" smtClean="0"/>
              <a:t>n</a:t>
            </a:r>
            <a:r>
              <a:rPr lang="en-US" sz="2200" baseline="-25000" dirty="0" smtClean="0"/>
              <a:t>1	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18</a:t>
            </a:r>
            <a:endParaRPr lang="en-US" sz="2200" dirty="0" smtClean="0"/>
          </a:p>
          <a:p>
            <a:pPr>
              <a:lnSpc>
                <a:spcPct val="120000"/>
              </a:lnSpc>
            </a:pPr>
            <a:endParaRPr lang="en-US" sz="2200" dirty="0" smtClean="0"/>
          </a:p>
          <a:p>
            <a:pPr>
              <a:lnSpc>
                <a:spcPct val="120000"/>
              </a:lnSpc>
            </a:pPr>
            <a:r>
              <a:rPr lang="en-US" sz="2200" dirty="0" smtClean="0"/>
              <a:t>Let us rename these 8-bits as follows:</a:t>
            </a:r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2200" dirty="0" smtClean="0"/>
              <a:t>P</a:t>
            </a:r>
            <a:r>
              <a:rPr lang="en-US" sz="2200" baseline="-25000" dirty="0"/>
              <a:t>0</a:t>
            </a:r>
            <a:r>
              <a:rPr lang="en-US" sz="2200" baseline="-25000" dirty="0" smtClean="0"/>
              <a:t>,0</a:t>
            </a:r>
            <a:r>
              <a:rPr lang="en-US" sz="2200" baseline="-25000" dirty="0"/>
              <a:t>	</a:t>
            </a:r>
            <a:r>
              <a:rPr lang="en-US" sz="2200" baseline="-25000" dirty="0" smtClean="0"/>
              <a:t>		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0,1</a:t>
            </a:r>
            <a:r>
              <a:rPr lang="en-US" sz="2200" baseline="-25000" dirty="0"/>
              <a:t>					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0,2		</a:t>
            </a:r>
            <a:r>
              <a:rPr lang="en-US" sz="2200" baseline="-25000" dirty="0"/>
              <a:t> </a:t>
            </a:r>
            <a:r>
              <a:rPr lang="en-US" sz="2200" dirty="0" smtClean="0"/>
              <a:t>     P</a:t>
            </a:r>
            <a:r>
              <a:rPr lang="en-US" sz="2200" baseline="-25000" dirty="0" smtClean="0"/>
              <a:t>0,3</a:t>
            </a:r>
          </a:p>
          <a:p>
            <a:pPr marL="2286000" lvl="5" indent="0">
              <a:lnSpc>
                <a:spcPct val="120000"/>
              </a:lnSpc>
              <a:buNone/>
            </a:pPr>
            <a:r>
              <a:rPr lang="en-US" sz="2200" dirty="0" smtClean="0"/>
              <a:t>P</a:t>
            </a:r>
            <a:r>
              <a:rPr lang="en-US" sz="2200" baseline="-25000" dirty="0" smtClean="0"/>
              <a:t>1,0			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1,1					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1,2		</a:t>
            </a:r>
            <a:r>
              <a:rPr lang="en-US" sz="2200" dirty="0" smtClean="0"/>
              <a:t>      P</a:t>
            </a:r>
            <a:r>
              <a:rPr lang="en-US" sz="2200" baseline="-25000" dirty="0" smtClean="0"/>
              <a:t>1,3</a:t>
            </a:r>
          </a:p>
          <a:p>
            <a:pPr marL="2286000" lvl="5" indent="0">
              <a:lnSpc>
                <a:spcPct val="120000"/>
              </a:lnSpc>
              <a:buNone/>
            </a:pPr>
            <a:endParaRPr lang="en-US" sz="2200" baseline="-25000" dirty="0"/>
          </a:p>
          <a:p>
            <a:pPr marL="2286000" lvl="5" indent="0">
              <a:lnSpc>
                <a:spcPct val="120000"/>
              </a:lnSpc>
              <a:buNone/>
            </a:pPr>
            <a:endParaRPr lang="en-US" sz="2200" dirty="0" smtClean="0"/>
          </a:p>
          <a:p>
            <a:pPr marL="457200" algn="dist">
              <a:lnSpc>
                <a:spcPct val="120000"/>
              </a:lnSpc>
            </a:pPr>
            <a:r>
              <a:rPr lang="en-US" sz="2200" dirty="0" smtClean="0"/>
              <a:t>First 4 bits </a:t>
            </a:r>
            <a:r>
              <a:rPr lang="en-US" sz="2200" dirty="0"/>
              <a:t>(first row) is fed into S-box S0 to produce a 2-bit </a:t>
            </a:r>
            <a:r>
              <a:rPr lang="en-US" sz="2200" dirty="0" smtClean="0"/>
              <a:t>output, and the remaining 4 bits (second row) are fed into </a:t>
            </a:r>
            <a:r>
              <a:rPr lang="en-US" sz="2200" dirty="0" smtClean="0">
                <a:solidFill>
                  <a:srgbClr val="000000"/>
                </a:solidFill>
              </a:rPr>
              <a:t>S1 to produce another 2-bit output.</a:t>
            </a:r>
            <a:endParaRPr lang="en-US" sz="2200" dirty="0"/>
          </a:p>
          <a:p>
            <a:pPr marL="2286000" lvl="5" indent="0">
              <a:buNone/>
            </a:pP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616875" y="2485019"/>
            <a:ext cx="0" cy="8973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92541" y="2485019"/>
            <a:ext cx="0" cy="8973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r 10"/>
          <p:cNvSpPr/>
          <p:nvPr/>
        </p:nvSpPr>
        <p:spPr>
          <a:xfrm>
            <a:off x="2810760" y="2540259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r 11"/>
          <p:cNvSpPr/>
          <p:nvPr/>
        </p:nvSpPr>
        <p:spPr>
          <a:xfrm>
            <a:off x="2838915" y="2913555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r 12"/>
          <p:cNvSpPr/>
          <p:nvPr/>
        </p:nvSpPr>
        <p:spPr>
          <a:xfrm>
            <a:off x="4164184" y="2526453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r 13"/>
          <p:cNvSpPr/>
          <p:nvPr/>
        </p:nvSpPr>
        <p:spPr>
          <a:xfrm>
            <a:off x="4164184" y="2914100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r 14"/>
          <p:cNvSpPr/>
          <p:nvPr/>
        </p:nvSpPr>
        <p:spPr>
          <a:xfrm>
            <a:off x="6014036" y="2526453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r 15"/>
          <p:cNvSpPr/>
          <p:nvPr/>
        </p:nvSpPr>
        <p:spPr>
          <a:xfrm>
            <a:off x="6014036" y="2899748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r 16"/>
          <p:cNvSpPr/>
          <p:nvPr/>
        </p:nvSpPr>
        <p:spPr>
          <a:xfrm>
            <a:off x="7366913" y="2526453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r 17"/>
          <p:cNvSpPr/>
          <p:nvPr/>
        </p:nvSpPr>
        <p:spPr>
          <a:xfrm>
            <a:off x="7353657" y="2899748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133707" y="3962767"/>
            <a:ext cx="0" cy="8973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70640" y="3962767"/>
            <a:ext cx="0" cy="8973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143715" y="3921349"/>
            <a:ext cx="1352877" cy="841623"/>
            <a:chOff x="6309375" y="4542619"/>
            <a:chExt cx="1352877" cy="841623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309375" y="4735368"/>
              <a:ext cx="95198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309375" y="5219107"/>
              <a:ext cx="95198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7261361" y="4542619"/>
              <a:ext cx="400891" cy="34461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61361" y="5039631"/>
              <a:ext cx="400891" cy="34461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S1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36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995</Words>
  <Application>Microsoft Macintosh PowerPoint</Application>
  <PresentationFormat>On-screen Show (4:3)</PresentationFormat>
  <Paragraphs>170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Simplified Data Encryption Standard  (S-DES)</vt:lpstr>
      <vt:lpstr>Functions involved in S-DES</vt:lpstr>
      <vt:lpstr>S-DES Scheme (1/2)</vt:lpstr>
      <vt:lpstr>S-DES Scheme (2/2)</vt:lpstr>
      <vt:lpstr>S-DES Key Generation</vt:lpstr>
      <vt:lpstr>Initial (IP) and Final (IP-1) Permutations</vt:lpstr>
      <vt:lpstr>The Function fK</vt:lpstr>
      <vt:lpstr>The Mapping F (1/4)</vt:lpstr>
      <vt:lpstr>The Mapping F (2/4)</vt:lpstr>
      <vt:lpstr>The Mapping F (3/4)</vt:lpstr>
      <vt:lpstr>The Mapping F (4/4)</vt:lpstr>
      <vt:lpstr>The Switch Function</vt:lpstr>
      <vt:lpstr>Next Topic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Key Algorithms</dc:title>
  <dc:creator>apple</dc:creator>
  <cp:lastModifiedBy>apple</cp:lastModifiedBy>
  <cp:revision>66</cp:revision>
  <dcterms:created xsi:type="dcterms:W3CDTF">2020-10-03T14:54:48Z</dcterms:created>
  <dcterms:modified xsi:type="dcterms:W3CDTF">2021-09-27T05:11:43Z</dcterms:modified>
</cp:coreProperties>
</file>