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5" r:id="rId4"/>
    <p:sldId id="258" r:id="rId5"/>
    <p:sldId id="262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0743B1-05B6-BB48-A8BB-47233FDFCE7C}">
          <p14:sldIdLst>
            <p14:sldId id="256"/>
            <p14:sldId id="257"/>
            <p14:sldId id="275"/>
            <p14:sldId id="258"/>
            <p14:sldId id="262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Untitled Section" id="{C1C97ED0-1600-FA47-B653-8171B5B045B8}">
          <p14:sldIdLst>
            <p14:sldId id="272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86046-C7A2-7643-8655-4435C064B1DC}" type="datetimeFigureOut">
              <a:rPr lang="en-US" smtClean="0"/>
              <a:t>18/10/20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E7C34-F979-4549-B49B-4275160E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4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18/10/20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7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18/10/20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18/10/20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50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18/10/20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1328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18/10/20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3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18/10/20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1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18/10/20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18/10/20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18/10/20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18/10/20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18/10/20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18/10/20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49E7-E3AB-9B43-AEEC-D94D4F0DC8C7}" type="datetimeFigureOut">
              <a:rPr lang="en-US" smtClean="0"/>
              <a:t>18/10/20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3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707" y="2130425"/>
            <a:ext cx="8738482" cy="1470025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800" b="1" dirty="0" smtClean="0">
                <a:solidFill>
                  <a:srgbClr val="0000FF"/>
                </a:solidFill>
              </a:rPr>
              <a:t>Data </a:t>
            </a:r>
            <a:r>
              <a:rPr lang="en-US" sz="4800" b="1" dirty="0">
                <a:solidFill>
                  <a:srgbClr val="0000FF"/>
                </a:solidFill>
              </a:rPr>
              <a:t>Encryption Standard </a:t>
            </a:r>
            <a:br>
              <a:rPr lang="en-US" sz="4800" b="1" dirty="0">
                <a:solidFill>
                  <a:srgbClr val="0000FF"/>
                </a:solidFill>
              </a:rPr>
            </a:br>
            <a:r>
              <a:rPr lang="en-US" sz="4800" b="1" dirty="0" smtClean="0">
                <a:solidFill>
                  <a:srgbClr val="0000FF"/>
                </a:solidFill>
              </a:rPr>
              <a:t>(DES</a:t>
            </a:r>
            <a:r>
              <a:rPr lang="en-US" sz="4800" b="1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652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660066"/>
                </a:solidFill>
              </a:rPr>
              <a:t>S-Box Substitution</a:t>
            </a:r>
            <a:endParaRPr lang="en-US" dirty="0"/>
          </a:p>
        </p:txBody>
      </p:sp>
      <p:pic>
        <p:nvPicPr>
          <p:cNvPr id="5" name="Content Placeholder 4" descr="0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41" r="-26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081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68" y="274638"/>
            <a:ext cx="8807506" cy="114300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660066"/>
                </a:solidFill>
              </a:rPr>
              <a:t>Selecting An Entry In A S-box Based On 6-bit Input</a:t>
            </a:r>
            <a:endParaRPr lang="en-US" sz="3200" dirty="0"/>
          </a:p>
        </p:txBody>
      </p:sp>
      <p:pic>
        <p:nvPicPr>
          <p:cNvPr id="4" name="Content Placeholder 3" descr="0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39" b="-176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515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P</a:t>
            </a:r>
            <a:r>
              <a:rPr lang="en-US" b="1" u="sng" dirty="0" smtClean="0">
                <a:solidFill>
                  <a:srgbClr val="660066"/>
                </a:solidFill>
              </a:rPr>
              <a:t>-Box Permutation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sz="4000" dirty="0" smtClean="0"/>
              <a:t>It is the replacement of each bit with another bit following the predetermined P-box.</a:t>
            </a:r>
          </a:p>
          <a:p>
            <a:pPr marL="0" indent="0" algn="just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515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660066"/>
                </a:solidFill>
              </a:rPr>
              <a:t>XOR and Swap</a:t>
            </a:r>
            <a:endParaRPr lang="en-US" dirty="0"/>
          </a:p>
        </p:txBody>
      </p:sp>
      <p:pic>
        <p:nvPicPr>
          <p:cNvPr id="4" name="Content Placeholder 3" descr="1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25" r="-285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515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660066"/>
                </a:solidFill>
              </a:rPr>
              <a:t>Final Permutation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algn="just"/>
            <a:r>
              <a:rPr lang="en-US" sz="4000" dirty="0" smtClean="0"/>
              <a:t>At the end of the 16 rounds Final Permutation is performed using a predefined table called FP table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9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6600"/>
                </a:solidFill>
              </a:rPr>
              <a:t>Next Topic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b="1" dirty="0" smtClean="0"/>
              <a:t>Variations of DES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4109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dirty="0" smtClean="0">
                <a:solidFill>
                  <a:srgbClr val="008000"/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2151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660066"/>
                </a:solidFill>
              </a:rPr>
              <a:t>Briefing on DES</a:t>
            </a:r>
            <a:endParaRPr lang="en-US" b="1" u="sng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DES is a block cipher. 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	</a:t>
            </a:r>
            <a:r>
              <a:rPr lang="en-US" dirty="0" smtClean="0"/>
              <a:t>Block Size = 64 bit and Key Length = 56 bit.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The initial key consists of 64 bits. But every </a:t>
            </a:r>
            <a:r>
              <a:rPr lang="en-US" b="1" dirty="0" smtClean="0"/>
              <a:t>8</a:t>
            </a:r>
            <a:r>
              <a:rPr lang="en-US" b="1" baseline="30000" dirty="0" smtClean="0"/>
              <a:t>th</a:t>
            </a:r>
            <a:r>
              <a:rPr lang="en-US" b="1" dirty="0" smtClean="0"/>
              <a:t> bit </a:t>
            </a:r>
            <a:r>
              <a:rPr lang="en-US" dirty="0" smtClean="0"/>
              <a:t>of the key is </a:t>
            </a:r>
            <a:r>
              <a:rPr lang="en-US" b="1" dirty="0" smtClean="0"/>
              <a:t>discarded</a:t>
            </a:r>
            <a:r>
              <a:rPr lang="en-US" dirty="0" smtClean="0"/>
              <a:t> to produce a 56-bit key.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DES consists of both substitution and transposition.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Broadly, DES consists of 16 steps, each of which is called as a round.</a:t>
            </a:r>
          </a:p>
          <a:p>
            <a:pPr algn="just"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002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660066"/>
                </a:solidFill>
              </a:rPr>
              <a:t>Conceptual Working of DES</a:t>
            </a:r>
            <a:endParaRPr lang="en-US" b="1" u="sng" dirty="0">
              <a:solidFill>
                <a:srgbClr val="660066"/>
              </a:solidFill>
            </a:endParaRPr>
          </a:p>
        </p:txBody>
      </p:sp>
      <p:pic>
        <p:nvPicPr>
          <p:cNvPr id="4" name="Content Placeholder 3" descr="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559" b="-245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608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660066"/>
                </a:solidFill>
              </a:rPr>
              <a:t>Broad-Level </a:t>
            </a:r>
            <a:r>
              <a:rPr lang="en-US" b="1" u="sng" dirty="0" smtClean="0">
                <a:solidFill>
                  <a:srgbClr val="660066"/>
                </a:solidFill>
              </a:rPr>
              <a:t>Steps in </a:t>
            </a:r>
            <a:r>
              <a:rPr lang="en-US" b="1" u="sng" dirty="0" smtClean="0">
                <a:solidFill>
                  <a:srgbClr val="660066"/>
                </a:solidFill>
              </a:rPr>
              <a:t>DES</a:t>
            </a:r>
            <a:endParaRPr lang="en-US" dirty="0"/>
          </a:p>
        </p:txBody>
      </p:sp>
      <p:pic>
        <p:nvPicPr>
          <p:cNvPr id="7" name="Content Placeholder 6" descr="0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596" r="-405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761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660066"/>
                </a:solidFill>
              </a:rPr>
              <a:t>Outline of one Round in DES</a:t>
            </a:r>
            <a:endParaRPr lang="en-US" dirty="0"/>
          </a:p>
        </p:txBody>
      </p:sp>
      <p:pic>
        <p:nvPicPr>
          <p:cNvPr id="4" name="Content Placeholder 3" descr="0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081" r="-88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8098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660066"/>
                </a:solidFill>
              </a:rPr>
              <a:t>Key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56-bit key is divided into two halves of 28-bit each.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Depending on the round number each halves are circularly shifted left by 2 or 1 position.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Then out of 56 bits , 48 bits are selected by a compression permutation.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5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660066"/>
                </a:solidFill>
              </a:rPr>
              <a:t>Expansion Permutation (1/2)</a:t>
            </a:r>
            <a:endParaRPr lang="en-US" dirty="0"/>
          </a:p>
        </p:txBody>
      </p:sp>
      <p:pic>
        <p:nvPicPr>
          <p:cNvPr id="5" name="Content Placeholder 4" descr="0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765" b="-517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395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660066"/>
                </a:solidFill>
              </a:rPr>
              <a:t>Expansion Permutation (2/2)</a:t>
            </a:r>
            <a:endParaRPr lang="en-US" dirty="0"/>
          </a:p>
        </p:txBody>
      </p:sp>
      <p:pic>
        <p:nvPicPr>
          <p:cNvPr id="4" name="Content Placeholder 3" descr="0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330" b="-173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835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660066"/>
                </a:solidFill>
              </a:rPr>
              <a:t>Way to S-Box Substitution</a:t>
            </a:r>
            <a:endParaRPr lang="en-US" dirty="0"/>
          </a:p>
        </p:txBody>
      </p:sp>
      <p:pic>
        <p:nvPicPr>
          <p:cNvPr id="4" name="Content Placeholder 3" descr="0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56" b="-147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835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220</Words>
  <Application>Microsoft Macintosh PowerPoint</Application>
  <PresentationFormat>On-screen Show (4:3)</PresentationFormat>
  <Paragraphs>39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Data Encryption Standard  (DES)</vt:lpstr>
      <vt:lpstr>Briefing on DES</vt:lpstr>
      <vt:lpstr>Conceptual Working of DES</vt:lpstr>
      <vt:lpstr>Broad-Level Steps in DES</vt:lpstr>
      <vt:lpstr>Outline of one Round in DES</vt:lpstr>
      <vt:lpstr>Key Transformation</vt:lpstr>
      <vt:lpstr>Expansion Permutation (1/2)</vt:lpstr>
      <vt:lpstr>Expansion Permutation (2/2)</vt:lpstr>
      <vt:lpstr>Way to S-Box Substitution</vt:lpstr>
      <vt:lpstr>S-Box Substitution</vt:lpstr>
      <vt:lpstr>Selecting An Entry In A S-box Based On 6-bit Input</vt:lpstr>
      <vt:lpstr>P-Box Permutation</vt:lpstr>
      <vt:lpstr>XOR and Swap</vt:lpstr>
      <vt:lpstr>Final Permutation</vt:lpstr>
      <vt:lpstr>Next Topic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Key Algorithms</dc:title>
  <dc:creator>apple</dc:creator>
  <cp:lastModifiedBy>apple</cp:lastModifiedBy>
  <cp:revision>75</cp:revision>
  <dcterms:created xsi:type="dcterms:W3CDTF">2020-10-03T14:54:48Z</dcterms:created>
  <dcterms:modified xsi:type="dcterms:W3CDTF">2020-10-18T20:31:14Z</dcterms:modified>
</cp:coreProperties>
</file>