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5" r:id="rId4"/>
    <p:sldId id="258" r:id="rId5"/>
    <p:sldId id="262" r:id="rId6"/>
    <p:sldId id="285" r:id="rId7"/>
    <p:sldId id="286" r:id="rId8"/>
    <p:sldId id="276" r:id="rId9"/>
    <p:sldId id="277" r:id="rId10"/>
    <p:sldId id="278" r:id="rId11"/>
    <p:sldId id="283" r:id="rId12"/>
    <p:sldId id="28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86046-C7A2-7643-8655-4435C064B1DC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E7C34-F979-4549-B49B-4275160E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5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49E7-E3AB-9B43-AEEC-D94D4F0DC8C7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3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707" y="2130425"/>
            <a:ext cx="8738482" cy="2808464"/>
          </a:xfrm>
        </p:spPr>
        <p:txBody>
          <a:bodyPr>
            <a:normAutofit/>
          </a:bodyPr>
          <a:lstStyle/>
          <a:p>
            <a:pPr marL="0" indent="0"/>
            <a:r>
              <a:rPr lang="en-US" sz="4800" b="1" dirty="0" smtClean="0">
                <a:solidFill>
                  <a:srgbClr val="0000FF"/>
                </a:solidFill>
              </a:rPr>
              <a:t>Variations of </a:t>
            </a:r>
            <a:r>
              <a:rPr lang="en-US" sz="4800" b="1" dirty="0" smtClean="0">
                <a:solidFill>
                  <a:srgbClr val="0000FF"/>
                </a:solidFill>
              </a:rPr>
              <a:t>DES</a:t>
            </a:r>
            <a:br>
              <a:rPr lang="en-US" sz="4800" b="1" dirty="0" smtClean="0">
                <a:solidFill>
                  <a:srgbClr val="0000FF"/>
                </a:solidFill>
              </a:rPr>
            </a:br>
            <a:r>
              <a:rPr lang="en-US" sz="4800" b="1" dirty="0">
                <a:solidFill>
                  <a:srgbClr val="0000FF"/>
                </a:solidFill>
              </a:rPr>
              <a:t/>
            </a:r>
            <a:br>
              <a:rPr lang="en-US" sz="4800" b="1" dirty="0">
                <a:solidFill>
                  <a:srgbClr val="0000FF"/>
                </a:solidFill>
              </a:rPr>
            </a:br>
            <a:r>
              <a:rPr lang="en-US" sz="4000" b="1" dirty="0" smtClean="0">
                <a:solidFill>
                  <a:srgbClr val="0000FF"/>
                </a:solidFill>
              </a:rPr>
              <a:t>1. Double DES</a:t>
            </a:r>
            <a:br>
              <a:rPr lang="en-US" sz="4000" b="1" dirty="0" smtClean="0">
                <a:solidFill>
                  <a:srgbClr val="0000FF"/>
                </a:solidFill>
              </a:rPr>
            </a:br>
            <a:r>
              <a:rPr lang="en-US" sz="4000" b="1" dirty="0" smtClean="0">
                <a:solidFill>
                  <a:srgbClr val="0000FF"/>
                </a:solidFill>
              </a:rPr>
              <a:t>2. Triple DES</a:t>
            </a:r>
            <a:endParaRPr lang="en-US" sz="4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2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Triple DES with Two Keys</a:t>
            </a:r>
            <a:endParaRPr lang="en-US" dirty="0"/>
          </a:p>
        </p:txBody>
      </p:sp>
      <p:pic>
        <p:nvPicPr>
          <p:cNvPr id="4" name="Content Placeholder 3" descr="3_4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962" b="-309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835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 smtClean="0">
                <a:solidFill>
                  <a:srgbClr val="660066"/>
                </a:solidFill>
              </a:rPr>
              <a:t>Next Topic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 smtClean="0">
              <a:solidFill>
                <a:srgbClr val="008000"/>
              </a:solidFill>
            </a:endParaRPr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Advanced </a:t>
            </a:r>
            <a:r>
              <a:rPr lang="en-US" sz="4800" b="1" smtClean="0">
                <a:solidFill>
                  <a:srgbClr val="008000"/>
                </a:solidFill>
              </a:rPr>
              <a:t>Encryption Standard</a:t>
            </a:r>
            <a:endParaRPr lang="en-US" sz="4800" b="1" dirty="0" smtClean="0">
              <a:solidFill>
                <a:srgbClr val="008000"/>
              </a:solidFill>
            </a:endParaRPr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(AES)</a:t>
            </a:r>
            <a:endParaRPr lang="en-US" sz="48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15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707" y="2130425"/>
            <a:ext cx="8738482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/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929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660066"/>
                </a:solidFill>
              </a:rPr>
              <a:t>Double</a:t>
            </a:r>
            <a:r>
              <a:rPr lang="en-US" b="1" u="sng" dirty="0" smtClean="0">
                <a:solidFill>
                  <a:srgbClr val="660066"/>
                </a:solidFill>
              </a:rPr>
              <a:t> DES Encryption</a:t>
            </a:r>
            <a:endParaRPr lang="en-US" b="1" u="sng" dirty="0">
              <a:solidFill>
                <a:srgbClr val="660066"/>
              </a:solidFill>
            </a:endParaRPr>
          </a:p>
        </p:txBody>
      </p:sp>
      <p:pic>
        <p:nvPicPr>
          <p:cNvPr id="4" name="Content Placeholder 3" descr="3_3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616" b="-806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002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660066"/>
                </a:solidFill>
              </a:rPr>
              <a:t>Double DES Decryption</a:t>
            </a:r>
            <a:endParaRPr lang="en-US" b="1" u="sng" dirty="0">
              <a:solidFill>
                <a:srgbClr val="660066"/>
              </a:solidFill>
            </a:endParaRPr>
          </a:p>
        </p:txBody>
      </p:sp>
      <p:pic>
        <p:nvPicPr>
          <p:cNvPr id="4" name="Content Placeholder 3" descr="3_3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396" b="-813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608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Meet-in-the-middle Attack </a:t>
            </a:r>
            <a:br>
              <a:rPr lang="en-US" b="1" u="sng" dirty="0" smtClean="0">
                <a:solidFill>
                  <a:srgbClr val="660066"/>
                </a:solidFill>
              </a:rPr>
            </a:br>
            <a:r>
              <a:rPr lang="en-US" b="1" u="sng" dirty="0" smtClean="0">
                <a:solidFill>
                  <a:srgbClr val="660066"/>
                </a:solidFill>
              </a:rPr>
              <a:t>on Double  DES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8311"/>
            <a:ext cx="8229600" cy="3945467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If we use two different keys of n-bit each, the cryptanalyst would need 2</a:t>
            </a:r>
            <a:r>
              <a:rPr lang="en-US" sz="2800" b="1" baseline="30000" dirty="0"/>
              <a:t>2n</a:t>
            </a:r>
            <a:r>
              <a:rPr lang="en-US" sz="2800" b="1" dirty="0"/>
              <a:t> attempts to crack the key</a:t>
            </a:r>
            <a:r>
              <a:rPr lang="en-US" sz="2800" b="1" dirty="0" smtClean="0"/>
              <a:t>.</a:t>
            </a:r>
          </a:p>
          <a:p>
            <a:pPr algn="just"/>
            <a:endParaRPr lang="en-US" sz="1000" b="1" dirty="0" smtClean="0"/>
          </a:p>
          <a:p>
            <a:pPr algn="just"/>
            <a:r>
              <a:rPr lang="en-US" sz="2800" b="1" dirty="0" smtClean="0"/>
              <a:t>But </a:t>
            </a:r>
            <a:r>
              <a:rPr lang="en-US" sz="2800" b="1" dirty="0" err="1" smtClean="0"/>
              <a:t>Merkle</a:t>
            </a:r>
            <a:r>
              <a:rPr lang="en-US" sz="2800" b="1" dirty="0" smtClean="0"/>
              <a:t> and Hellman introduced the concept of the meet-in-the-middle attack, which involves encryption from one end, decryption from another end and matching the results in the middle, hence the name meet-in-the-middle attack.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761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Meet-in-the-middle Attack </a:t>
            </a:r>
            <a:br>
              <a:rPr lang="en-US" b="1" u="sng" dirty="0">
                <a:solidFill>
                  <a:srgbClr val="660066"/>
                </a:solidFill>
              </a:rPr>
            </a:br>
            <a:r>
              <a:rPr lang="en-US" b="1" u="sng" dirty="0">
                <a:solidFill>
                  <a:srgbClr val="660066"/>
                </a:solidFill>
              </a:rPr>
              <a:t>on Double  DES </a:t>
            </a:r>
            <a:r>
              <a:rPr lang="en-US" b="1" u="sng" dirty="0" smtClean="0">
                <a:solidFill>
                  <a:srgbClr val="660066"/>
                </a:solidFill>
              </a:rPr>
              <a:t>(2/4)</a:t>
            </a:r>
            <a:endParaRPr lang="en-US" dirty="0"/>
          </a:p>
        </p:txBody>
      </p:sp>
      <p:pic>
        <p:nvPicPr>
          <p:cNvPr id="4" name="Content Placeholder 3" descr="3_3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427" b="-5842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804333" y="1834444"/>
            <a:ext cx="738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Mathematically Double DES can be expressed as follows: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5295166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Here, we assume that the cryptanalyst knows a plain text block P and the corresponding final cipher text block C.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098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Meet-in-the-middle Attack </a:t>
            </a:r>
            <a:br>
              <a:rPr lang="en-US" b="1" u="sng" dirty="0">
                <a:solidFill>
                  <a:srgbClr val="660066"/>
                </a:solidFill>
              </a:rPr>
            </a:br>
            <a:r>
              <a:rPr lang="en-US" b="1" u="sng" dirty="0">
                <a:solidFill>
                  <a:srgbClr val="660066"/>
                </a:solidFill>
              </a:rPr>
              <a:t>on Double  DES </a:t>
            </a:r>
            <a:r>
              <a:rPr lang="en-US" b="1" u="sng" dirty="0" smtClean="0">
                <a:solidFill>
                  <a:srgbClr val="660066"/>
                </a:solidFill>
              </a:rPr>
              <a:t>(3/4)</a:t>
            </a:r>
            <a:endParaRPr lang="en-US" dirty="0"/>
          </a:p>
        </p:txBody>
      </p:sp>
      <p:pic>
        <p:nvPicPr>
          <p:cNvPr id="7" name="Content Placeholder 6" descr="3_3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50" b="-15450"/>
          <a:stretch>
            <a:fillRect/>
          </a:stretch>
        </p:blipFill>
        <p:spPr>
          <a:xfrm>
            <a:off x="457200" y="1594555"/>
            <a:ext cx="8229600" cy="4574825"/>
          </a:xfrm>
        </p:spPr>
      </p:pic>
      <p:sp>
        <p:nvSpPr>
          <p:cNvPr id="8" name="TextBox 7"/>
          <p:cNvSpPr txBox="1"/>
          <p:nvPr/>
        </p:nvSpPr>
        <p:spPr>
          <a:xfrm>
            <a:off x="945444" y="5707716"/>
            <a:ext cx="738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Conceptual view of the cryptanalyst’s encrypt operation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4421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Meet-in-the-middle Attack </a:t>
            </a:r>
            <a:br>
              <a:rPr lang="en-US" b="1" u="sng" dirty="0">
                <a:solidFill>
                  <a:srgbClr val="660066"/>
                </a:solidFill>
              </a:rPr>
            </a:br>
            <a:r>
              <a:rPr lang="en-US" b="1" u="sng" dirty="0">
                <a:solidFill>
                  <a:srgbClr val="660066"/>
                </a:solidFill>
              </a:rPr>
              <a:t>on Double  DES </a:t>
            </a:r>
            <a:r>
              <a:rPr lang="en-US" b="1" u="sng" dirty="0" smtClean="0">
                <a:solidFill>
                  <a:srgbClr val="660066"/>
                </a:solidFill>
              </a:rPr>
              <a:t>(4/4)</a:t>
            </a:r>
            <a:endParaRPr lang="en-US" dirty="0"/>
          </a:p>
        </p:txBody>
      </p:sp>
      <p:pic>
        <p:nvPicPr>
          <p:cNvPr id="4" name="Content Placeholder 3" descr="3_3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19" b="-10119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945444" y="5707716"/>
            <a:ext cx="738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Conceptual view of the cryptanalyst’s decrypt operation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4122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Triple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7089"/>
            <a:ext cx="8229600" cy="28730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Triple DES is DES – three times.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It comes in two flavours: 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O</a:t>
            </a:r>
            <a:r>
              <a:rPr lang="en-US" b="1" dirty="0" smtClean="0"/>
              <a:t>ne that uses three keys</a:t>
            </a:r>
          </a:p>
          <a:p>
            <a:pPr lvl="1">
              <a:lnSpc>
                <a:spcPct val="120000"/>
              </a:lnSpc>
            </a:pPr>
            <a:r>
              <a:rPr lang="en-US" b="1" dirty="0" smtClean="0"/>
              <a:t>The other that uses two keys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8395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Triple DES with Three Keys</a:t>
            </a:r>
            <a:endParaRPr lang="en-US" dirty="0"/>
          </a:p>
        </p:txBody>
      </p:sp>
      <p:pic>
        <p:nvPicPr>
          <p:cNvPr id="4" name="Content Placeholder 3" descr="3_4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515" b="-235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395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205</Words>
  <Application>Microsoft Macintosh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Variations of DES  1. Double DES 2. Triple DES</vt:lpstr>
      <vt:lpstr>Double DES Encryption</vt:lpstr>
      <vt:lpstr>Double DES Decryption</vt:lpstr>
      <vt:lpstr>Meet-in-the-middle Attack  on Double  DES (1/4)</vt:lpstr>
      <vt:lpstr>Meet-in-the-middle Attack  on Double  DES (2/4)</vt:lpstr>
      <vt:lpstr>Meet-in-the-middle Attack  on Double  DES (3/4)</vt:lpstr>
      <vt:lpstr>Meet-in-the-middle Attack  on Double  DES (4/4)</vt:lpstr>
      <vt:lpstr>Triple DES</vt:lpstr>
      <vt:lpstr>Triple DES with Three Keys</vt:lpstr>
      <vt:lpstr>Triple DES with Two Keys</vt:lpstr>
      <vt:lpstr>Next Topic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Key Algorithms</dc:title>
  <dc:creator>apple</dc:creator>
  <cp:lastModifiedBy>apple</cp:lastModifiedBy>
  <cp:revision>87</cp:revision>
  <dcterms:created xsi:type="dcterms:W3CDTF">2020-10-03T14:54:48Z</dcterms:created>
  <dcterms:modified xsi:type="dcterms:W3CDTF">2020-10-20T22:59:20Z</dcterms:modified>
</cp:coreProperties>
</file>