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2" r:id="rId4"/>
    <p:sldId id="256" r:id="rId5"/>
    <p:sldId id="257"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9" d="100"/>
          <a:sy n="69"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9308A-E164-4224-B24E-57E648393C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AD24BB-2A7C-456A-86C3-00DF80960E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F53D0E-23D8-4468-AE16-E7D8CCE24474}"/>
              </a:ext>
            </a:extLst>
          </p:cNvPr>
          <p:cNvSpPr>
            <a:spLocks noGrp="1"/>
          </p:cNvSpPr>
          <p:nvPr>
            <p:ph type="dt" sz="half" idx="10"/>
          </p:nvPr>
        </p:nvSpPr>
        <p:spPr/>
        <p:txBody>
          <a:bodyPr/>
          <a:lstStyle/>
          <a:p>
            <a:fld id="{15CC13F5-C043-49C8-9089-0E5474C2DAA7}" type="datetimeFigureOut">
              <a:rPr lang="en-IN" smtClean="0"/>
              <a:t>25-09-2020</a:t>
            </a:fld>
            <a:endParaRPr lang="en-IN"/>
          </a:p>
        </p:txBody>
      </p:sp>
      <p:sp>
        <p:nvSpPr>
          <p:cNvPr id="5" name="Footer Placeholder 4">
            <a:extLst>
              <a:ext uri="{FF2B5EF4-FFF2-40B4-BE49-F238E27FC236}">
                <a16:creationId xmlns:a16="http://schemas.microsoft.com/office/drawing/2014/main" id="{4D673D5E-C130-42FD-B651-CF468055EB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B58A44-D95E-49BD-9418-5F76A51E4AA5}"/>
              </a:ext>
            </a:extLst>
          </p:cNvPr>
          <p:cNvSpPr>
            <a:spLocks noGrp="1"/>
          </p:cNvSpPr>
          <p:nvPr>
            <p:ph type="sldNum" sz="quarter" idx="12"/>
          </p:nvPr>
        </p:nvSpPr>
        <p:spPr/>
        <p:txBody>
          <a:bodyPr/>
          <a:lstStyle/>
          <a:p>
            <a:fld id="{B4F2A449-12C5-4CD4-8E19-F6B51097FEC8}" type="slidenum">
              <a:rPr lang="en-IN" smtClean="0"/>
              <a:t>‹#›</a:t>
            </a:fld>
            <a:endParaRPr lang="en-IN"/>
          </a:p>
        </p:txBody>
      </p:sp>
    </p:spTree>
    <p:extLst>
      <p:ext uri="{BB962C8B-B14F-4D97-AF65-F5344CB8AC3E}">
        <p14:creationId xmlns:p14="http://schemas.microsoft.com/office/powerpoint/2010/main" val="372942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F53A-E620-42BB-834D-793172AE8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878112-81CB-4C96-8CB5-C2A5A6C30A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5260D2-74B1-4C6F-A97C-E7552AC863D0}"/>
              </a:ext>
            </a:extLst>
          </p:cNvPr>
          <p:cNvSpPr>
            <a:spLocks noGrp="1"/>
          </p:cNvSpPr>
          <p:nvPr>
            <p:ph type="dt" sz="half" idx="10"/>
          </p:nvPr>
        </p:nvSpPr>
        <p:spPr/>
        <p:txBody>
          <a:bodyPr/>
          <a:lstStyle/>
          <a:p>
            <a:fld id="{15CC13F5-C043-49C8-9089-0E5474C2DAA7}" type="datetimeFigureOut">
              <a:rPr lang="en-IN" smtClean="0"/>
              <a:t>25-09-2020</a:t>
            </a:fld>
            <a:endParaRPr lang="en-IN"/>
          </a:p>
        </p:txBody>
      </p:sp>
      <p:sp>
        <p:nvSpPr>
          <p:cNvPr id="5" name="Footer Placeholder 4">
            <a:extLst>
              <a:ext uri="{FF2B5EF4-FFF2-40B4-BE49-F238E27FC236}">
                <a16:creationId xmlns:a16="http://schemas.microsoft.com/office/drawing/2014/main" id="{89F38268-D357-4A7F-B9EF-C8ACA8BB8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5A84E9-3A7C-4599-A519-16E7CE8BECCB}"/>
              </a:ext>
            </a:extLst>
          </p:cNvPr>
          <p:cNvSpPr>
            <a:spLocks noGrp="1"/>
          </p:cNvSpPr>
          <p:nvPr>
            <p:ph type="sldNum" sz="quarter" idx="12"/>
          </p:nvPr>
        </p:nvSpPr>
        <p:spPr/>
        <p:txBody>
          <a:bodyPr/>
          <a:lstStyle/>
          <a:p>
            <a:fld id="{B4F2A449-12C5-4CD4-8E19-F6B51097FEC8}" type="slidenum">
              <a:rPr lang="en-IN" smtClean="0"/>
              <a:t>‹#›</a:t>
            </a:fld>
            <a:endParaRPr lang="en-IN"/>
          </a:p>
        </p:txBody>
      </p:sp>
    </p:spTree>
    <p:extLst>
      <p:ext uri="{BB962C8B-B14F-4D97-AF65-F5344CB8AC3E}">
        <p14:creationId xmlns:p14="http://schemas.microsoft.com/office/powerpoint/2010/main" val="304653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AE9CA4-67A5-4708-85C7-8A911F3DB8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6F575E-E731-4C6B-9791-D7615822B4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37B7BF-143A-499B-B381-AB8CEB374FEA}"/>
              </a:ext>
            </a:extLst>
          </p:cNvPr>
          <p:cNvSpPr>
            <a:spLocks noGrp="1"/>
          </p:cNvSpPr>
          <p:nvPr>
            <p:ph type="dt" sz="half" idx="10"/>
          </p:nvPr>
        </p:nvSpPr>
        <p:spPr/>
        <p:txBody>
          <a:bodyPr/>
          <a:lstStyle/>
          <a:p>
            <a:fld id="{15CC13F5-C043-49C8-9089-0E5474C2DAA7}" type="datetimeFigureOut">
              <a:rPr lang="en-IN" smtClean="0"/>
              <a:t>25-09-2020</a:t>
            </a:fld>
            <a:endParaRPr lang="en-IN"/>
          </a:p>
        </p:txBody>
      </p:sp>
      <p:sp>
        <p:nvSpPr>
          <p:cNvPr id="5" name="Footer Placeholder 4">
            <a:extLst>
              <a:ext uri="{FF2B5EF4-FFF2-40B4-BE49-F238E27FC236}">
                <a16:creationId xmlns:a16="http://schemas.microsoft.com/office/drawing/2014/main" id="{8D9291D2-AC29-480F-BCAC-CB37BF1316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67C3E5-1784-4040-91FB-CDA18FEEB87E}"/>
              </a:ext>
            </a:extLst>
          </p:cNvPr>
          <p:cNvSpPr>
            <a:spLocks noGrp="1"/>
          </p:cNvSpPr>
          <p:nvPr>
            <p:ph type="sldNum" sz="quarter" idx="12"/>
          </p:nvPr>
        </p:nvSpPr>
        <p:spPr/>
        <p:txBody>
          <a:bodyPr/>
          <a:lstStyle/>
          <a:p>
            <a:fld id="{B4F2A449-12C5-4CD4-8E19-F6B51097FEC8}" type="slidenum">
              <a:rPr lang="en-IN" smtClean="0"/>
              <a:t>‹#›</a:t>
            </a:fld>
            <a:endParaRPr lang="en-IN"/>
          </a:p>
        </p:txBody>
      </p:sp>
    </p:spTree>
    <p:extLst>
      <p:ext uri="{BB962C8B-B14F-4D97-AF65-F5344CB8AC3E}">
        <p14:creationId xmlns:p14="http://schemas.microsoft.com/office/powerpoint/2010/main" val="104252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7FE2-4B0C-49BC-B3FE-7849F1DB88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FF264F-EF2D-443A-B73A-454ACCC20F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1D7D53-6299-4E6A-9C65-670F5FB013EC}"/>
              </a:ext>
            </a:extLst>
          </p:cNvPr>
          <p:cNvSpPr>
            <a:spLocks noGrp="1"/>
          </p:cNvSpPr>
          <p:nvPr>
            <p:ph type="dt" sz="half" idx="10"/>
          </p:nvPr>
        </p:nvSpPr>
        <p:spPr/>
        <p:txBody>
          <a:bodyPr/>
          <a:lstStyle/>
          <a:p>
            <a:fld id="{15CC13F5-C043-49C8-9089-0E5474C2DAA7}" type="datetimeFigureOut">
              <a:rPr lang="en-IN" smtClean="0"/>
              <a:t>25-09-2020</a:t>
            </a:fld>
            <a:endParaRPr lang="en-IN"/>
          </a:p>
        </p:txBody>
      </p:sp>
      <p:sp>
        <p:nvSpPr>
          <p:cNvPr id="5" name="Footer Placeholder 4">
            <a:extLst>
              <a:ext uri="{FF2B5EF4-FFF2-40B4-BE49-F238E27FC236}">
                <a16:creationId xmlns:a16="http://schemas.microsoft.com/office/drawing/2014/main" id="{05A44C8C-6274-4DF3-A7E6-8FEC7BE3EB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6BE37B-A65A-4850-BA6C-8A7637B8211D}"/>
              </a:ext>
            </a:extLst>
          </p:cNvPr>
          <p:cNvSpPr>
            <a:spLocks noGrp="1"/>
          </p:cNvSpPr>
          <p:nvPr>
            <p:ph type="sldNum" sz="quarter" idx="12"/>
          </p:nvPr>
        </p:nvSpPr>
        <p:spPr/>
        <p:txBody>
          <a:bodyPr/>
          <a:lstStyle/>
          <a:p>
            <a:fld id="{B4F2A449-12C5-4CD4-8E19-F6B51097FEC8}" type="slidenum">
              <a:rPr lang="en-IN" smtClean="0"/>
              <a:t>‹#›</a:t>
            </a:fld>
            <a:endParaRPr lang="en-IN"/>
          </a:p>
        </p:txBody>
      </p:sp>
    </p:spTree>
    <p:extLst>
      <p:ext uri="{BB962C8B-B14F-4D97-AF65-F5344CB8AC3E}">
        <p14:creationId xmlns:p14="http://schemas.microsoft.com/office/powerpoint/2010/main" val="79552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8588-9684-44E0-93F8-D2D1572A72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333BC5-B80F-479F-AFEE-158F87D98A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D98018-C250-4696-BA0D-2F620990E128}"/>
              </a:ext>
            </a:extLst>
          </p:cNvPr>
          <p:cNvSpPr>
            <a:spLocks noGrp="1"/>
          </p:cNvSpPr>
          <p:nvPr>
            <p:ph type="dt" sz="half" idx="10"/>
          </p:nvPr>
        </p:nvSpPr>
        <p:spPr/>
        <p:txBody>
          <a:bodyPr/>
          <a:lstStyle/>
          <a:p>
            <a:fld id="{15CC13F5-C043-49C8-9089-0E5474C2DAA7}" type="datetimeFigureOut">
              <a:rPr lang="en-IN" smtClean="0"/>
              <a:t>25-09-2020</a:t>
            </a:fld>
            <a:endParaRPr lang="en-IN"/>
          </a:p>
        </p:txBody>
      </p:sp>
      <p:sp>
        <p:nvSpPr>
          <p:cNvPr id="5" name="Footer Placeholder 4">
            <a:extLst>
              <a:ext uri="{FF2B5EF4-FFF2-40B4-BE49-F238E27FC236}">
                <a16:creationId xmlns:a16="http://schemas.microsoft.com/office/drawing/2014/main" id="{9D2980BD-3EEC-4C31-B6B8-FDBC8FE5B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5C110C-0B67-4A24-A4BE-17B734632DB2}"/>
              </a:ext>
            </a:extLst>
          </p:cNvPr>
          <p:cNvSpPr>
            <a:spLocks noGrp="1"/>
          </p:cNvSpPr>
          <p:nvPr>
            <p:ph type="sldNum" sz="quarter" idx="12"/>
          </p:nvPr>
        </p:nvSpPr>
        <p:spPr/>
        <p:txBody>
          <a:bodyPr/>
          <a:lstStyle/>
          <a:p>
            <a:fld id="{B4F2A449-12C5-4CD4-8E19-F6B51097FEC8}" type="slidenum">
              <a:rPr lang="en-IN" smtClean="0"/>
              <a:t>‹#›</a:t>
            </a:fld>
            <a:endParaRPr lang="en-IN"/>
          </a:p>
        </p:txBody>
      </p:sp>
    </p:spTree>
    <p:extLst>
      <p:ext uri="{BB962C8B-B14F-4D97-AF65-F5344CB8AC3E}">
        <p14:creationId xmlns:p14="http://schemas.microsoft.com/office/powerpoint/2010/main" val="734000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45DE-6CCB-4B13-B7F3-3AEC75D275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A067CD-7DD9-4046-AB24-1240B89104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AEFAA7-9744-4052-A5A7-93790050F4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9DF037-8349-4EC8-820E-E3231A7B1F7D}"/>
              </a:ext>
            </a:extLst>
          </p:cNvPr>
          <p:cNvSpPr>
            <a:spLocks noGrp="1"/>
          </p:cNvSpPr>
          <p:nvPr>
            <p:ph type="dt" sz="half" idx="10"/>
          </p:nvPr>
        </p:nvSpPr>
        <p:spPr/>
        <p:txBody>
          <a:bodyPr/>
          <a:lstStyle/>
          <a:p>
            <a:fld id="{15CC13F5-C043-49C8-9089-0E5474C2DAA7}" type="datetimeFigureOut">
              <a:rPr lang="en-IN" smtClean="0"/>
              <a:t>25-09-2020</a:t>
            </a:fld>
            <a:endParaRPr lang="en-IN"/>
          </a:p>
        </p:txBody>
      </p:sp>
      <p:sp>
        <p:nvSpPr>
          <p:cNvPr id="6" name="Footer Placeholder 5">
            <a:extLst>
              <a:ext uri="{FF2B5EF4-FFF2-40B4-BE49-F238E27FC236}">
                <a16:creationId xmlns:a16="http://schemas.microsoft.com/office/drawing/2014/main" id="{F4886424-A95C-456A-9D12-BF210F6695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902CEA-2A24-41D9-974D-F3461E2BF8A1}"/>
              </a:ext>
            </a:extLst>
          </p:cNvPr>
          <p:cNvSpPr>
            <a:spLocks noGrp="1"/>
          </p:cNvSpPr>
          <p:nvPr>
            <p:ph type="sldNum" sz="quarter" idx="12"/>
          </p:nvPr>
        </p:nvSpPr>
        <p:spPr/>
        <p:txBody>
          <a:bodyPr/>
          <a:lstStyle/>
          <a:p>
            <a:fld id="{B4F2A449-12C5-4CD4-8E19-F6B51097FEC8}" type="slidenum">
              <a:rPr lang="en-IN" smtClean="0"/>
              <a:t>‹#›</a:t>
            </a:fld>
            <a:endParaRPr lang="en-IN"/>
          </a:p>
        </p:txBody>
      </p:sp>
    </p:spTree>
    <p:extLst>
      <p:ext uri="{BB962C8B-B14F-4D97-AF65-F5344CB8AC3E}">
        <p14:creationId xmlns:p14="http://schemas.microsoft.com/office/powerpoint/2010/main" val="2734773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0D65-A0FC-4BF0-8872-CB275C0508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C03D05-64BD-4377-8561-666869DB25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595BD1-2E87-415E-A21D-60B85FD6EF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9B5193-9B35-4C64-8665-D22D4C9CC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DE20A9-88B7-4BC9-A3A6-43FACEDD9D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F737C0-8456-4A94-8014-2D5EBE7CD4E2}"/>
              </a:ext>
            </a:extLst>
          </p:cNvPr>
          <p:cNvSpPr>
            <a:spLocks noGrp="1"/>
          </p:cNvSpPr>
          <p:nvPr>
            <p:ph type="dt" sz="half" idx="10"/>
          </p:nvPr>
        </p:nvSpPr>
        <p:spPr/>
        <p:txBody>
          <a:bodyPr/>
          <a:lstStyle/>
          <a:p>
            <a:fld id="{15CC13F5-C043-49C8-9089-0E5474C2DAA7}" type="datetimeFigureOut">
              <a:rPr lang="en-IN" smtClean="0"/>
              <a:t>25-09-2020</a:t>
            </a:fld>
            <a:endParaRPr lang="en-IN"/>
          </a:p>
        </p:txBody>
      </p:sp>
      <p:sp>
        <p:nvSpPr>
          <p:cNvPr id="8" name="Footer Placeholder 7">
            <a:extLst>
              <a:ext uri="{FF2B5EF4-FFF2-40B4-BE49-F238E27FC236}">
                <a16:creationId xmlns:a16="http://schemas.microsoft.com/office/drawing/2014/main" id="{5910F087-BF27-4A44-8D34-568F2D087B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EB7850-F373-447D-8A21-723CDC5D68BA}"/>
              </a:ext>
            </a:extLst>
          </p:cNvPr>
          <p:cNvSpPr>
            <a:spLocks noGrp="1"/>
          </p:cNvSpPr>
          <p:nvPr>
            <p:ph type="sldNum" sz="quarter" idx="12"/>
          </p:nvPr>
        </p:nvSpPr>
        <p:spPr/>
        <p:txBody>
          <a:bodyPr/>
          <a:lstStyle/>
          <a:p>
            <a:fld id="{B4F2A449-12C5-4CD4-8E19-F6B51097FEC8}" type="slidenum">
              <a:rPr lang="en-IN" smtClean="0"/>
              <a:t>‹#›</a:t>
            </a:fld>
            <a:endParaRPr lang="en-IN"/>
          </a:p>
        </p:txBody>
      </p:sp>
    </p:spTree>
    <p:extLst>
      <p:ext uri="{BB962C8B-B14F-4D97-AF65-F5344CB8AC3E}">
        <p14:creationId xmlns:p14="http://schemas.microsoft.com/office/powerpoint/2010/main" val="384670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6266-4E25-4D0B-AA77-7201BA0C9B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C21619-179E-4F18-94C3-F42B232C6321}"/>
              </a:ext>
            </a:extLst>
          </p:cNvPr>
          <p:cNvSpPr>
            <a:spLocks noGrp="1"/>
          </p:cNvSpPr>
          <p:nvPr>
            <p:ph type="dt" sz="half" idx="10"/>
          </p:nvPr>
        </p:nvSpPr>
        <p:spPr/>
        <p:txBody>
          <a:bodyPr/>
          <a:lstStyle/>
          <a:p>
            <a:fld id="{15CC13F5-C043-49C8-9089-0E5474C2DAA7}" type="datetimeFigureOut">
              <a:rPr lang="en-IN" smtClean="0"/>
              <a:t>25-09-2020</a:t>
            </a:fld>
            <a:endParaRPr lang="en-IN"/>
          </a:p>
        </p:txBody>
      </p:sp>
      <p:sp>
        <p:nvSpPr>
          <p:cNvPr id="4" name="Footer Placeholder 3">
            <a:extLst>
              <a:ext uri="{FF2B5EF4-FFF2-40B4-BE49-F238E27FC236}">
                <a16:creationId xmlns:a16="http://schemas.microsoft.com/office/drawing/2014/main" id="{9D7D8CA5-8FEA-4B93-BA6A-6C7F4A8A5C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98BAE2-AB31-44A8-99EC-4B423E450D3E}"/>
              </a:ext>
            </a:extLst>
          </p:cNvPr>
          <p:cNvSpPr>
            <a:spLocks noGrp="1"/>
          </p:cNvSpPr>
          <p:nvPr>
            <p:ph type="sldNum" sz="quarter" idx="12"/>
          </p:nvPr>
        </p:nvSpPr>
        <p:spPr/>
        <p:txBody>
          <a:bodyPr/>
          <a:lstStyle/>
          <a:p>
            <a:fld id="{B4F2A449-12C5-4CD4-8E19-F6B51097FEC8}" type="slidenum">
              <a:rPr lang="en-IN" smtClean="0"/>
              <a:t>‹#›</a:t>
            </a:fld>
            <a:endParaRPr lang="en-IN"/>
          </a:p>
        </p:txBody>
      </p:sp>
    </p:spTree>
    <p:extLst>
      <p:ext uri="{BB962C8B-B14F-4D97-AF65-F5344CB8AC3E}">
        <p14:creationId xmlns:p14="http://schemas.microsoft.com/office/powerpoint/2010/main" val="4137137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164C4-DF94-436A-AF75-5CC7BFF7B17D}"/>
              </a:ext>
            </a:extLst>
          </p:cNvPr>
          <p:cNvSpPr>
            <a:spLocks noGrp="1"/>
          </p:cNvSpPr>
          <p:nvPr>
            <p:ph type="dt" sz="half" idx="10"/>
          </p:nvPr>
        </p:nvSpPr>
        <p:spPr/>
        <p:txBody>
          <a:bodyPr/>
          <a:lstStyle/>
          <a:p>
            <a:fld id="{15CC13F5-C043-49C8-9089-0E5474C2DAA7}" type="datetimeFigureOut">
              <a:rPr lang="en-IN" smtClean="0"/>
              <a:t>25-09-2020</a:t>
            </a:fld>
            <a:endParaRPr lang="en-IN"/>
          </a:p>
        </p:txBody>
      </p:sp>
      <p:sp>
        <p:nvSpPr>
          <p:cNvPr id="3" name="Footer Placeholder 2">
            <a:extLst>
              <a:ext uri="{FF2B5EF4-FFF2-40B4-BE49-F238E27FC236}">
                <a16:creationId xmlns:a16="http://schemas.microsoft.com/office/drawing/2014/main" id="{3C5DB920-5684-406C-9318-2077DDB7CE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CE5F81-CB41-4938-815A-0C940CE9A240}"/>
              </a:ext>
            </a:extLst>
          </p:cNvPr>
          <p:cNvSpPr>
            <a:spLocks noGrp="1"/>
          </p:cNvSpPr>
          <p:nvPr>
            <p:ph type="sldNum" sz="quarter" idx="12"/>
          </p:nvPr>
        </p:nvSpPr>
        <p:spPr/>
        <p:txBody>
          <a:bodyPr/>
          <a:lstStyle/>
          <a:p>
            <a:fld id="{B4F2A449-12C5-4CD4-8E19-F6B51097FEC8}" type="slidenum">
              <a:rPr lang="en-IN" smtClean="0"/>
              <a:t>‹#›</a:t>
            </a:fld>
            <a:endParaRPr lang="en-IN"/>
          </a:p>
        </p:txBody>
      </p:sp>
    </p:spTree>
    <p:extLst>
      <p:ext uri="{BB962C8B-B14F-4D97-AF65-F5344CB8AC3E}">
        <p14:creationId xmlns:p14="http://schemas.microsoft.com/office/powerpoint/2010/main" val="301910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1DBC-2C49-48F8-9E45-83E35D6C2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C27195-A2D6-47C6-A3E6-C916F62F0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A78FC8-70F0-4EFF-B850-782E1CA5EE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CBC43-729F-4721-B6AD-540A2178FF56}"/>
              </a:ext>
            </a:extLst>
          </p:cNvPr>
          <p:cNvSpPr>
            <a:spLocks noGrp="1"/>
          </p:cNvSpPr>
          <p:nvPr>
            <p:ph type="dt" sz="half" idx="10"/>
          </p:nvPr>
        </p:nvSpPr>
        <p:spPr/>
        <p:txBody>
          <a:bodyPr/>
          <a:lstStyle/>
          <a:p>
            <a:fld id="{15CC13F5-C043-49C8-9089-0E5474C2DAA7}" type="datetimeFigureOut">
              <a:rPr lang="en-IN" smtClean="0"/>
              <a:t>25-09-2020</a:t>
            </a:fld>
            <a:endParaRPr lang="en-IN"/>
          </a:p>
        </p:txBody>
      </p:sp>
      <p:sp>
        <p:nvSpPr>
          <p:cNvPr id="6" name="Footer Placeholder 5">
            <a:extLst>
              <a:ext uri="{FF2B5EF4-FFF2-40B4-BE49-F238E27FC236}">
                <a16:creationId xmlns:a16="http://schemas.microsoft.com/office/drawing/2014/main" id="{BC01D9FE-15CE-4830-BA71-451FBB4158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54319-E369-49BC-865C-699E4B4ACFEF}"/>
              </a:ext>
            </a:extLst>
          </p:cNvPr>
          <p:cNvSpPr>
            <a:spLocks noGrp="1"/>
          </p:cNvSpPr>
          <p:nvPr>
            <p:ph type="sldNum" sz="quarter" idx="12"/>
          </p:nvPr>
        </p:nvSpPr>
        <p:spPr/>
        <p:txBody>
          <a:bodyPr/>
          <a:lstStyle/>
          <a:p>
            <a:fld id="{B4F2A449-12C5-4CD4-8E19-F6B51097FEC8}" type="slidenum">
              <a:rPr lang="en-IN" smtClean="0"/>
              <a:t>‹#›</a:t>
            </a:fld>
            <a:endParaRPr lang="en-IN"/>
          </a:p>
        </p:txBody>
      </p:sp>
    </p:spTree>
    <p:extLst>
      <p:ext uri="{BB962C8B-B14F-4D97-AF65-F5344CB8AC3E}">
        <p14:creationId xmlns:p14="http://schemas.microsoft.com/office/powerpoint/2010/main" val="357180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5A11-8BC4-4E21-9427-DC0F0AA20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18FCDB-B197-40E1-8D9B-36B86BEA91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285790-F05C-4B73-8024-C410D45F44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D6250-E4EB-4F9B-9C42-D96B4D5E87E0}"/>
              </a:ext>
            </a:extLst>
          </p:cNvPr>
          <p:cNvSpPr>
            <a:spLocks noGrp="1"/>
          </p:cNvSpPr>
          <p:nvPr>
            <p:ph type="dt" sz="half" idx="10"/>
          </p:nvPr>
        </p:nvSpPr>
        <p:spPr/>
        <p:txBody>
          <a:bodyPr/>
          <a:lstStyle/>
          <a:p>
            <a:fld id="{15CC13F5-C043-49C8-9089-0E5474C2DAA7}" type="datetimeFigureOut">
              <a:rPr lang="en-IN" smtClean="0"/>
              <a:t>25-09-2020</a:t>
            </a:fld>
            <a:endParaRPr lang="en-IN"/>
          </a:p>
        </p:txBody>
      </p:sp>
      <p:sp>
        <p:nvSpPr>
          <p:cNvPr id="6" name="Footer Placeholder 5">
            <a:extLst>
              <a:ext uri="{FF2B5EF4-FFF2-40B4-BE49-F238E27FC236}">
                <a16:creationId xmlns:a16="http://schemas.microsoft.com/office/drawing/2014/main" id="{C56C7AF5-15B2-47E3-AE60-FA42AAE0DF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6E397C-C127-45BC-876E-1A9B5868BE43}"/>
              </a:ext>
            </a:extLst>
          </p:cNvPr>
          <p:cNvSpPr>
            <a:spLocks noGrp="1"/>
          </p:cNvSpPr>
          <p:nvPr>
            <p:ph type="sldNum" sz="quarter" idx="12"/>
          </p:nvPr>
        </p:nvSpPr>
        <p:spPr/>
        <p:txBody>
          <a:bodyPr/>
          <a:lstStyle/>
          <a:p>
            <a:fld id="{B4F2A449-12C5-4CD4-8E19-F6B51097FEC8}" type="slidenum">
              <a:rPr lang="en-IN" smtClean="0"/>
              <a:t>‹#›</a:t>
            </a:fld>
            <a:endParaRPr lang="en-IN"/>
          </a:p>
        </p:txBody>
      </p:sp>
    </p:spTree>
    <p:extLst>
      <p:ext uri="{BB962C8B-B14F-4D97-AF65-F5344CB8AC3E}">
        <p14:creationId xmlns:p14="http://schemas.microsoft.com/office/powerpoint/2010/main" val="342393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3AAB67-3862-4A43-9D4F-D3A49E2EA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03A451-8CC0-41E1-B636-EF997B408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7D29B5-23F6-4136-95C2-E1AE21D634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C13F5-C043-49C8-9089-0E5474C2DAA7}" type="datetimeFigureOut">
              <a:rPr lang="en-IN" smtClean="0"/>
              <a:t>25-09-2020</a:t>
            </a:fld>
            <a:endParaRPr lang="en-IN"/>
          </a:p>
        </p:txBody>
      </p:sp>
      <p:sp>
        <p:nvSpPr>
          <p:cNvPr id="5" name="Footer Placeholder 4">
            <a:extLst>
              <a:ext uri="{FF2B5EF4-FFF2-40B4-BE49-F238E27FC236}">
                <a16:creationId xmlns:a16="http://schemas.microsoft.com/office/drawing/2014/main" id="{DCBC8041-47B4-410C-A014-90CE0F409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571AAD-7172-44F6-B84C-6287B69E86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2A449-12C5-4CD4-8E19-F6B51097FEC8}" type="slidenum">
              <a:rPr lang="en-IN" smtClean="0"/>
              <a:t>‹#›</a:t>
            </a:fld>
            <a:endParaRPr lang="en-IN"/>
          </a:p>
        </p:txBody>
      </p:sp>
    </p:spTree>
    <p:extLst>
      <p:ext uri="{BB962C8B-B14F-4D97-AF65-F5344CB8AC3E}">
        <p14:creationId xmlns:p14="http://schemas.microsoft.com/office/powerpoint/2010/main" val="73700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84C028-42BE-4DD4-ABC7-02FF23D6553B}"/>
              </a:ext>
            </a:extLst>
          </p:cNvPr>
          <p:cNvSpPr/>
          <p:nvPr/>
        </p:nvSpPr>
        <p:spPr>
          <a:xfrm>
            <a:off x="0" y="6074704"/>
            <a:ext cx="12192000" cy="769441"/>
          </a:xfrm>
          <a:prstGeom prst="rect">
            <a:avLst/>
          </a:prstGeom>
        </p:spPr>
        <p:txBody>
          <a:bodyPr wrap="square">
            <a:spAutoFit/>
          </a:bodyPr>
          <a:lstStyle/>
          <a:p>
            <a:pPr algn="ctr"/>
            <a:r>
              <a:rPr lang="en-IN" sz="4400" dirty="0">
                <a:ln w="0"/>
                <a:solidFill>
                  <a:schemeClr val="accent2"/>
                </a:solidFill>
                <a:effectLst>
                  <a:outerShdw blurRad="38100" dist="19050" dir="2700000" algn="tl" rotWithShape="0">
                    <a:schemeClr val="dk1">
                      <a:alpha val="40000"/>
                    </a:schemeClr>
                  </a:outerShdw>
                </a:effectLst>
                <a:latin typeface="Arial Rounded MT Bold" panose="020F0704030504030204" pitchFamily="34" charset="0"/>
              </a:rPr>
              <a:t>Business Strategy for Wada Pav Shop</a:t>
            </a:r>
          </a:p>
        </p:txBody>
      </p:sp>
    </p:spTree>
    <p:extLst>
      <p:ext uri="{BB962C8B-B14F-4D97-AF65-F5344CB8AC3E}">
        <p14:creationId xmlns:p14="http://schemas.microsoft.com/office/powerpoint/2010/main" val="405681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117803-7030-40CD-9F27-ADD8EC7091AC}"/>
              </a:ext>
            </a:extLst>
          </p:cNvPr>
          <p:cNvSpPr/>
          <p:nvPr/>
        </p:nvSpPr>
        <p:spPr>
          <a:xfrm>
            <a:off x="200886" y="4514430"/>
            <a:ext cx="5831073" cy="241200"/>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spcBef>
                <a:spcPct val="0"/>
              </a:spcBef>
            </a:pPr>
            <a:r>
              <a:rPr lang="en-IN" sz="1000" b="1" dirty="0">
                <a:solidFill>
                  <a:schemeClr val="bg1"/>
                </a:solidFill>
                <a:latin typeface="Verdana" panose="020B0604030504040204" pitchFamily="34" charset="0"/>
              </a:rPr>
              <a:t>Problem Statement</a:t>
            </a:r>
          </a:p>
        </p:txBody>
      </p:sp>
      <p:sp>
        <p:nvSpPr>
          <p:cNvPr id="5" name="Rectangle 4">
            <a:extLst>
              <a:ext uri="{FF2B5EF4-FFF2-40B4-BE49-F238E27FC236}">
                <a16:creationId xmlns:a16="http://schemas.microsoft.com/office/drawing/2014/main" id="{CDEBEDDE-4725-48BC-9E74-C5EA915F4D63}"/>
              </a:ext>
            </a:extLst>
          </p:cNvPr>
          <p:cNvSpPr/>
          <p:nvPr/>
        </p:nvSpPr>
        <p:spPr>
          <a:xfrm>
            <a:off x="162070" y="4812485"/>
            <a:ext cx="5869889" cy="759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400" dirty="0">
                <a:solidFill>
                  <a:schemeClr val="tx1"/>
                </a:solidFill>
              </a:rPr>
              <a:t>A man wants to open a shop named ‘</a:t>
            </a:r>
            <a:r>
              <a:rPr lang="en-IN" sz="1400" dirty="0" err="1">
                <a:solidFill>
                  <a:schemeClr val="tx1"/>
                </a:solidFill>
              </a:rPr>
              <a:t>Bhukēlēlā</a:t>
            </a:r>
            <a:r>
              <a:rPr lang="en-IN" sz="1400" dirty="0">
                <a:solidFill>
                  <a:schemeClr val="tx1"/>
                </a:solidFill>
              </a:rPr>
              <a:t>’, however de does not have any data to support his business strategy. Also there are 4 other shops in that area. </a:t>
            </a:r>
          </a:p>
        </p:txBody>
      </p:sp>
      <p:sp>
        <p:nvSpPr>
          <p:cNvPr id="6" name="Rectangle 5">
            <a:extLst>
              <a:ext uri="{FF2B5EF4-FFF2-40B4-BE49-F238E27FC236}">
                <a16:creationId xmlns:a16="http://schemas.microsoft.com/office/drawing/2014/main" id="{AD7AE3BA-1272-46E8-8A54-47A925F2000D}"/>
              </a:ext>
            </a:extLst>
          </p:cNvPr>
          <p:cNvSpPr/>
          <p:nvPr/>
        </p:nvSpPr>
        <p:spPr>
          <a:xfrm>
            <a:off x="239141" y="1557390"/>
            <a:ext cx="5839696" cy="2246769"/>
          </a:xfrm>
          <a:prstGeom prst="rect">
            <a:avLst/>
          </a:prstGeom>
        </p:spPr>
        <p:txBody>
          <a:bodyPr wrap="square">
            <a:spAutoFit/>
          </a:bodyPr>
          <a:lstStyle/>
          <a:p>
            <a:r>
              <a:rPr lang="en-GB" sz="1400" i="1" dirty="0">
                <a:solidFill>
                  <a:srgbClr val="000000"/>
                </a:solidFill>
                <a:latin typeface="Calibri" panose="020F0502020204030204" pitchFamily="34" charset="0"/>
              </a:rPr>
              <a:t>A man wants to open a Wada Pav Shop near Shivaji Nagar in Pune. He has got a location where there are other 4 more </a:t>
            </a:r>
            <a:r>
              <a:rPr lang="en-GB" sz="1400" i="1" dirty="0" err="1">
                <a:solidFill>
                  <a:srgbClr val="000000"/>
                </a:solidFill>
                <a:latin typeface="Calibri" panose="020F0502020204030204" pitchFamily="34" charset="0"/>
              </a:rPr>
              <a:t>wada</a:t>
            </a:r>
            <a:r>
              <a:rPr lang="en-GB" sz="1400" i="1" dirty="0">
                <a:solidFill>
                  <a:srgbClr val="000000"/>
                </a:solidFill>
                <a:latin typeface="Calibri" panose="020F0502020204030204" pitchFamily="34" charset="0"/>
              </a:rPr>
              <a:t> pav shops. He is not able to understand what will be the strategy to take over his clients.</a:t>
            </a:r>
          </a:p>
          <a:p>
            <a:r>
              <a:rPr lang="en-GB" sz="1400" i="1" dirty="0">
                <a:solidFill>
                  <a:srgbClr val="000000"/>
                </a:solidFill>
                <a:latin typeface="Calibri" panose="020F0502020204030204" pitchFamily="34" charset="0"/>
              </a:rPr>
              <a:t>a. What will be the price of each Wada Pav?</a:t>
            </a:r>
          </a:p>
          <a:p>
            <a:r>
              <a:rPr lang="en-GB" sz="1400" i="1" dirty="0">
                <a:solidFill>
                  <a:srgbClr val="000000"/>
                </a:solidFill>
                <a:latin typeface="Calibri" panose="020F0502020204030204" pitchFamily="34" charset="0"/>
              </a:rPr>
              <a:t>b. How will he differentiate from the other competitors?</a:t>
            </a:r>
          </a:p>
          <a:p>
            <a:r>
              <a:rPr lang="en-GB" sz="1400" i="1" dirty="0">
                <a:solidFill>
                  <a:srgbClr val="000000"/>
                </a:solidFill>
                <a:latin typeface="Calibri" panose="020F0502020204030204" pitchFamily="34" charset="0"/>
              </a:rPr>
              <a:t>c. How will you bring insights when he has no data of his shop?</a:t>
            </a:r>
          </a:p>
          <a:p>
            <a:r>
              <a:rPr lang="en-GB" sz="1400" i="1" dirty="0">
                <a:solidFill>
                  <a:srgbClr val="000000"/>
                </a:solidFill>
                <a:latin typeface="Calibri" panose="020F0502020204030204" pitchFamily="34" charset="0"/>
              </a:rPr>
              <a:t>d. Why will be the Customer comes to your shop? (What will be the positioning)</a:t>
            </a:r>
          </a:p>
          <a:p>
            <a:r>
              <a:rPr lang="en-GB" sz="1400" i="1" dirty="0">
                <a:solidFill>
                  <a:srgbClr val="000000"/>
                </a:solidFill>
                <a:latin typeface="Calibri" panose="020F0502020204030204" pitchFamily="34" charset="0"/>
              </a:rPr>
              <a:t>e. What Machine Learning Models you will used to take to solve this Problem Statement? Whether Data Science is really required or not?</a:t>
            </a:r>
            <a:endParaRPr lang="en-GB" sz="1400" dirty="0">
              <a:solidFill>
                <a:srgbClr val="000000"/>
              </a:solidFill>
              <a:latin typeface="Calibri" panose="020F0502020204030204" pitchFamily="34" charset="0"/>
            </a:endParaRPr>
          </a:p>
        </p:txBody>
      </p:sp>
      <p:sp>
        <p:nvSpPr>
          <p:cNvPr id="7" name="Rectangle 6">
            <a:extLst>
              <a:ext uri="{FF2B5EF4-FFF2-40B4-BE49-F238E27FC236}">
                <a16:creationId xmlns:a16="http://schemas.microsoft.com/office/drawing/2014/main" id="{E29DFD74-D798-46B4-8A74-B141CB215BEF}"/>
              </a:ext>
            </a:extLst>
          </p:cNvPr>
          <p:cNvSpPr/>
          <p:nvPr/>
        </p:nvSpPr>
        <p:spPr>
          <a:xfrm>
            <a:off x="200886" y="1286244"/>
            <a:ext cx="5839696" cy="241200"/>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spcBef>
                <a:spcPct val="0"/>
              </a:spcBef>
            </a:pPr>
            <a:r>
              <a:rPr lang="en-IN" sz="1000" b="1" dirty="0">
                <a:solidFill>
                  <a:schemeClr val="bg1"/>
                </a:solidFill>
                <a:latin typeface="Verdana" panose="020B0604030504040204" pitchFamily="34" charset="0"/>
              </a:rPr>
              <a:t>Voice of Customer</a:t>
            </a:r>
          </a:p>
        </p:txBody>
      </p:sp>
      <p:sp>
        <p:nvSpPr>
          <p:cNvPr id="8" name="Rectangle 7">
            <a:extLst>
              <a:ext uri="{FF2B5EF4-FFF2-40B4-BE49-F238E27FC236}">
                <a16:creationId xmlns:a16="http://schemas.microsoft.com/office/drawing/2014/main" id="{45326C13-B982-4A35-B6BD-3748B76ED523}"/>
              </a:ext>
            </a:extLst>
          </p:cNvPr>
          <p:cNvSpPr/>
          <p:nvPr/>
        </p:nvSpPr>
        <p:spPr>
          <a:xfrm>
            <a:off x="162070" y="5611339"/>
            <a:ext cx="5850917" cy="241200"/>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spcBef>
                <a:spcPct val="0"/>
              </a:spcBef>
            </a:pPr>
            <a:r>
              <a:rPr lang="en-US" altLang="en-US" sz="1000" b="1" dirty="0">
                <a:solidFill>
                  <a:schemeClr val="bg1"/>
                </a:solidFill>
                <a:latin typeface="Verdana" panose="020B0604030504040204" pitchFamily="34" charset="0"/>
              </a:rPr>
              <a:t>Critical Customer Requirement</a:t>
            </a:r>
          </a:p>
        </p:txBody>
      </p:sp>
      <p:sp>
        <p:nvSpPr>
          <p:cNvPr id="9" name="Rectangle 8">
            <a:extLst>
              <a:ext uri="{FF2B5EF4-FFF2-40B4-BE49-F238E27FC236}">
                <a16:creationId xmlns:a16="http://schemas.microsoft.com/office/drawing/2014/main" id="{24B65EC8-2760-4CAF-B8AC-9E65944E7F7B}"/>
              </a:ext>
            </a:extLst>
          </p:cNvPr>
          <p:cNvSpPr/>
          <p:nvPr/>
        </p:nvSpPr>
        <p:spPr>
          <a:xfrm>
            <a:off x="83130" y="5995060"/>
            <a:ext cx="5948829" cy="587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400" dirty="0">
                <a:solidFill>
                  <a:schemeClr val="tx1"/>
                </a:solidFill>
              </a:rPr>
              <a:t>Customer wants insight for his start up business. Also looking for suggestion about the business strategy.</a:t>
            </a:r>
          </a:p>
          <a:p>
            <a:endParaRPr lang="en-IN" sz="1400" dirty="0">
              <a:solidFill>
                <a:schemeClr val="tx1"/>
              </a:solidFill>
            </a:endParaRPr>
          </a:p>
          <a:p>
            <a:r>
              <a:rPr lang="en-IN" sz="1400" dirty="0">
                <a:solidFill>
                  <a:schemeClr val="tx1"/>
                </a:solidFill>
              </a:rPr>
              <a:t>  </a:t>
            </a:r>
          </a:p>
        </p:txBody>
      </p:sp>
      <p:sp>
        <p:nvSpPr>
          <p:cNvPr id="10" name="Rectangle 9">
            <a:extLst>
              <a:ext uri="{FF2B5EF4-FFF2-40B4-BE49-F238E27FC236}">
                <a16:creationId xmlns:a16="http://schemas.microsoft.com/office/drawing/2014/main" id="{BC0F212E-6410-4E7D-8666-099E0DDE6497}"/>
              </a:ext>
            </a:extLst>
          </p:cNvPr>
          <p:cNvSpPr/>
          <p:nvPr/>
        </p:nvSpPr>
        <p:spPr>
          <a:xfrm>
            <a:off x="6151420" y="1290058"/>
            <a:ext cx="5948826" cy="241200"/>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spcBef>
                <a:spcPct val="0"/>
              </a:spcBef>
            </a:pPr>
            <a:r>
              <a:rPr lang="en-US" altLang="en-US" sz="1000" b="1" dirty="0">
                <a:solidFill>
                  <a:schemeClr val="bg1"/>
                </a:solidFill>
                <a:latin typeface="Verdana" panose="020B0604030504040204" pitchFamily="34" charset="0"/>
              </a:rPr>
              <a:t>Goal Statement</a:t>
            </a:r>
          </a:p>
        </p:txBody>
      </p:sp>
      <p:sp>
        <p:nvSpPr>
          <p:cNvPr id="11" name="Rectangle 10">
            <a:extLst>
              <a:ext uri="{FF2B5EF4-FFF2-40B4-BE49-F238E27FC236}">
                <a16:creationId xmlns:a16="http://schemas.microsoft.com/office/drawing/2014/main" id="{549880CD-4B31-4E4F-9A99-B1B0078F8E22}"/>
              </a:ext>
            </a:extLst>
          </p:cNvPr>
          <p:cNvSpPr/>
          <p:nvPr/>
        </p:nvSpPr>
        <p:spPr>
          <a:xfrm>
            <a:off x="6096925" y="1594406"/>
            <a:ext cx="5948829" cy="472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400" dirty="0">
                <a:solidFill>
                  <a:schemeClr val="tx1"/>
                </a:solidFill>
              </a:rPr>
              <a:t>Give detail insight of the business and suggest business strategies to the owner to set up a successful business. </a:t>
            </a:r>
          </a:p>
        </p:txBody>
      </p:sp>
      <p:sp>
        <p:nvSpPr>
          <p:cNvPr id="12" name="Rectangle 11">
            <a:extLst>
              <a:ext uri="{FF2B5EF4-FFF2-40B4-BE49-F238E27FC236}">
                <a16:creationId xmlns:a16="http://schemas.microsoft.com/office/drawing/2014/main" id="{59F17E10-422F-41B4-9873-4DD633DF0FD5}"/>
              </a:ext>
            </a:extLst>
          </p:cNvPr>
          <p:cNvSpPr/>
          <p:nvPr/>
        </p:nvSpPr>
        <p:spPr>
          <a:xfrm>
            <a:off x="0" y="0"/>
            <a:ext cx="12192000" cy="40289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t>Define - Project Charter</a:t>
            </a:r>
          </a:p>
        </p:txBody>
      </p:sp>
      <p:sp>
        <p:nvSpPr>
          <p:cNvPr id="13" name="Rectangle 12">
            <a:extLst>
              <a:ext uri="{FF2B5EF4-FFF2-40B4-BE49-F238E27FC236}">
                <a16:creationId xmlns:a16="http://schemas.microsoft.com/office/drawing/2014/main" id="{639B8E9B-C1C7-41E0-ADB0-9097E9A7BA86}"/>
              </a:ext>
            </a:extLst>
          </p:cNvPr>
          <p:cNvSpPr/>
          <p:nvPr/>
        </p:nvSpPr>
        <p:spPr>
          <a:xfrm>
            <a:off x="162071" y="469422"/>
            <a:ext cx="1881080" cy="241884"/>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spcBef>
                <a:spcPct val="0"/>
              </a:spcBef>
            </a:pPr>
            <a:r>
              <a:rPr lang="en-IN" sz="1000" b="1" dirty="0">
                <a:solidFill>
                  <a:schemeClr val="bg1"/>
                </a:solidFill>
                <a:latin typeface="Verdana" panose="020B0604030504040204" pitchFamily="34" charset="0"/>
              </a:rPr>
              <a:t>Project Leader</a:t>
            </a:r>
          </a:p>
        </p:txBody>
      </p:sp>
      <p:sp>
        <p:nvSpPr>
          <p:cNvPr id="14" name="Rectangle 41">
            <a:extLst>
              <a:ext uri="{FF2B5EF4-FFF2-40B4-BE49-F238E27FC236}">
                <a16:creationId xmlns:a16="http://schemas.microsoft.com/office/drawing/2014/main" id="{B173866D-76C9-4C1C-9411-E9A78D466C19}"/>
              </a:ext>
            </a:extLst>
          </p:cNvPr>
          <p:cNvSpPr>
            <a:spLocks noChangeArrowheads="1"/>
          </p:cNvSpPr>
          <p:nvPr/>
        </p:nvSpPr>
        <p:spPr bwMode="auto">
          <a:xfrm>
            <a:off x="162070" y="854530"/>
            <a:ext cx="1881081" cy="241884"/>
          </a:xfrm>
          <a:prstGeom prst="rect">
            <a:avLst/>
          </a:prstGeom>
          <a:solidFill>
            <a:srgbClr val="C0C0C0">
              <a:alpha val="5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gn="ctr" eaLnBrk="1" hangingPunct="1">
              <a:spcBef>
                <a:spcPct val="0"/>
              </a:spcBef>
              <a:buFontTx/>
              <a:buNone/>
            </a:pPr>
            <a:r>
              <a:rPr lang="en-US" altLang="en-US" sz="900" dirty="0">
                <a:solidFill>
                  <a:srgbClr val="003366"/>
                </a:solidFill>
              </a:rPr>
              <a:t>Dipankar </a:t>
            </a:r>
            <a:r>
              <a:rPr lang="en-US" altLang="en-US" sz="900" dirty="0" err="1">
                <a:solidFill>
                  <a:srgbClr val="003366"/>
                </a:solidFill>
              </a:rPr>
              <a:t>Middya</a:t>
            </a:r>
            <a:endParaRPr lang="en-US" altLang="en-US" sz="900" dirty="0">
              <a:solidFill>
                <a:srgbClr val="003366"/>
              </a:solidFill>
            </a:endParaRPr>
          </a:p>
        </p:txBody>
      </p:sp>
      <p:sp>
        <p:nvSpPr>
          <p:cNvPr id="15" name="Rectangle 33">
            <a:extLst>
              <a:ext uri="{FF2B5EF4-FFF2-40B4-BE49-F238E27FC236}">
                <a16:creationId xmlns:a16="http://schemas.microsoft.com/office/drawing/2014/main" id="{4995F0AB-50FC-4825-BF85-FD787B7276A4}"/>
              </a:ext>
            </a:extLst>
          </p:cNvPr>
          <p:cNvSpPr>
            <a:spLocks noChangeArrowheads="1"/>
          </p:cNvSpPr>
          <p:nvPr/>
        </p:nvSpPr>
        <p:spPr bwMode="auto">
          <a:xfrm>
            <a:off x="3454248" y="441425"/>
            <a:ext cx="1882800" cy="241200"/>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gn="ctr" eaLnBrk="1" hangingPunct="1">
              <a:spcBef>
                <a:spcPct val="0"/>
              </a:spcBef>
              <a:buFontTx/>
              <a:buNone/>
            </a:pPr>
            <a:r>
              <a:rPr lang="en-US" altLang="en-US" sz="1000" dirty="0">
                <a:solidFill>
                  <a:schemeClr val="bg1"/>
                </a:solidFill>
              </a:rPr>
              <a:t>Project Mentor</a:t>
            </a:r>
          </a:p>
        </p:txBody>
      </p:sp>
      <p:sp>
        <p:nvSpPr>
          <p:cNvPr id="16" name="Rectangle 45">
            <a:extLst>
              <a:ext uri="{FF2B5EF4-FFF2-40B4-BE49-F238E27FC236}">
                <a16:creationId xmlns:a16="http://schemas.microsoft.com/office/drawing/2014/main" id="{A13ED7F5-FAB4-4A51-AD63-FA1266F6877E}"/>
              </a:ext>
            </a:extLst>
          </p:cNvPr>
          <p:cNvSpPr>
            <a:spLocks noChangeArrowheads="1"/>
          </p:cNvSpPr>
          <p:nvPr/>
        </p:nvSpPr>
        <p:spPr bwMode="auto">
          <a:xfrm>
            <a:off x="3454248" y="860961"/>
            <a:ext cx="1882800" cy="241200"/>
          </a:xfrm>
          <a:prstGeom prst="rect">
            <a:avLst/>
          </a:prstGeom>
          <a:solidFill>
            <a:srgbClr val="C0C0C0">
              <a:alpha val="5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gn="ctr" eaLnBrk="1" hangingPunct="1">
              <a:spcBef>
                <a:spcPct val="0"/>
              </a:spcBef>
              <a:buFontTx/>
              <a:buNone/>
            </a:pPr>
            <a:r>
              <a:rPr lang="en-US" altLang="en-US" sz="900" dirty="0">
                <a:solidFill>
                  <a:srgbClr val="003366"/>
                </a:solidFill>
              </a:rPr>
              <a:t>Mr. Bose</a:t>
            </a:r>
          </a:p>
        </p:txBody>
      </p:sp>
      <p:sp>
        <p:nvSpPr>
          <p:cNvPr id="17" name="Rectangle 36">
            <a:extLst>
              <a:ext uri="{FF2B5EF4-FFF2-40B4-BE49-F238E27FC236}">
                <a16:creationId xmlns:a16="http://schemas.microsoft.com/office/drawing/2014/main" id="{262BC960-CB1F-4A6E-9E8E-A31BC89EEA7A}"/>
              </a:ext>
            </a:extLst>
          </p:cNvPr>
          <p:cNvSpPr>
            <a:spLocks noChangeArrowheads="1"/>
          </p:cNvSpPr>
          <p:nvPr/>
        </p:nvSpPr>
        <p:spPr bwMode="auto">
          <a:xfrm>
            <a:off x="6920192" y="440436"/>
            <a:ext cx="1882800" cy="241200"/>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gn="ctr" eaLnBrk="1" hangingPunct="1">
              <a:spcBef>
                <a:spcPct val="0"/>
              </a:spcBef>
              <a:buFontTx/>
              <a:buNone/>
            </a:pPr>
            <a:r>
              <a:rPr lang="en-US" altLang="en-US" sz="1000" dirty="0">
                <a:solidFill>
                  <a:schemeClr val="bg1"/>
                </a:solidFill>
              </a:rPr>
              <a:t>Project Sponsor</a:t>
            </a:r>
          </a:p>
        </p:txBody>
      </p:sp>
      <p:sp>
        <p:nvSpPr>
          <p:cNvPr id="18" name="Rectangle 46">
            <a:extLst>
              <a:ext uri="{FF2B5EF4-FFF2-40B4-BE49-F238E27FC236}">
                <a16:creationId xmlns:a16="http://schemas.microsoft.com/office/drawing/2014/main" id="{1D37CBDE-42B3-497B-9A4B-F1E88CC72BD8}"/>
              </a:ext>
            </a:extLst>
          </p:cNvPr>
          <p:cNvSpPr>
            <a:spLocks noChangeArrowheads="1"/>
          </p:cNvSpPr>
          <p:nvPr/>
        </p:nvSpPr>
        <p:spPr bwMode="auto">
          <a:xfrm>
            <a:off x="6920192" y="871113"/>
            <a:ext cx="1882800" cy="241200"/>
          </a:xfrm>
          <a:prstGeom prst="rect">
            <a:avLst/>
          </a:prstGeom>
          <a:solidFill>
            <a:srgbClr val="C0C0C0">
              <a:alpha val="5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t"/>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gn="ctr">
              <a:spcBef>
                <a:spcPct val="0"/>
              </a:spcBef>
              <a:buNone/>
            </a:pPr>
            <a:r>
              <a:rPr lang="en-IN" sz="900" dirty="0" err="1"/>
              <a:t>Bhukēlēlā</a:t>
            </a:r>
            <a:endParaRPr lang="en-US" altLang="en-US" sz="900" dirty="0">
              <a:solidFill>
                <a:srgbClr val="003366"/>
              </a:solidFill>
            </a:endParaRPr>
          </a:p>
        </p:txBody>
      </p:sp>
      <p:sp>
        <p:nvSpPr>
          <p:cNvPr id="19" name="Rectangle 37">
            <a:extLst>
              <a:ext uri="{FF2B5EF4-FFF2-40B4-BE49-F238E27FC236}">
                <a16:creationId xmlns:a16="http://schemas.microsoft.com/office/drawing/2014/main" id="{0CF32E5E-95A5-4B78-9565-8EE80F12C0AC}"/>
              </a:ext>
            </a:extLst>
          </p:cNvPr>
          <p:cNvSpPr>
            <a:spLocks noChangeArrowheads="1"/>
          </p:cNvSpPr>
          <p:nvPr/>
        </p:nvSpPr>
        <p:spPr bwMode="auto">
          <a:xfrm>
            <a:off x="10214089" y="460040"/>
            <a:ext cx="1882800" cy="241200"/>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gn="ctr" eaLnBrk="1" hangingPunct="1">
              <a:spcBef>
                <a:spcPct val="0"/>
              </a:spcBef>
              <a:buFontTx/>
              <a:buNone/>
            </a:pPr>
            <a:r>
              <a:rPr lang="en-US" altLang="en-US" sz="1000" dirty="0">
                <a:solidFill>
                  <a:schemeClr val="bg1"/>
                </a:solidFill>
              </a:rPr>
              <a:t>Process Owner</a:t>
            </a:r>
          </a:p>
        </p:txBody>
      </p:sp>
      <p:sp>
        <p:nvSpPr>
          <p:cNvPr id="20" name="Rectangle 44">
            <a:extLst>
              <a:ext uri="{FF2B5EF4-FFF2-40B4-BE49-F238E27FC236}">
                <a16:creationId xmlns:a16="http://schemas.microsoft.com/office/drawing/2014/main" id="{854C9D0D-3FE1-4276-8AFE-8C98A5CF82BE}"/>
              </a:ext>
            </a:extLst>
          </p:cNvPr>
          <p:cNvSpPr>
            <a:spLocks noChangeArrowheads="1"/>
          </p:cNvSpPr>
          <p:nvPr/>
        </p:nvSpPr>
        <p:spPr bwMode="auto">
          <a:xfrm>
            <a:off x="10214089" y="849329"/>
            <a:ext cx="1882800" cy="241200"/>
          </a:xfrm>
          <a:prstGeom prst="rect">
            <a:avLst/>
          </a:prstGeom>
          <a:solidFill>
            <a:srgbClr val="C0C0C0">
              <a:alpha val="5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gn="ctr">
              <a:spcBef>
                <a:spcPct val="0"/>
              </a:spcBef>
              <a:buNone/>
            </a:pPr>
            <a:r>
              <a:rPr lang="en-US" altLang="en-US" sz="900" dirty="0">
                <a:solidFill>
                  <a:srgbClr val="003366"/>
                </a:solidFill>
              </a:rPr>
              <a:t>Top Mentor</a:t>
            </a:r>
          </a:p>
        </p:txBody>
      </p:sp>
      <p:sp>
        <p:nvSpPr>
          <p:cNvPr id="35" name="Text Box 95">
            <a:extLst>
              <a:ext uri="{FF2B5EF4-FFF2-40B4-BE49-F238E27FC236}">
                <a16:creationId xmlns:a16="http://schemas.microsoft.com/office/drawing/2014/main" id="{2EC780E5-BE1B-48B5-917D-3A0F30E1FEA0}"/>
              </a:ext>
            </a:extLst>
          </p:cNvPr>
          <p:cNvSpPr txBox="1">
            <a:spLocks noChangeArrowheads="1"/>
          </p:cNvSpPr>
          <p:nvPr/>
        </p:nvSpPr>
        <p:spPr bwMode="auto">
          <a:xfrm>
            <a:off x="6146357" y="2804640"/>
            <a:ext cx="101758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wrap="none" lIns="92075" tIns="46038" rIns="92075" bIns="46038">
            <a:spAutoFit/>
          </a:bodyP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nSpc>
                <a:spcPct val="120000"/>
              </a:lnSpc>
              <a:buFontTx/>
              <a:buNone/>
            </a:pPr>
            <a:r>
              <a:rPr lang="en-US" altLang="en-US" b="0" dirty="0"/>
              <a:t>Define</a:t>
            </a:r>
          </a:p>
          <a:p>
            <a:pPr>
              <a:lnSpc>
                <a:spcPct val="120000"/>
              </a:lnSpc>
              <a:buFontTx/>
              <a:buNone/>
            </a:pPr>
            <a:r>
              <a:rPr lang="en-US" altLang="en-US" b="0" dirty="0"/>
              <a:t>Explore</a:t>
            </a:r>
          </a:p>
          <a:p>
            <a:pPr>
              <a:lnSpc>
                <a:spcPct val="120000"/>
              </a:lnSpc>
              <a:buFontTx/>
              <a:buNone/>
            </a:pPr>
            <a:r>
              <a:rPr lang="en-US" altLang="en-US" b="0" dirty="0"/>
              <a:t>Implement</a:t>
            </a:r>
          </a:p>
          <a:p>
            <a:pPr>
              <a:lnSpc>
                <a:spcPct val="120000"/>
              </a:lnSpc>
              <a:buFontTx/>
              <a:buNone/>
            </a:pPr>
            <a:r>
              <a:rPr lang="en-US" altLang="en-US" b="0" dirty="0"/>
              <a:t>Sustain</a:t>
            </a:r>
          </a:p>
        </p:txBody>
      </p:sp>
      <p:sp>
        <p:nvSpPr>
          <p:cNvPr id="36" name="Rectangle 96">
            <a:extLst>
              <a:ext uri="{FF2B5EF4-FFF2-40B4-BE49-F238E27FC236}">
                <a16:creationId xmlns:a16="http://schemas.microsoft.com/office/drawing/2014/main" id="{418070A5-504C-4F0E-8920-AC046281E96B}"/>
              </a:ext>
            </a:extLst>
          </p:cNvPr>
          <p:cNvSpPr>
            <a:spLocks noChangeArrowheads="1"/>
          </p:cNvSpPr>
          <p:nvPr/>
        </p:nvSpPr>
        <p:spPr bwMode="auto">
          <a:xfrm>
            <a:off x="7156007" y="2930052"/>
            <a:ext cx="673100" cy="127000"/>
          </a:xfrm>
          <a:prstGeom prst="rect">
            <a:avLst/>
          </a:prstGeom>
          <a:solidFill>
            <a:srgbClr val="969696"/>
          </a:solidFill>
          <a:ln>
            <a:noFill/>
          </a:ln>
          <a:extLst>
            <a:ext uri="{91240B29-F687-4F45-9708-019B960494DF}">
              <a14:hiddenLine xmlns:a14="http://schemas.microsoft.com/office/drawing/2010/main" w="3175" algn="ctr">
                <a:solidFill>
                  <a:srgbClr val="000000"/>
                </a:solidFill>
                <a:miter lim="800000"/>
                <a:headEnd/>
                <a:tailEnd/>
              </a14:hiddenLine>
            </a:ext>
          </a:extLst>
        </p:spPr>
        <p:txBody>
          <a:bodyPr wrap="none" lIns="92075" tIns="46038" rIns="92075" bIns="46038"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endParaRPr lang="en-US" altLang="en-US"/>
          </a:p>
        </p:txBody>
      </p:sp>
      <p:sp>
        <p:nvSpPr>
          <p:cNvPr id="37" name="Rectangle 97">
            <a:extLst>
              <a:ext uri="{FF2B5EF4-FFF2-40B4-BE49-F238E27FC236}">
                <a16:creationId xmlns:a16="http://schemas.microsoft.com/office/drawing/2014/main" id="{4E473E1A-49FE-4257-80C2-BB4775F39084}"/>
              </a:ext>
            </a:extLst>
          </p:cNvPr>
          <p:cNvSpPr>
            <a:spLocks noChangeArrowheads="1"/>
          </p:cNvSpPr>
          <p:nvPr/>
        </p:nvSpPr>
        <p:spPr bwMode="auto">
          <a:xfrm>
            <a:off x="7816407" y="3231677"/>
            <a:ext cx="673100" cy="127000"/>
          </a:xfrm>
          <a:prstGeom prst="rect">
            <a:avLst/>
          </a:prstGeom>
          <a:solidFill>
            <a:srgbClr val="969696"/>
          </a:solidFill>
          <a:ln>
            <a:noFill/>
          </a:ln>
          <a:extLst>
            <a:ext uri="{91240B29-F687-4F45-9708-019B960494DF}">
              <a14:hiddenLine xmlns:a14="http://schemas.microsoft.com/office/drawing/2010/main" w="3175" algn="ctr">
                <a:solidFill>
                  <a:srgbClr val="000000"/>
                </a:solidFill>
                <a:miter lim="800000"/>
                <a:headEnd/>
                <a:tailEnd/>
              </a14:hiddenLine>
            </a:ext>
          </a:extLst>
        </p:spPr>
        <p:txBody>
          <a:bodyPr wrap="none" lIns="92075" tIns="46038" rIns="92075" bIns="46038"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endParaRPr lang="en-US" altLang="en-US"/>
          </a:p>
        </p:txBody>
      </p:sp>
      <p:sp>
        <p:nvSpPr>
          <p:cNvPr id="38" name="Rectangle 99">
            <a:extLst>
              <a:ext uri="{FF2B5EF4-FFF2-40B4-BE49-F238E27FC236}">
                <a16:creationId xmlns:a16="http://schemas.microsoft.com/office/drawing/2014/main" id="{56495E28-5FD6-46B3-95F0-1E240B1ACEBF}"/>
              </a:ext>
            </a:extLst>
          </p:cNvPr>
          <p:cNvSpPr>
            <a:spLocks noChangeArrowheads="1"/>
          </p:cNvSpPr>
          <p:nvPr/>
        </p:nvSpPr>
        <p:spPr bwMode="auto">
          <a:xfrm>
            <a:off x="8489507" y="3515840"/>
            <a:ext cx="635000" cy="127000"/>
          </a:xfrm>
          <a:prstGeom prst="rect">
            <a:avLst/>
          </a:prstGeom>
          <a:solidFill>
            <a:srgbClr val="969696"/>
          </a:solidFill>
          <a:ln>
            <a:noFill/>
          </a:ln>
          <a:extLst>
            <a:ext uri="{91240B29-F687-4F45-9708-019B960494DF}">
              <a14:hiddenLine xmlns:a14="http://schemas.microsoft.com/office/drawing/2010/main" w="3175" algn="ctr">
                <a:solidFill>
                  <a:srgbClr val="000000"/>
                </a:solidFill>
                <a:miter lim="800000"/>
                <a:headEnd/>
                <a:tailEnd/>
              </a14:hiddenLine>
            </a:ext>
          </a:extLst>
        </p:spPr>
        <p:txBody>
          <a:bodyPr wrap="none" lIns="92075" tIns="46038" rIns="92075" bIns="46038"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endParaRPr lang="en-US" altLang="en-US"/>
          </a:p>
        </p:txBody>
      </p:sp>
      <p:sp>
        <p:nvSpPr>
          <p:cNvPr id="39" name="Line 100">
            <a:extLst>
              <a:ext uri="{FF2B5EF4-FFF2-40B4-BE49-F238E27FC236}">
                <a16:creationId xmlns:a16="http://schemas.microsoft.com/office/drawing/2014/main" id="{638FEEE1-65BE-4093-B12D-E7B97EFA98B9}"/>
              </a:ext>
            </a:extLst>
          </p:cNvPr>
          <p:cNvSpPr>
            <a:spLocks noChangeShapeType="1"/>
          </p:cNvSpPr>
          <p:nvPr/>
        </p:nvSpPr>
        <p:spPr bwMode="auto">
          <a:xfrm>
            <a:off x="7156007" y="2739552"/>
            <a:ext cx="0" cy="1225550"/>
          </a:xfrm>
          <a:prstGeom prst="line">
            <a:avLst/>
          </a:prstGeom>
          <a:noFill/>
          <a:ln w="28575" cap="rnd">
            <a:solidFill>
              <a:schemeClr val="bg2">
                <a:lumMod val="10000"/>
              </a:schemeClr>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IN"/>
          </a:p>
        </p:txBody>
      </p:sp>
      <p:sp>
        <p:nvSpPr>
          <p:cNvPr id="40" name="Text Box 105">
            <a:extLst>
              <a:ext uri="{FF2B5EF4-FFF2-40B4-BE49-F238E27FC236}">
                <a16:creationId xmlns:a16="http://schemas.microsoft.com/office/drawing/2014/main" id="{7D5C4AED-5E34-4E76-A2B6-C8EB8F8A6A1C}"/>
              </a:ext>
            </a:extLst>
          </p:cNvPr>
          <p:cNvSpPr txBox="1">
            <a:spLocks noChangeArrowheads="1"/>
          </p:cNvSpPr>
          <p:nvPr/>
        </p:nvSpPr>
        <p:spPr bwMode="auto">
          <a:xfrm>
            <a:off x="7013132" y="2506190"/>
            <a:ext cx="2730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wrap="none" lIns="92075" tIns="46038" rIns="92075" bIns="46038">
            <a:spAutoFit/>
          </a:bodyP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nSpc>
                <a:spcPct val="70000"/>
              </a:lnSpc>
              <a:buFontTx/>
              <a:buNone/>
            </a:pPr>
            <a:r>
              <a:rPr lang="en-US" altLang="en-US" sz="1100" b="0"/>
              <a:t>1</a:t>
            </a:r>
          </a:p>
        </p:txBody>
      </p:sp>
      <p:sp>
        <p:nvSpPr>
          <p:cNvPr id="41" name="Text Box 106">
            <a:extLst>
              <a:ext uri="{FF2B5EF4-FFF2-40B4-BE49-F238E27FC236}">
                <a16:creationId xmlns:a16="http://schemas.microsoft.com/office/drawing/2014/main" id="{7E4537DA-9158-405E-8520-FD1BBD578108}"/>
              </a:ext>
            </a:extLst>
          </p:cNvPr>
          <p:cNvSpPr txBox="1">
            <a:spLocks noChangeArrowheads="1"/>
          </p:cNvSpPr>
          <p:nvPr/>
        </p:nvSpPr>
        <p:spPr bwMode="auto">
          <a:xfrm>
            <a:off x="7673532" y="2506190"/>
            <a:ext cx="2730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wrap="none" lIns="92075" tIns="46038" rIns="92075" bIns="46038">
            <a:spAutoFit/>
          </a:bodyP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nSpc>
                <a:spcPct val="70000"/>
              </a:lnSpc>
              <a:buFontTx/>
              <a:buNone/>
            </a:pPr>
            <a:r>
              <a:rPr lang="en-US" altLang="en-US" sz="1100" b="0"/>
              <a:t>5</a:t>
            </a:r>
          </a:p>
        </p:txBody>
      </p:sp>
      <p:sp>
        <p:nvSpPr>
          <p:cNvPr id="42" name="Text Box 107">
            <a:extLst>
              <a:ext uri="{FF2B5EF4-FFF2-40B4-BE49-F238E27FC236}">
                <a16:creationId xmlns:a16="http://schemas.microsoft.com/office/drawing/2014/main" id="{B0AFD57A-66BD-4795-AD05-A05A4C831F62}"/>
              </a:ext>
            </a:extLst>
          </p:cNvPr>
          <p:cNvSpPr txBox="1">
            <a:spLocks noChangeArrowheads="1"/>
          </p:cNvSpPr>
          <p:nvPr/>
        </p:nvSpPr>
        <p:spPr bwMode="auto">
          <a:xfrm>
            <a:off x="8321232" y="2506190"/>
            <a:ext cx="3619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wrap="none" lIns="92075" tIns="46038" rIns="92075" bIns="46038">
            <a:spAutoFit/>
          </a:bodyP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nSpc>
                <a:spcPct val="70000"/>
              </a:lnSpc>
              <a:buFontTx/>
              <a:buNone/>
            </a:pPr>
            <a:r>
              <a:rPr lang="en-US" altLang="en-US" sz="1100" b="0"/>
              <a:t>10</a:t>
            </a:r>
          </a:p>
        </p:txBody>
      </p:sp>
      <p:sp>
        <p:nvSpPr>
          <p:cNvPr id="43" name="Text Box 108">
            <a:extLst>
              <a:ext uri="{FF2B5EF4-FFF2-40B4-BE49-F238E27FC236}">
                <a16:creationId xmlns:a16="http://schemas.microsoft.com/office/drawing/2014/main" id="{8B5C4048-041A-4B6E-96B6-7DCB2703002D}"/>
              </a:ext>
            </a:extLst>
          </p:cNvPr>
          <p:cNvSpPr txBox="1">
            <a:spLocks noChangeArrowheads="1"/>
          </p:cNvSpPr>
          <p:nvPr/>
        </p:nvSpPr>
        <p:spPr bwMode="auto">
          <a:xfrm>
            <a:off x="8930832" y="2506190"/>
            <a:ext cx="3619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wrap="none" lIns="92075" tIns="46038" rIns="92075" bIns="46038">
            <a:spAutoFit/>
          </a:bodyP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nSpc>
                <a:spcPct val="70000"/>
              </a:lnSpc>
              <a:buFontTx/>
              <a:buNone/>
            </a:pPr>
            <a:r>
              <a:rPr lang="en-US" altLang="en-US" sz="1100" b="0"/>
              <a:t>15</a:t>
            </a:r>
          </a:p>
        </p:txBody>
      </p:sp>
      <p:sp>
        <p:nvSpPr>
          <p:cNvPr id="44" name="Text Box 109">
            <a:extLst>
              <a:ext uri="{FF2B5EF4-FFF2-40B4-BE49-F238E27FC236}">
                <a16:creationId xmlns:a16="http://schemas.microsoft.com/office/drawing/2014/main" id="{C125284C-82A1-48C5-8940-2FCAC669BE17}"/>
              </a:ext>
            </a:extLst>
          </p:cNvPr>
          <p:cNvSpPr txBox="1">
            <a:spLocks noChangeArrowheads="1"/>
          </p:cNvSpPr>
          <p:nvPr/>
        </p:nvSpPr>
        <p:spPr bwMode="auto">
          <a:xfrm>
            <a:off x="9591232" y="2493490"/>
            <a:ext cx="3619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wrap="none" lIns="92075" tIns="46038" rIns="92075" bIns="46038">
            <a:spAutoFit/>
          </a:bodyP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nSpc>
                <a:spcPct val="70000"/>
              </a:lnSpc>
              <a:buFontTx/>
              <a:buNone/>
            </a:pPr>
            <a:r>
              <a:rPr lang="en-US" altLang="en-US" sz="1100" b="0"/>
              <a:t>20</a:t>
            </a:r>
          </a:p>
        </p:txBody>
      </p:sp>
      <p:sp>
        <p:nvSpPr>
          <p:cNvPr id="45" name="Text Box 110">
            <a:extLst>
              <a:ext uri="{FF2B5EF4-FFF2-40B4-BE49-F238E27FC236}">
                <a16:creationId xmlns:a16="http://schemas.microsoft.com/office/drawing/2014/main" id="{1BA86515-04D9-4BDE-8A38-61E7AA059528}"/>
              </a:ext>
            </a:extLst>
          </p:cNvPr>
          <p:cNvSpPr txBox="1">
            <a:spLocks noChangeArrowheads="1"/>
          </p:cNvSpPr>
          <p:nvPr/>
        </p:nvSpPr>
        <p:spPr bwMode="auto">
          <a:xfrm>
            <a:off x="6197157" y="2483965"/>
            <a:ext cx="56673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wrap="none" lIns="92075" tIns="46038" rIns="92075" bIns="46038">
            <a:spAutoFit/>
          </a:bodyP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buFontTx/>
              <a:buNone/>
            </a:pPr>
            <a:r>
              <a:rPr lang="en-US" altLang="en-US" sz="1100" dirty="0"/>
              <a:t>Days</a:t>
            </a:r>
          </a:p>
        </p:txBody>
      </p:sp>
      <p:sp>
        <p:nvSpPr>
          <p:cNvPr id="46" name="Line 111">
            <a:extLst>
              <a:ext uri="{FF2B5EF4-FFF2-40B4-BE49-F238E27FC236}">
                <a16:creationId xmlns:a16="http://schemas.microsoft.com/office/drawing/2014/main" id="{ED2063FF-8403-4864-9C86-18B15B8C9483}"/>
              </a:ext>
            </a:extLst>
          </p:cNvPr>
          <p:cNvSpPr>
            <a:spLocks noChangeShapeType="1"/>
          </p:cNvSpPr>
          <p:nvPr/>
        </p:nvSpPr>
        <p:spPr bwMode="auto">
          <a:xfrm>
            <a:off x="7817994" y="2731615"/>
            <a:ext cx="0" cy="1225550"/>
          </a:xfrm>
          <a:prstGeom prst="line">
            <a:avLst/>
          </a:prstGeom>
          <a:noFill/>
          <a:ln w="28575" cap="rnd">
            <a:solidFill>
              <a:schemeClr val="bg2">
                <a:lumMod val="10000"/>
              </a:schemeClr>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IN"/>
          </a:p>
        </p:txBody>
      </p:sp>
      <p:sp>
        <p:nvSpPr>
          <p:cNvPr id="47" name="Line 112">
            <a:extLst>
              <a:ext uri="{FF2B5EF4-FFF2-40B4-BE49-F238E27FC236}">
                <a16:creationId xmlns:a16="http://schemas.microsoft.com/office/drawing/2014/main" id="{DFC4CA87-2BD4-4EB7-A30B-8AE808BACB43}"/>
              </a:ext>
            </a:extLst>
          </p:cNvPr>
          <p:cNvSpPr>
            <a:spLocks noChangeShapeType="1"/>
          </p:cNvSpPr>
          <p:nvPr/>
        </p:nvSpPr>
        <p:spPr bwMode="auto">
          <a:xfrm>
            <a:off x="8489507" y="2753840"/>
            <a:ext cx="0" cy="1225550"/>
          </a:xfrm>
          <a:prstGeom prst="line">
            <a:avLst/>
          </a:prstGeom>
          <a:noFill/>
          <a:ln w="28575" cap="rnd">
            <a:solidFill>
              <a:schemeClr val="bg2">
                <a:lumMod val="10000"/>
              </a:schemeClr>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IN"/>
          </a:p>
        </p:txBody>
      </p:sp>
      <p:sp>
        <p:nvSpPr>
          <p:cNvPr id="48" name="Line 114">
            <a:extLst>
              <a:ext uri="{FF2B5EF4-FFF2-40B4-BE49-F238E27FC236}">
                <a16:creationId xmlns:a16="http://schemas.microsoft.com/office/drawing/2014/main" id="{CB8E63CA-8AB4-4A38-96DD-02A1F3DAE881}"/>
              </a:ext>
            </a:extLst>
          </p:cNvPr>
          <p:cNvSpPr>
            <a:spLocks noChangeShapeType="1"/>
          </p:cNvSpPr>
          <p:nvPr/>
        </p:nvSpPr>
        <p:spPr bwMode="auto">
          <a:xfrm>
            <a:off x="9797607" y="2753840"/>
            <a:ext cx="0" cy="1225550"/>
          </a:xfrm>
          <a:prstGeom prst="line">
            <a:avLst/>
          </a:prstGeom>
          <a:noFill/>
          <a:ln w="28575" cap="rnd">
            <a:solidFill>
              <a:schemeClr val="bg2">
                <a:lumMod val="10000"/>
              </a:schemeClr>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IN"/>
          </a:p>
        </p:txBody>
      </p:sp>
      <p:sp>
        <p:nvSpPr>
          <p:cNvPr id="49" name="Rectangle 98">
            <a:extLst>
              <a:ext uri="{FF2B5EF4-FFF2-40B4-BE49-F238E27FC236}">
                <a16:creationId xmlns:a16="http://schemas.microsoft.com/office/drawing/2014/main" id="{79F91C15-33A1-40E3-AAAD-CB79F1C11660}"/>
              </a:ext>
            </a:extLst>
          </p:cNvPr>
          <p:cNvSpPr>
            <a:spLocks noChangeArrowheads="1"/>
          </p:cNvSpPr>
          <p:nvPr/>
        </p:nvSpPr>
        <p:spPr bwMode="auto">
          <a:xfrm>
            <a:off x="9138018" y="3830165"/>
            <a:ext cx="673100" cy="127000"/>
          </a:xfrm>
          <a:prstGeom prst="rect">
            <a:avLst/>
          </a:prstGeom>
          <a:solidFill>
            <a:srgbClr val="969696"/>
          </a:solidFill>
          <a:ln>
            <a:noFill/>
          </a:ln>
          <a:extLst>
            <a:ext uri="{91240B29-F687-4F45-9708-019B960494DF}">
              <a14:hiddenLine xmlns:a14="http://schemas.microsoft.com/office/drawing/2010/main" w="3175" algn="ctr">
                <a:solidFill>
                  <a:srgbClr val="000000"/>
                </a:solidFill>
                <a:miter lim="800000"/>
                <a:headEnd/>
                <a:tailEnd/>
              </a14:hiddenLine>
            </a:ext>
          </a:extLst>
        </p:spPr>
        <p:txBody>
          <a:bodyPr wrap="none" lIns="92075" tIns="46038" rIns="92075" bIns="46038"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endParaRPr lang="en-US" altLang="en-US"/>
          </a:p>
        </p:txBody>
      </p:sp>
      <p:sp>
        <p:nvSpPr>
          <p:cNvPr id="50" name="Rectangle 49">
            <a:extLst>
              <a:ext uri="{FF2B5EF4-FFF2-40B4-BE49-F238E27FC236}">
                <a16:creationId xmlns:a16="http://schemas.microsoft.com/office/drawing/2014/main" id="{98E2AC27-B41F-4C13-A6E5-C8DFB77834F2}"/>
              </a:ext>
            </a:extLst>
          </p:cNvPr>
          <p:cNvSpPr/>
          <p:nvPr/>
        </p:nvSpPr>
        <p:spPr>
          <a:xfrm>
            <a:off x="6148063" y="2164605"/>
            <a:ext cx="5948826" cy="259035"/>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spcBef>
                <a:spcPct val="0"/>
              </a:spcBef>
            </a:pPr>
            <a:r>
              <a:rPr lang="en-US" altLang="en-US" sz="1000" b="1" dirty="0">
                <a:solidFill>
                  <a:schemeClr val="bg1"/>
                </a:solidFill>
                <a:latin typeface="Verdana" panose="020B0604030504040204" pitchFamily="34" charset="0"/>
              </a:rPr>
              <a:t>Project Plan</a:t>
            </a:r>
          </a:p>
        </p:txBody>
      </p:sp>
      <p:sp>
        <p:nvSpPr>
          <p:cNvPr id="51" name="Line 114">
            <a:extLst>
              <a:ext uri="{FF2B5EF4-FFF2-40B4-BE49-F238E27FC236}">
                <a16:creationId xmlns:a16="http://schemas.microsoft.com/office/drawing/2014/main" id="{78177540-42F3-4A3B-B6F0-C8FE1B07DA3B}"/>
              </a:ext>
            </a:extLst>
          </p:cNvPr>
          <p:cNvSpPr>
            <a:spLocks noChangeShapeType="1"/>
          </p:cNvSpPr>
          <p:nvPr/>
        </p:nvSpPr>
        <p:spPr bwMode="auto">
          <a:xfrm>
            <a:off x="9138018" y="2731615"/>
            <a:ext cx="0" cy="1225550"/>
          </a:xfrm>
          <a:prstGeom prst="line">
            <a:avLst/>
          </a:prstGeom>
          <a:noFill/>
          <a:ln w="28575" cap="rnd">
            <a:solidFill>
              <a:schemeClr val="bg2">
                <a:lumMod val="10000"/>
              </a:schemeClr>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IN"/>
          </a:p>
        </p:txBody>
      </p:sp>
      <p:sp>
        <p:nvSpPr>
          <p:cNvPr id="52" name="Rectangle 51">
            <a:extLst>
              <a:ext uri="{FF2B5EF4-FFF2-40B4-BE49-F238E27FC236}">
                <a16:creationId xmlns:a16="http://schemas.microsoft.com/office/drawing/2014/main" id="{236B2963-36D9-4A30-B61C-1A50E34C3312}"/>
              </a:ext>
            </a:extLst>
          </p:cNvPr>
          <p:cNvSpPr/>
          <p:nvPr/>
        </p:nvSpPr>
        <p:spPr>
          <a:xfrm>
            <a:off x="6078837" y="4512312"/>
            <a:ext cx="5948826" cy="241200"/>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spcBef>
                <a:spcPct val="0"/>
              </a:spcBef>
            </a:pPr>
            <a:r>
              <a:rPr lang="en-US" altLang="en-US" sz="1000" b="1" dirty="0">
                <a:solidFill>
                  <a:schemeClr val="bg1"/>
                </a:solidFill>
                <a:latin typeface="Verdana" panose="020B0604030504040204" pitchFamily="34" charset="0"/>
              </a:rPr>
              <a:t>Project Cost</a:t>
            </a:r>
          </a:p>
        </p:txBody>
      </p:sp>
      <p:graphicFrame>
        <p:nvGraphicFramePr>
          <p:cNvPr id="2" name="Table 2">
            <a:extLst>
              <a:ext uri="{FF2B5EF4-FFF2-40B4-BE49-F238E27FC236}">
                <a16:creationId xmlns:a16="http://schemas.microsoft.com/office/drawing/2014/main" id="{8DF1C841-865E-4666-B258-757CA1746AF7}"/>
              </a:ext>
            </a:extLst>
          </p:cNvPr>
          <p:cNvGraphicFramePr>
            <a:graphicFrameLocks noGrp="1"/>
          </p:cNvGraphicFramePr>
          <p:nvPr/>
        </p:nvGraphicFramePr>
        <p:xfrm>
          <a:off x="6078837" y="4875295"/>
          <a:ext cx="5965830" cy="571666"/>
        </p:xfrm>
        <a:graphic>
          <a:graphicData uri="http://schemas.openxmlformats.org/drawingml/2006/table">
            <a:tbl>
              <a:tblPr firstRow="1" bandRow="1">
                <a:tableStyleId>{5C22544A-7EE6-4342-B048-85BDC9FD1C3A}</a:tableStyleId>
              </a:tblPr>
              <a:tblGrid>
                <a:gridCol w="927154">
                  <a:extLst>
                    <a:ext uri="{9D8B030D-6E8A-4147-A177-3AD203B41FA5}">
                      <a16:colId xmlns:a16="http://schemas.microsoft.com/office/drawing/2014/main" val="3296519058"/>
                    </a:ext>
                  </a:extLst>
                </a:gridCol>
                <a:gridCol w="1018671">
                  <a:extLst>
                    <a:ext uri="{9D8B030D-6E8A-4147-A177-3AD203B41FA5}">
                      <a16:colId xmlns:a16="http://schemas.microsoft.com/office/drawing/2014/main" val="2616274756"/>
                    </a:ext>
                  </a:extLst>
                </a:gridCol>
                <a:gridCol w="1259192">
                  <a:extLst>
                    <a:ext uri="{9D8B030D-6E8A-4147-A177-3AD203B41FA5}">
                      <a16:colId xmlns:a16="http://schemas.microsoft.com/office/drawing/2014/main" val="2355998719"/>
                    </a:ext>
                  </a:extLst>
                </a:gridCol>
                <a:gridCol w="1372377">
                  <a:extLst>
                    <a:ext uri="{9D8B030D-6E8A-4147-A177-3AD203B41FA5}">
                      <a16:colId xmlns:a16="http://schemas.microsoft.com/office/drawing/2014/main" val="2825671938"/>
                    </a:ext>
                  </a:extLst>
                </a:gridCol>
                <a:gridCol w="1388436">
                  <a:extLst>
                    <a:ext uri="{9D8B030D-6E8A-4147-A177-3AD203B41FA5}">
                      <a16:colId xmlns:a16="http://schemas.microsoft.com/office/drawing/2014/main" val="778862077"/>
                    </a:ext>
                  </a:extLst>
                </a:gridCol>
              </a:tblGrid>
              <a:tr h="285833">
                <a:tc>
                  <a:txBody>
                    <a:bodyPr/>
                    <a:lstStyle/>
                    <a:p>
                      <a:pPr algn="ctr"/>
                      <a:r>
                        <a:rPr lang="en-IN" sz="1200" dirty="0">
                          <a:latin typeface="+mn-lt"/>
                        </a:rPr>
                        <a:t>Stage</a:t>
                      </a:r>
                    </a:p>
                  </a:txBody>
                  <a:tcPr/>
                </a:tc>
                <a:tc>
                  <a:txBody>
                    <a:bodyPr/>
                    <a:lstStyle/>
                    <a:p>
                      <a:pPr algn="ctr"/>
                      <a:r>
                        <a:rPr lang="en-IN" sz="1200" dirty="0">
                          <a:latin typeface="+mn-lt"/>
                        </a:rPr>
                        <a:t>Define</a:t>
                      </a:r>
                    </a:p>
                  </a:txBody>
                  <a:tcPr/>
                </a:tc>
                <a:tc>
                  <a:txBody>
                    <a:bodyPr/>
                    <a:lstStyle/>
                    <a:p>
                      <a:pPr algn="ctr"/>
                      <a:r>
                        <a:rPr lang="en-IN" sz="1200" dirty="0">
                          <a:latin typeface="+mn-lt"/>
                        </a:rPr>
                        <a:t>Explore</a:t>
                      </a:r>
                    </a:p>
                  </a:txBody>
                  <a:tcPr/>
                </a:tc>
                <a:tc>
                  <a:txBody>
                    <a:bodyPr/>
                    <a:lstStyle/>
                    <a:p>
                      <a:pPr algn="ctr"/>
                      <a:r>
                        <a:rPr lang="en-IN" sz="1200" dirty="0">
                          <a:latin typeface="+mn-lt"/>
                        </a:rPr>
                        <a:t>Improvement</a:t>
                      </a:r>
                    </a:p>
                  </a:txBody>
                  <a:tcPr/>
                </a:tc>
                <a:tc>
                  <a:txBody>
                    <a:bodyPr/>
                    <a:lstStyle/>
                    <a:p>
                      <a:pPr algn="ctr"/>
                      <a:r>
                        <a:rPr lang="en-IN" sz="1200" dirty="0">
                          <a:latin typeface="+mn-lt"/>
                        </a:rPr>
                        <a:t>Sustain</a:t>
                      </a:r>
                    </a:p>
                  </a:txBody>
                  <a:tcPr/>
                </a:tc>
                <a:extLst>
                  <a:ext uri="{0D108BD9-81ED-4DB2-BD59-A6C34878D82A}">
                    <a16:rowId xmlns:a16="http://schemas.microsoft.com/office/drawing/2014/main" val="2486551271"/>
                  </a:ext>
                </a:extLst>
              </a:tr>
              <a:tr h="285833">
                <a:tc>
                  <a:txBody>
                    <a:bodyPr/>
                    <a:lstStyle/>
                    <a:p>
                      <a:pPr algn="ctr"/>
                      <a:r>
                        <a:rPr lang="en-IN" sz="1200" dirty="0">
                          <a:latin typeface="+mn-lt"/>
                        </a:rPr>
                        <a:t>Cost</a:t>
                      </a:r>
                    </a:p>
                  </a:txBody>
                  <a:tcPr/>
                </a:tc>
                <a:tc>
                  <a:txBody>
                    <a:bodyPr/>
                    <a:lstStyle/>
                    <a:p>
                      <a:pPr algn="l" fontAlgn="b"/>
                      <a:r>
                        <a:rPr lang="en-IN" sz="1200" b="0" i="0" u="none" strike="noStrike" dirty="0">
                          <a:solidFill>
                            <a:srgbClr val="000000"/>
                          </a:solidFill>
                          <a:effectLst/>
                          <a:latin typeface="+mn-lt"/>
                        </a:rPr>
                        <a:t> ₹      10,000.00 </a:t>
                      </a:r>
                    </a:p>
                  </a:txBody>
                  <a:tcPr marL="9525" marR="9525" marT="9525" marB="0" anchor="ctr"/>
                </a:tc>
                <a:tc>
                  <a:txBody>
                    <a:bodyPr/>
                    <a:lstStyle/>
                    <a:p>
                      <a:pPr algn="ctr"/>
                      <a:r>
                        <a:rPr lang="en-IN" sz="1200" b="0" i="0" u="none" strike="noStrike" dirty="0">
                          <a:solidFill>
                            <a:srgbClr val="000000"/>
                          </a:solidFill>
                          <a:effectLst/>
                          <a:latin typeface="+mn-lt"/>
                        </a:rPr>
                        <a:t>₹      20,000.00 </a:t>
                      </a:r>
                      <a:endParaRPr lang="en-IN" sz="1200" dirty="0">
                        <a:latin typeface="+mn-lt"/>
                      </a:endParaRPr>
                    </a:p>
                  </a:txBody>
                  <a:tcPr/>
                </a:tc>
                <a:tc>
                  <a:txBody>
                    <a:bodyPr/>
                    <a:lstStyle/>
                    <a:p>
                      <a:pPr algn="ctr"/>
                      <a:r>
                        <a:rPr lang="en-IN" sz="1200" b="0" i="0" u="none" strike="noStrike" dirty="0">
                          <a:solidFill>
                            <a:srgbClr val="000000"/>
                          </a:solidFill>
                          <a:effectLst/>
                          <a:latin typeface="Calibri" panose="020F0502020204030204" pitchFamily="34" charset="0"/>
                        </a:rPr>
                        <a:t>₹      10,000.00 </a:t>
                      </a:r>
                      <a:endParaRPr lang="en-IN" sz="1200" dirty="0">
                        <a:latin typeface="+mn-lt"/>
                      </a:endParaRPr>
                    </a:p>
                  </a:txBody>
                  <a:tcPr/>
                </a:tc>
                <a:tc>
                  <a:txBody>
                    <a:bodyPr/>
                    <a:lstStyle/>
                    <a:p>
                      <a:pPr algn="ctr"/>
                      <a:r>
                        <a:rPr lang="en-IN" sz="1200" b="0" i="0" u="none" strike="noStrike" dirty="0">
                          <a:solidFill>
                            <a:srgbClr val="000000"/>
                          </a:solidFill>
                          <a:effectLst/>
                          <a:latin typeface="Calibri" panose="020F0502020204030204" pitchFamily="34" charset="0"/>
                        </a:rPr>
                        <a:t>₹      10,000.00 </a:t>
                      </a:r>
                      <a:endParaRPr lang="en-IN" sz="1200" dirty="0">
                        <a:latin typeface="+mn-lt"/>
                      </a:endParaRPr>
                    </a:p>
                  </a:txBody>
                  <a:tcPr/>
                </a:tc>
                <a:extLst>
                  <a:ext uri="{0D108BD9-81ED-4DB2-BD59-A6C34878D82A}">
                    <a16:rowId xmlns:a16="http://schemas.microsoft.com/office/drawing/2014/main" val="3314306164"/>
                  </a:ext>
                </a:extLst>
              </a:tr>
            </a:tbl>
          </a:graphicData>
        </a:graphic>
      </p:graphicFrame>
      <p:sp>
        <p:nvSpPr>
          <p:cNvPr id="3" name="Rectangle 1">
            <a:extLst>
              <a:ext uri="{FF2B5EF4-FFF2-40B4-BE49-F238E27FC236}">
                <a16:creationId xmlns:a16="http://schemas.microsoft.com/office/drawing/2014/main" id="{D46E3FCF-94F6-4072-9F40-83CCD194AD5D}"/>
              </a:ext>
            </a:extLst>
          </p:cNvPr>
          <p:cNvSpPr>
            <a:spLocks noChangeArrowheads="1"/>
          </p:cNvSpPr>
          <p:nvPr/>
        </p:nvSpPr>
        <p:spPr bwMode="auto">
          <a:xfrm>
            <a:off x="0" y="143961"/>
            <a:ext cx="32060" cy="16927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645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F8A75C-4014-4221-8FA9-0B8E69003953}"/>
              </a:ext>
            </a:extLst>
          </p:cNvPr>
          <p:cNvSpPr/>
          <p:nvPr/>
        </p:nvSpPr>
        <p:spPr>
          <a:xfrm>
            <a:off x="0" y="2571"/>
            <a:ext cx="12192000" cy="42256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t>Explore-Pricing</a:t>
            </a:r>
          </a:p>
        </p:txBody>
      </p:sp>
      <p:pic>
        <p:nvPicPr>
          <p:cNvPr id="3" name="Picture 2">
            <a:extLst>
              <a:ext uri="{FF2B5EF4-FFF2-40B4-BE49-F238E27FC236}">
                <a16:creationId xmlns:a16="http://schemas.microsoft.com/office/drawing/2014/main" id="{DF7F2505-DE90-4680-AF40-8EB8631A6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092" y="1687678"/>
            <a:ext cx="5929746" cy="2829507"/>
          </a:xfrm>
          <a:prstGeom prst="rect">
            <a:avLst/>
          </a:prstGeom>
        </p:spPr>
      </p:pic>
      <p:sp>
        <p:nvSpPr>
          <p:cNvPr id="4" name="Rectangle 3">
            <a:extLst>
              <a:ext uri="{FF2B5EF4-FFF2-40B4-BE49-F238E27FC236}">
                <a16:creationId xmlns:a16="http://schemas.microsoft.com/office/drawing/2014/main" id="{F1B4A861-F37A-4F1A-BD2E-EDA2E866ED6F}"/>
              </a:ext>
            </a:extLst>
          </p:cNvPr>
          <p:cNvSpPr/>
          <p:nvPr/>
        </p:nvSpPr>
        <p:spPr>
          <a:xfrm>
            <a:off x="150433" y="568033"/>
            <a:ext cx="11881910" cy="10113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tx1"/>
                </a:solidFill>
              </a:rPr>
              <a:t>Pricing is one of the most important components when it comes to creating marketing strategies. The price is one of the first things that a consumer notices about a product and is one of the deciding factors when it comes to their decision to buy it or not.</a:t>
            </a:r>
          </a:p>
          <a:p>
            <a:r>
              <a:rPr lang="en-IN" sz="1600" dirty="0">
                <a:solidFill>
                  <a:schemeClr val="tx1"/>
                </a:solidFill>
              </a:rPr>
              <a:t>There are several factors which will determine the price of products. In this case the main factor is market competition. Hence we need to take Competitive Pricing Strategy.</a:t>
            </a:r>
          </a:p>
          <a:p>
            <a:endParaRPr lang="en-IN" sz="1600" dirty="0">
              <a:solidFill>
                <a:schemeClr val="tx1"/>
              </a:solidFill>
            </a:endParaRPr>
          </a:p>
        </p:txBody>
      </p:sp>
      <p:sp>
        <p:nvSpPr>
          <p:cNvPr id="2" name="Rectangle 1">
            <a:extLst>
              <a:ext uri="{FF2B5EF4-FFF2-40B4-BE49-F238E27FC236}">
                <a16:creationId xmlns:a16="http://schemas.microsoft.com/office/drawing/2014/main" id="{9FF15549-5D30-445C-8F94-9A10912EF06D}"/>
              </a:ext>
            </a:extLst>
          </p:cNvPr>
          <p:cNvSpPr/>
          <p:nvPr/>
        </p:nvSpPr>
        <p:spPr>
          <a:xfrm>
            <a:off x="150433" y="4404206"/>
            <a:ext cx="11750622" cy="2308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tx1"/>
                </a:solidFill>
              </a:rPr>
              <a:t>There are three things that can be done in order to set the right price for your products:</a:t>
            </a:r>
          </a:p>
          <a:p>
            <a:r>
              <a:rPr lang="en-GB" sz="1600" dirty="0">
                <a:solidFill>
                  <a:schemeClr val="tx1"/>
                </a:solidFill>
              </a:rPr>
              <a:t>1. If you’re planning to set the price above the price of your competitor, then you’d need to bring in new features and improvements in your product that would justify the increased price.</a:t>
            </a:r>
            <a:br>
              <a:rPr lang="en-GB" sz="1600" dirty="0">
                <a:solidFill>
                  <a:schemeClr val="tx1"/>
                </a:solidFill>
              </a:rPr>
            </a:br>
            <a:r>
              <a:rPr lang="en-GB" sz="1600" dirty="0">
                <a:solidFill>
                  <a:schemeClr val="tx1"/>
                </a:solidFill>
              </a:rPr>
              <a:t>2. Pricing below your competitor’s price depends on your resources. If you can increase the volume without affecting the production cost to a great extent, then this might be a good strategy for you. However, there’s the risk of diminishing profit margin and you might not be able to recover your sunk cost and even face bankruptcy. So, it’s really important that you evaluate each step of your competitor while establishing the price for your product.</a:t>
            </a:r>
            <a:br>
              <a:rPr lang="en-GB" sz="1600" dirty="0">
                <a:solidFill>
                  <a:schemeClr val="tx1"/>
                </a:solidFill>
              </a:rPr>
            </a:br>
            <a:r>
              <a:rPr lang="en-GB" sz="1600" dirty="0">
                <a:solidFill>
                  <a:schemeClr val="tx1"/>
                </a:solidFill>
              </a:rPr>
              <a:t>3. When you set a price equivalent to your competitor, then the differentiating factors cease to exist. The focus shifts to the product itself, and if you can offer more (and better) features at the same time, it’s a win-win for you, and your competitors will fall behind.</a:t>
            </a:r>
          </a:p>
        </p:txBody>
      </p:sp>
    </p:spTree>
    <p:extLst>
      <p:ext uri="{BB962C8B-B14F-4D97-AF65-F5344CB8AC3E}">
        <p14:creationId xmlns:p14="http://schemas.microsoft.com/office/powerpoint/2010/main" val="268222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F8A75C-4014-4221-8FA9-0B8E69003953}"/>
              </a:ext>
            </a:extLst>
          </p:cNvPr>
          <p:cNvSpPr/>
          <p:nvPr/>
        </p:nvSpPr>
        <p:spPr>
          <a:xfrm>
            <a:off x="0" y="0"/>
            <a:ext cx="12192000" cy="56803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t>Explore-Pricing</a:t>
            </a:r>
          </a:p>
        </p:txBody>
      </p:sp>
      <p:sp>
        <p:nvSpPr>
          <p:cNvPr id="7" name="Rectangle 6">
            <a:extLst>
              <a:ext uri="{FF2B5EF4-FFF2-40B4-BE49-F238E27FC236}">
                <a16:creationId xmlns:a16="http://schemas.microsoft.com/office/drawing/2014/main" id="{F699A34E-6D11-4A34-B075-B13D81A3B519}"/>
              </a:ext>
            </a:extLst>
          </p:cNvPr>
          <p:cNvSpPr/>
          <p:nvPr/>
        </p:nvSpPr>
        <p:spPr>
          <a:xfrm>
            <a:off x="251697" y="1153389"/>
            <a:ext cx="11679381" cy="4551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lphaLcPeriod"/>
            </a:pPr>
            <a:r>
              <a:rPr lang="en-GB" dirty="0">
                <a:solidFill>
                  <a:schemeClr val="tx1"/>
                </a:solidFill>
              </a:rPr>
              <a:t>What will be the price of each Wada Pav? </a:t>
            </a:r>
          </a:p>
          <a:p>
            <a:pPr marL="342900" indent="-342900">
              <a:buFont typeface="Wingdings" panose="05000000000000000000" pitchFamily="2" charset="2"/>
              <a:buChar char="Ø"/>
            </a:pPr>
            <a:endParaRPr lang="en-GB" dirty="0">
              <a:solidFill>
                <a:schemeClr val="tx1"/>
              </a:solidFill>
            </a:endParaRPr>
          </a:p>
          <a:p>
            <a:pPr marL="342900" indent="-342900">
              <a:buFont typeface="Wingdings" panose="05000000000000000000" pitchFamily="2" charset="2"/>
              <a:buChar char="Ø"/>
            </a:pPr>
            <a:r>
              <a:rPr lang="en-GB" dirty="0">
                <a:solidFill>
                  <a:schemeClr val="tx1"/>
                </a:solidFill>
              </a:rPr>
              <a:t>The price of Traditional Wada Pav would be the average of other four Wada Pav shop. If the new shop reduce the price the other shops might also reduce the price. So reduction of price will not going to help the new shop.</a:t>
            </a:r>
          </a:p>
          <a:p>
            <a:endParaRPr lang="en-GB" dirty="0">
              <a:solidFill>
                <a:schemeClr val="tx1"/>
              </a:solidFill>
            </a:endParaRPr>
          </a:p>
          <a:p>
            <a:r>
              <a:rPr lang="en-GB" dirty="0">
                <a:solidFill>
                  <a:schemeClr val="tx1"/>
                </a:solidFill>
              </a:rPr>
              <a:t>b. How will he differentiate from the other competitors? </a:t>
            </a:r>
          </a:p>
          <a:p>
            <a:endParaRPr lang="en-GB" dirty="0">
              <a:solidFill>
                <a:schemeClr val="tx1"/>
              </a:solidFill>
            </a:endParaRPr>
          </a:p>
          <a:p>
            <a:pPr marL="285750" indent="-285750">
              <a:buFont typeface="Wingdings" panose="05000000000000000000" pitchFamily="2" charset="2"/>
              <a:buChar char="Ø"/>
            </a:pPr>
            <a:r>
              <a:rPr lang="en-GB" dirty="0">
                <a:solidFill>
                  <a:schemeClr val="tx1"/>
                </a:solidFill>
              </a:rPr>
              <a:t>The following can be differentiate the shop from other shop –</a:t>
            </a:r>
          </a:p>
          <a:p>
            <a:endParaRPr lang="en-GB" dirty="0">
              <a:solidFill>
                <a:schemeClr val="tx1"/>
              </a:solidFill>
            </a:endParaRPr>
          </a:p>
          <a:p>
            <a:pPr marL="857250" lvl="1" indent="-400050">
              <a:buFont typeface="+mj-lt"/>
              <a:buAutoNum type="romanUcPeriod"/>
            </a:pPr>
            <a:r>
              <a:rPr lang="en-GB" dirty="0">
                <a:solidFill>
                  <a:schemeClr val="tx1"/>
                </a:solidFill>
              </a:rPr>
              <a:t>Other than traditional Wada Pav, shop can also introduce new types of Wada Pav after R&amp;D. Example:- Wada Pav with Mayonnaise spread, Cheese spread.</a:t>
            </a:r>
          </a:p>
          <a:p>
            <a:pPr marL="857250" lvl="1" indent="-400050">
              <a:buFont typeface="+mj-lt"/>
              <a:buAutoNum type="romanUcPeriod"/>
            </a:pPr>
            <a:r>
              <a:rPr lang="en-GB" dirty="0">
                <a:solidFill>
                  <a:schemeClr val="tx1"/>
                </a:solidFill>
              </a:rPr>
              <a:t>Also the taste of the Wada Pav need to be differ from others by using some unique Masala in the Wada.</a:t>
            </a:r>
          </a:p>
          <a:p>
            <a:pPr marL="857250" lvl="1" indent="-400050">
              <a:buFont typeface="+mj-lt"/>
              <a:buAutoNum type="romanUcPeriod"/>
            </a:pPr>
            <a:r>
              <a:rPr lang="en-GB" dirty="0">
                <a:solidFill>
                  <a:schemeClr val="tx1"/>
                </a:solidFill>
              </a:rPr>
              <a:t>Seating Arrangement also need to be done.</a:t>
            </a:r>
          </a:p>
          <a:p>
            <a:pPr marL="857250" lvl="1" indent="-400050">
              <a:buFont typeface="+mj-lt"/>
              <a:buAutoNum type="romanUcPeriod"/>
            </a:pPr>
            <a:r>
              <a:rPr lang="en-GB" dirty="0">
                <a:solidFill>
                  <a:schemeClr val="tx1"/>
                </a:solidFill>
              </a:rPr>
              <a:t>Different types of </a:t>
            </a:r>
            <a:r>
              <a:rPr lang="en-GB" dirty="0" err="1">
                <a:solidFill>
                  <a:schemeClr val="tx1"/>
                </a:solidFill>
              </a:rPr>
              <a:t>Chatny</a:t>
            </a:r>
            <a:r>
              <a:rPr lang="en-GB" dirty="0">
                <a:solidFill>
                  <a:schemeClr val="tx1"/>
                </a:solidFill>
              </a:rPr>
              <a:t> other than Green &amp; Red can also make the store different from other shops.</a:t>
            </a:r>
          </a:p>
          <a:p>
            <a:pPr lvl="1"/>
            <a:endParaRPr lang="en-GB" dirty="0">
              <a:solidFill>
                <a:schemeClr val="tx1"/>
              </a:solidFill>
            </a:endParaRPr>
          </a:p>
          <a:p>
            <a:r>
              <a:rPr lang="en-GB" dirty="0">
                <a:solidFill>
                  <a:schemeClr val="tx1"/>
                </a:solidFill>
              </a:rPr>
              <a:t>	</a:t>
            </a:r>
          </a:p>
          <a:p>
            <a:r>
              <a:rPr lang="en-GB" dirty="0">
                <a:solidFill>
                  <a:schemeClr val="tx1"/>
                </a:solidFill>
              </a:rPr>
              <a:t>	</a:t>
            </a:r>
          </a:p>
          <a:p>
            <a:pPr algn="ctr"/>
            <a:endParaRPr lang="en-IN" dirty="0">
              <a:solidFill>
                <a:schemeClr val="tx1"/>
              </a:solidFill>
            </a:endParaRPr>
          </a:p>
        </p:txBody>
      </p:sp>
    </p:spTree>
    <p:extLst>
      <p:ext uri="{BB962C8B-B14F-4D97-AF65-F5344CB8AC3E}">
        <p14:creationId xmlns:p14="http://schemas.microsoft.com/office/powerpoint/2010/main" val="143439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485AD-D301-46A0-A5D3-D2206BFF9E2D}"/>
              </a:ext>
            </a:extLst>
          </p:cNvPr>
          <p:cNvSpPr/>
          <p:nvPr/>
        </p:nvSpPr>
        <p:spPr>
          <a:xfrm>
            <a:off x="0" y="0"/>
            <a:ext cx="12191999" cy="4765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t>Potential Solution</a:t>
            </a:r>
          </a:p>
        </p:txBody>
      </p:sp>
      <p:sp>
        <p:nvSpPr>
          <p:cNvPr id="5" name="Rectangle 4">
            <a:extLst>
              <a:ext uri="{FF2B5EF4-FFF2-40B4-BE49-F238E27FC236}">
                <a16:creationId xmlns:a16="http://schemas.microsoft.com/office/drawing/2014/main" id="{D8899D63-581D-4661-80D0-3799C32A5A87}"/>
              </a:ext>
            </a:extLst>
          </p:cNvPr>
          <p:cNvSpPr/>
          <p:nvPr/>
        </p:nvSpPr>
        <p:spPr>
          <a:xfrm>
            <a:off x="367146" y="665018"/>
            <a:ext cx="11679381" cy="59990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lphaLcPeriod" startAt="3"/>
            </a:pPr>
            <a:r>
              <a:rPr lang="en-GB" sz="2000" dirty="0">
                <a:solidFill>
                  <a:schemeClr val="tx1"/>
                </a:solidFill>
              </a:rPr>
              <a:t>How will you bring insights when he has no data of his shop? </a:t>
            </a:r>
            <a:br>
              <a:rPr lang="en-GB" dirty="0">
                <a:solidFill>
                  <a:schemeClr val="tx1"/>
                </a:solidFill>
              </a:rPr>
            </a:br>
            <a:endParaRPr lang="en-GB" dirty="0">
              <a:solidFill>
                <a:schemeClr val="tx1"/>
              </a:solidFill>
            </a:endParaRPr>
          </a:p>
          <a:p>
            <a:pPr marL="342900" indent="-342900">
              <a:buFont typeface="Wingdings" panose="05000000000000000000" pitchFamily="2" charset="2"/>
              <a:buChar char="Ø"/>
            </a:pPr>
            <a:r>
              <a:rPr lang="en-GB" sz="2000" dirty="0">
                <a:solidFill>
                  <a:schemeClr val="tx1"/>
                </a:solidFill>
              </a:rPr>
              <a:t>We can conduct a survey before open the shop to collect data.</a:t>
            </a:r>
          </a:p>
          <a:p>
            <a:pPr marL="285750" indent="-285750">
              <a:buFont typeface="Wingdings" panose="05000000000000000000" pitchFamily="2" charset="2"/>
              <a:buChar char="Ø"/>
            </a:pPr>
            <a:r>
              <a:rPr lang="en-GB" dirty="0">
                <a:solidFill>
                  <a:schemeClr val="tx1"/>
                </a:solidFill>
              </a:rPr>
              <a:t> By analysing the collated data we can come to the conclusion how people will react on new types of Wada Pav.</a:t>
            </a:r>
          </a:p>
          <a:p>
            <a:endParaRPr lang="en-GB" dirty="0">
              <a:solidFill>
                <a:schemeClr val="tx1"/>
              </a:solidFill>
            </a:endParaRPr>
          </a:p>
          <a:p>
            <a:pPr marL="457200" indent="-457200">
              <a:buFont typeface="+mj-lt"/>
              <a:buAutoNum type="alphaLcPeriod" startAt="4"/>
            </a:pPr>
            <a:r>
              <a:rPr lang="en-GB" sz="2000" dirty="0">
                <a:solidFill>
                  <a:schemeClr val="tx1"/>
                </a:solidFill>
              </a:rPr>
              <a:t>Why will be the Customer comes to your shop? (What will be the positioning) </a:t>
            </a:r>
          </a:p>
          <a:p>
            <a:endParaRPr lang="en-GB" sz="2000" dirty="0">
              <a:solidFill>
                <a:schemeClr val="tx1"/>
              </a:solidFill>
            </a:endParaRPr>
          </a:p>
          <a:p>
            <a:pPr marL="342900" indent="-342900">
              <a:buFont typeface="Wingdings" panose="05000000000000000000" pitchFamily="2" charset="2"/>
              <a:buChar char="Ø"/>
            </a:pPr>
            <a:r>
              <a:rPr lang="en-GB" sz="2000" dirty="0">
                <a:solidFill>
                  <a:schemeClr val="tx1"/>
                </a:solidFill>
              </a:rPr>
              <a:t>To taste new types of Wada Pav customers will go to the shop.</a:t>
            </a:r>
          </a:p>
          <a:p>
            <a:br>
              <a:rPr lang="en-GB" sz="2000" dirty="0">
                <a:solidFill>
                  <a:schemeClr val="tx1"/>
                </a:solidFill>
              </a:rPr>
            </a:br>
            <a:endParaRPr lang="en-GB" sz="2000" dirty="0">
              <a:solidFill>
                <a:schemeClr val="tx1"/>
              </a:solidFill>
            </a:endParaRPr>
          </a:p>
          <a:p>
            <a:pPr marL="457200" indent="-457200">
              <a:buFont typeface="+mj-lt"/>
              <a:buAutoNum type="alphaLcPeriod" startAt="5"/>
            </a:pPr>
            <a:r>
              <a:rPr lang="en-GB" sz="2000" dirty="0">
                <a:solidFill>
                  <a:schemeClr val="tx1"/>
                </a:solidFill>
              </a:rPr>
              <a:t>What Machine Learning Models you will used to take to solve this Problem Statement</a:t>
            </a:r>
            <a:r>
              <a:rPr lang="en-GB" dirty="0">
                <a:solidFill>
                  <a:schemeClr val="tx1"/>
                </a:solidFill>
              </a:rPr>
              <a:t>? Whether Data Science is really required or not? </a:t>
            </a:r>
          </a:p>
          <a:p>
            <a:endParaRPr lang="en-GB" dirty="0">
              <a:solidFill>
                <a:schemeClr val="tx1"/>
              </a:solidFill>
            </a:endParaRPr>
          </a:p>
          <a:p>
            <a:pPr marL="285750" indent="-285750">
              <a:buFont typeface="Wingdings" panose="05000000000000000000" pitchFamily="2" charset="2"/>
              <a:buChar char="Ø"/>
            </a:pPr>
            <a:r>
              <a:rPr lang="en-GB" dirty="0">
                <a:solidFill>
                  <a:schemeClr val="tx1"/>
                </a:solidFill>
              </a:rPr>
              <a:t>We need to use Unsupervised Machine Learning Models to solve this issue.</a:t>
            </a:r>
          </a:p>
          <a:p>
            <a:pPr marL="285750" indent="-285750">
              <a:buFont typeface="Wingdings" panose="05000000000000000000" pitchFamily="2" charset="2"/>
              <a:buChar char="Ø"/>
            </a:pPr>
            <a:r>
              <a:rPr lang="en-GB" dirty="0">
                <a:solidFill>
                  <a:schemeClr val="tx1"/>
                </a:solidFill>
              </a:rPr>
              <a:t>Data Science is required to analyse the data and also create strategic business plan.</a:t>
            </a:r>
            <a:br>
              <a:rPr lang="en-GB" dirty="0">
                <a:solidFill>
                  <a:schemeClr val="tx1"/>
                </a:solidFill>
              </a:rPr>
            </a:br>
            <a:endParaRPr lang="en-IN" dirty="0"/>
          </a:p>
        </p:txBody>
      </p:sp>
    </p:spTree>
    <p:extLst>
      <p:ext uri="{BB962C8B-B14F-4D97-AF65-F5344CB8AC3E}">
        <p14:creationId xmlns:p14="http://schemas.microsoft.com/office/powerpoint/2010/main" val="332821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239D69-C16B-49BD-BD5F-C43B6FD58426}"/>
              </a:ext>
            </a:extLst>
          </p:cNvPr>
          <p:cNvSpPr/>
          <p:nvPr/>
        </p:nvSpPr>
        <p:spPr>
          <a:xfrm>
            <a:off x="0" y="0"/>
            <a:ext cx="12192000"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Thank You</a:t>
            </a:r>
            <a:endParaRPr lang="en-IN" sz="48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cxnSp>
        <p:nvCxnSpPr>
          <p:cNvPr id="5" name="Straight Connector 4">
            <a:extLst>
              <a:ext uri="{FF2B5EF4-FFF2-40B4-BE49-F238E27FC236}">
                <a16:creationId xmlns:a16="http://schemas.microsoft.com/office/drawing/2014/main" id="{79589E2B-8E85-44DC-B318-58D301B85165}"/>
              </a:ext>
            </a:extLst>
          </p:cNvPr>
          <p:cNvCxnSpPr/>
          <p:nvPr/>
        </p:nvCxnSpPr>
        <p:spPr>
          <a:xfrm>
            <a:off x="1233055" y="0"/>
            <a:ext cx="0" cy="6857999"/>
          </a:xfrm>
          <a:prstGeom prst="line">
            <a:avLst/>
          </a:prstGeom>
          <a:ln w="762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1399828-B8EC-4F64-B0C7-445D4F37043D}"/>
              </a:ext>
            </a:extLst>
          </p:cNvPr>
          <p:cNvCxnSpPr/>
          <p:nvPr/>
        </p:nvCxnSpPr>
        <p:spPr>
          <a:xfrm>
            <a:off x="0" y="1219200"/>
            <a:ext cx="12192000" cy="0"/>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3420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3656</TotalTime>
  <Words>851</Words>
  <Application>Microsoft Office PowerPoint</Application>
  <PresentationFormat>Widescreen</PresentationFormat>
  <Paragraphs>83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Rounded MT Bold</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34</cp:revision>
  <dcterms:created xsi:type="dcterms:W3CDTF">2020-05-18T13:21:48Z</dcterms:created>
  <dcterms:modified xsi:type="dcterms:W3CDTF">2020-09-25T04:00:48Z</dcterms:modified>
</cp:coreProperties>
</file>