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To make communication possible, we also use the sendall method to send the status of the game. There is a another method send but there is a chance that not all of the data is transmitted at once.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Code in context, just a code snipplet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Multiplayer can seem magical from the outside:  two or more players sharing a consistent experience across the network like they actually exist together in the same virtual world</a:t>
            </a:r>
          </a:p>
          <a:p>
            <a:pPr lvl="0">
              <a:spcBef>
                <a:spcPts val="0"/>
              </a:spcBef>
              <a:buNone/>
            </a:pPr>
            <a:r>
              <a:rPr lang="en"/>
              <a:t>What we perceive as a shared reality is only an approximation unique to your own point view and place in time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https://gafferongames.com/post/what_every_programmer_needs_to_know_about_game_networking/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150">
                <a:highlight>
                  <a:srgbClr val="FFFFFF"/>
                </a:highlight>
                <a:latin typeface="Verdana"/>
                <a:ea typeface="Verdana"/>
                <a:cs typeface="Verdana"/>
                <a:sym typeface="Verdana"/>
              </a:rPr>
              <a:t>Sockets allow communication between two different processes on the same or different machines. For socket programming in python, you simply import the socket library.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socket library is supported for most of the popular operating systems.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400"/>
              <a:t>s = socket.socket(socket.AF_INET, socket.SOCK_STREAM)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In our project, we used localhost and port 9999 as the default. Here we created the socket object and we are calling the bind method and the listen method. Each of these method calls will be  explained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Since our game is a turn based game, we only need to listen for 1 connection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an important function. The recv method received the data. In our project, its defined as 1024 or 1K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Network Programming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lvl="0">
              <a:spcBef>
                <a:spcPts val="0"/>
              </a:spcBef>
              <a:buNone/>
            </a:pPr>
            <a:r>
              <a:rPr lang="en"/>
              <a:t>Charly Dang</a:t>
            </a:r>
          </a:p>
          <a:p>
            <a:pPr lvl="0">
              <a:spcBef>
                <a:spcPts val="0"/>
              </a:spcBef>
              <a:buNone/>
            </a:pPr>
            <a:r>
              <a:rPr lang="en"/>
              <a:t>Tsend-Ayush Batbileg</a:t>
            </a:r>
          </a:p>
        </p:txBody>
      </p:sp>
      <p:pic>
        <p:nvPicPr>
          <p:cNvPr id="56" name="Shape 56"/>
          <p:cNvPicPr preferRelativeResize="0"/>
          <p:nvPr/>
        </p:nvPicPr>
        <p:blipFill>
          <a:blip r:embed="rId3">
            <a:alphaModFix/>
          </a:blip>
          <a:stretch>
            <a:fillRect/>
          </a:stretch>
        </p:blipFill>
        <p:spPr>
          <a:xfrm>
            <a:off x="5369100" y="0"/>
            <a:ext cx="3774905" cy="2052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socket.sendall(string[,flags])</a:t>
            </a:r>
          </a:p>
        </p:txBody>
      </p:sp>
      <p:sp>
        <p:nvSpPr>
          <p:cNvPr id="110" name="Shape 11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Send data to the socket</a:t>
            </a:r>
          </a:p>
          <a:p>
            <a:pPr lvl="0">
              <a:spcBef>
                <a:spcPts val="0"/>
              </a:spcBef>
              <a:buNone/>
            </a:pPr>
            <a:r>
              <a:rPr lang="en"/>
              <a:t>Continues to send data until all data has been sent or an error </a:t>
            </a:r>
            <a:r>
              <a:rPr lang="en"/>
              <a:t>occurs</a:t>
            </a:r>
          </a:p>
          <a:p>
            <a:pPr lvl="0">
              <a:spcBef>
                <a:spcPts val="0"/>
              </a:spcBef>
              <a:buNone/>
            </a:pPr>
            <a:r>
              <a:rPr lang="en"/>
              <a:t>socket.send(string[,flags])</a:t>
            </a:r>
          </a:p>
          <a:p>
            <a:pPr indent="-342900" lvl="0" marL="457200">
              <a:spcBef>
                <a:spcPts val="0"/>
              </a:spcBef>
              <a:buSzPts val="1800"/>
              <a:buChar char="-"/>
            </a:pPr>
            <a:r>
              <a:rPr lang="en"/>
              <a:t>Sends the string but it might not send all of the string</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socket.close()</a:t>
            </a: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Closes the socket</a:t>
            </a:r>
          </a:p>
          <a:p>
            <a:pPr lvl="0">
              <a:spcBef>
                <a:spcPts val="0"/>
              </a:spcBef>
              <a:buNone/>
            </a:pPr>
            <a:r>
              <a:rPr lang="en"/>
              <a:t>If not closed, all future operations on the socket object will fail</a:t>
            </a:r>
          </a:p>
          <a:p>
            <a:pPr lvl="0">
              <a:spcBef>
                <a:spcPts val="0"/>
              </a:spcBef>
              <a:buNone/>
            </a:pPr>
            <a:r>
              <a:rPr lang="en"/>
              <a:t>Releases the resource associated with a connection but doesn’t close the connection immediately.</a:t>
            </a:r>
          </a:p>
          <a:p>
            <a:pPr lvl="0">
              <a:spcBef>
                <a:spcPts val="0"/>
              </a:spcBef>
              <a:buNone/>
            </a:pPr>
            <a:r>
              <a:rPr lang="en"/>
              <a:t>To close the socket immediately call shutdown() before close()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22" name="Shape 12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lnSpc>
                <a:spcPct val="100000"/>
              </a:lnSpc>
              <a:spcBef>
                <a:spcPts val="0"/>
              </a:spcBef>
              <a:buNone/>
            </a:pPr>
            <a:r>
              <a:rPr lang="en"/>
              <a:t>T</a:t>
            </a:r>
            <a:r>
              <a:rPr lang="en"/>
              <a:t>ry:</a:t>
            </a:r>
          </a:p>
          <a:p>
            <a:pPr indent="387350" lvl="0">
              <a:lnSpc>
                <a:spcPct val="100000"/>
              </a:lnSpc>
              <a:spcBef>
                <a:spcPts val="0"/>
              </a:spcBef>
              <a:buClr>
                <a:schemeClr val="dk1"/>
              </a:buClr>
              <a:buSzPts val="1100"/>
              <a:buFont typeface="Arial"/>
              <a:buNone/>
            </a:pPr>
            <a:r>
              <a:rPr lang="en"/>
              <a:t> while True:</a:t>
            </a:r>
          </a:p>
          <a:p>
            <a:pPr lvl="0">
              <a:lnSpc>
                <a:spcPct val="100000"/>
              </a:lnSpc>
              <a:spcBef>
                <a:spcPts val="0"/>
              </a:spcBef>
              <a:buClr>
                <a:schemeClr val="dk1"/>
              </a:buClr>
              <a:buSzPts val="1100"/>
              <a:buFont typeface="Arial"/>
              <a:buNone/>
            </a:pPr>
            <a:r>
              <a:rPr lang="en"/>
              <a:t>            data = conn.recv(1024).decode()</a:t>
            </a:r>
          </a:p>
          <a:p>
            <a:pPr lvl="0">
              <a:lnSpc>
                <a:spcPct val="100000"/>
              </a:lnSpc>
              <a:spcBef>
                <a:spcPts val="0"/>
              </a:spcBef>
              <a:buClr>
                <a:schemeClr val="dk1"/>
              </a:buClr>
              <a:buSzPts val="1100"/>
              <a:buFont typeface="Arial"/>
              <a:buNone/>
            </a:pPr>
            <a:r>
              <a:rPr lang="en"/>
              <a:t>            moves = moves+1</a:t>
            </a:r>
          </a:p>
          <a:p>
            <a:pPr lvl="0">
              <a:lnSpc>
                <a:spcPct val="100000"/>
              </a:lnSpc>
              <a:spcBef>
                <a:spcPts val="0"/>
              </a:spcBef>
              <a:buClr>
                <a:schemeClr val="dk1"/>
              </a:buClr>
              <a:buSzPts val="1100"/>
              <a:buFont typeface="Arial"/>
              <a:buNone/>
            </a:pPr>
            <a:r>
              <a:rPr lang="en"/>
              <a:t>            choices[int(data)-1] = 'O'</a:t>
            </a:r>
          </a:p>
          <a:p>
            <a:pPr lvl="0">
              <a:lnSpc>
                <a:spcPct val="100000"/>
              </a:lnSpc>
              <a:spcBef>
                <a:spcPts val="0"/>
              </a:spcBef>
              <a:buClr>
                <a:schemeClr val="dk1"/>
              </a:buClr>
              <a:buSzPts val="1100"/>
              <a:buFont typeface="Arial"/>
              <a:buNone/>
            </a:pPr>
            <a:r>
              <a:rPr lang="en"/>
              <a:t>            printBoard(choices)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Tic Tac Toe</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Represented as 3x3 matrix</a:t>
            </a:r>
          </a:p>
          <a:p>
            <a:pPr lvl="0">
              <a:spcBef>
                <a:spcPts val="0"/>
              </a:spcBef>
              <a:buNone/>
            </a:pPr>
            <a:r>
              <a:rPr lang="en"/>
              <a:t>Internally represented as a list</a:t>
            </a:r>
          </a:p>
          <a:p>
            <a:pPr lvl="0">
              <a:spcBef>
                <a:spcPts val="0"/>
              </a:spcBef>
              <a:buNone/>
            </a:pPr>
            <a:r>
              <a:rPr lang="en"/>
              <a:t>Game is won if a player has three matching slots diagonally, horizontally or vertically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Game Networking</a:t>
            </a:r>
          </a:p>
        </p:txBody>
      </p:sp>
      <p:sp>
        <p:nvSpPr>
          <p:cNvPr id="134" name="Shape 134"/>
          <p:cNvSpPr txBox="1"/>
          <p:nvPr>
            <p:ph idx="1" type="body"/>
          </p:nvPr>
        </p:nvSpPr>
        <p:spPr>
          <a:xfrm>
            <a:off x="311700" y="1152475"/>
            <a:ext cx="39132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Multiplayer games consist of two more more players </a:t>
            </a:r>
          </a:p>
          <a:p>
            <a:pPr indent="-342900" lvl="0" marL="457200" rtl="0">
              <a:spcBef>
                <a:spcPts val="0"/>
              </a:spcBef>
              <a:spcAft>
                <a:spcPts val="0"/>
              </a:spcAft>
              <a:buSzPts val="1800"/>
              <a:buChar char="-"/>
            </a:pPr>
            <a:r>
              <a:rPr lang="en"/>
              <a:t>Share consistent experience across the network </a:t>
            </a:r>
          </a:p>
          <a:p>
            <a:pPr indent="-342900" lvl="0" marL="457200" rtl="0">
              <a:spcBef>
                <a:spcPts val="0"/>
              </a:spcBef>
              <a:buSzPts val="1800"/>
              <a:buChar char="-"/>
            </a:pPr>
            <a:r>
              <a:rPr lang="en"/>
              <a:t>Sleight-of-hand</a:t>
            </a:r>
          </a:p>
        </p:txBody>
      </p:sp>
      <p:pic>
        <p:nvPicPr>
          <p:cNvPr id="135" name="Shape 135"/>
          <p:cNvPicPr preferRelativeResize="0"/>
          <p:nvPr/>
        </p:nvPicPr>
        <p:blipFill>
          <a:blip r:embed="rId3">
            <a:alphaModFix/>
          </a:blip>
          <a:stretch>
            <a:fillRect/>
          </a:stretch>
        </p:blipFill>
        <p:spPr>
          <a:xfrm>
            <a:off x="4352950" y="683075"/>
            <a:ext cx="4614301" cy="20062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Peer-to-Peer Lockstep</a:t>
            </a:r>
          </a:p>
        </p:txBody>
      </p:sp>
      <p:sp>
        <p:nvSpPr>
          <p:cNvPr id="141" name="Shape 141"/>
          <p:cNvSpPr txBox="1"/>
          <p:nvPr>
            <p:ph idx="1" type="body"/>
          </p:nvPr>
        </p:nvSpPr>
        <p:spPr>
          <a:xfrm>
            <a:off x="311700" y="1152475"/>
            <a:ext cx="4278600" cy="37056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Early games were </a:t>
            </a:r>
            <a:r>
              <a:rPr lang="en"/>
              <a:t>networked</a:t>
            </a:r>
            <a:r>
              <a:rPr lang="en"/>
              <a:t> peer-to-peer</a:t>
            </a:r>
          </a:p>
          <a:p>
            <a:pPr indent="-342900" lvl="0" marL="457200" rtl="0">
              <a:spcBef>
                <a:spcPts val="0"/>
              </a:spcBef>
              <a:spcAft>
                <a:spcPts val="0"/>
              </a:spcAft>
              <a:buSzPts val="1800"/>
              <a:buChar char="-"/>
            </a:pPr>
            <a:r>
              <a:rPr lang="en"/>
              <a:t>Basic idea: abstract the game into a series of turns and choices that direct the flow of the game</a:t>
            </a:r>
          </a:p>
          <a:p>
            <a:pPr indent="-342900" lvl="0" marL="457200" rtl="0">
              <a:spcBef>
                <a:spcPts val="0"/>
              </a:spcBef>
              <a:spcAft>
                <a:spcPts val="0"/>
              </a:spcAft>
              <a:buSzPts val="1800"/>
              <a:buChar char="-"/>
            </a:pPr>
            <a:r>
              <a:rPr lang="en"/>
              <a:t>RTS games like still use this model:</a:t>
            </a:r>
          </a:p>
          <a:p>
            <a:pPr indent="-317500" lvl="1" marL="914400" rtl="0">
              <a:spcBef>
                <a:spcPts val="0"/>
              </a:spcBef>
              <a:spcAft>
                <a:spcPts val="0"/>
              </a:spcAft>
              <a:buSzPts val="1400"/>
              <a:buChar char="-"/>
            </a:pPr>
            <a:r>
              <a:rPr lang="en"/>
              <a:t>Command and Conquer</a:t>
            </a:r>
          </a:p>
          <a:p>
            <a:pPr indent="-317500" lvl="1" marL="914400" rtl="0">
              <a:spcBef>
                <a:spcPts val="0"/>
              </a:spcBef>
              <a:spcAft>
                <a:spcPts val="0"/>
              </a:spcAft>
              <a:buSzPts val="1400"/>
              <a:buChar char="-"/>
            </a:pPr>
            <a:r>
              <a:rPr lang="en"/>
              <a:t>Age of Empires</a:t>
            </a:r>
          </a:p>
          <a:p>
            <a:pPr indent="-317500" lvl="1" marL="914400" rtl="0">
              <a:spcBef>
                <a:spcPts val="0"/>
              </a:spcBef>
              <a:spcAft>
                <a:spcPts val="0"/>
              </a:spcAft>
              <a:buSzPts val="1400"/>
              <a:buChar char="-"/>
            </a:pPr>
            <a:r>
              <a:rPr lang="en"/>
              <a:t>Starcraft</a:t>
            </a:r>
          </a:p>
          <a:p>
            <a:pPr indent="-342900" lvl="0" marL="457200" rtl="0">
              <a:spcBef>
                <a:spcPts val="0"/>
              </a:spcBef>
              <a:buSzPts val="1800"/>
              <a:buChar char="-"/>
            </a:pPr>
            <a:r>
              <a:rPr lang="en"/>
              <a:t>Cons: Must start at same initial state, must play out identically on each machine </a:t>
            </a:r>
          </a:p>
        </p:txBody>
      </p:sp>
      <p:pic>
        <p:nvPicPr>
          <p:cNvPr id="142" name="Shape 142"/>
          <p:cNvPicPr preferRelativeResize="0"/>
          <p:nvPr/>
        </p:nvPicPr>
        <p:blipFill>
          <a:blip r:embed="rId3">
            <a:alphaModFix/>
          </a:blip>
          <a:stretch>
            <a:fillRect/>
          </a:stretch>
        </p:blipFill>
        <p:spPr>
          <a:xfrm>
            <a:off x="4742700" y="1170125"/>
            <a:ext cx="4248900" cy="283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Client/Server</a:t>
            </a:r>
          </a:p>
        </p:txBody>
      </p:sp>
      <p:sp>
        <p:nvSpPr>
          <p:cNvPr id="148" name="Shape 148"/>
          <p:cNvSpPr txBox="1"/>
          <p:nvPr>
            <p:ph idx="1" type="body"/>
          </p:nvPr>
        </p:nvSpPr>
        <p:spPr>
          <a:xfrm>
            <a:off x="311700" y="1152475"/>
            <a:ext cx="68232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Action games like Doom showed the massive downside of Peer-to-Peer</a:t>
            </a:r>
          </a:p>
          <a:p>
            <a:pPr indent="-342900" lvl="0" marL="457200" rtl="0">
              <a:spcBef>
                <a:spcPts val="0"/>
              </a:spcBef>
              <a:spcAft>
                <a:spcPts val="0"/>
              </a:spcAft>
              <a:buSzPts val="1800"/>
              <a:buChar char="-"/>
            </a:pPr>
            <a:r>
              <a:rPr lang="en"/>
              <a:t>Before you could act out a command(move, shoot) you had to wait for inputs from the most lagged modem player</a:t>
            </a:r>
          </a:p>
          <a:p>
            <a:pPr indent="-342900" lvl="0" marL="457200" rtl="0">
              <a:spcBef>
                <a:spcPts val="0"/>
              </a:spcBef>
              <a:spcAft>
                <a:spcPts val="0"/>
              </a:spcAft>
              <a:buSzPts val="1800"/>
              <a:buChar char="-"/>
            </a:pPr>
            <a:r>
              <a:rPr lang="en"/>
              <a:t>Players were categorized as “client” which communicated to one computer known as the “server”</a:t>
            </a:r>
          </a:p>
          <a:p>
            <a:pPr indent="-342900" lvl="0" marL="457200" rtl="0">
              <a:spcBef>
                <a:spcPts val="0"/>
              </a:spcBef>
              <a:spcAft>
                <a:spcPts val="0"/>
              </a:spcAft>
              <a:buSzPts val="1800"/>
              <a:buChar char="-"/>
            </a:pPr>
            <a:r>
              <a:rPr lang="en"/>
              <a:t>Game only existed on the server, clients only sends inputs such as key presses, mouse movement and clicks</a:t>
            </a:r>
          </a:p>
          <a:p>
            <a:pPr indent="-342900" lvl="0" marL="457200" rtl="0">
              <a:spcBef>
                <a:spcPts val="0"/>
              </a:spcBef>
              <a:buSzPts val="1800"/>
              <a:buChar char="-"/>
            </a:pPr>
            <a:r>
              <a:rPr lang="en"/>
              <a:t>Cons: latency </a:t>
            </a:r>
          </a:p>
        </p:txBody>
      </p:sp>
      <p:pic>
        <p:nvPicPr>
          <p:cNvPr id="149" name="Shape 149"/>
          <p:cNvPicPr preferRelativeResize="0"/>
          <p:nvPr/>
        </p:nvPicPr>
        <p:blipFill>
          <a:blip r:embed="rId3">
            <a:alphaModFix/>
          </a:blip>
          <a:stretch>
            <a:fillRect/>
          </a:stretch>
        </p:blipFill>
        <p:spPr>
          <a:xfrm>
            <a:off x="7134900" y="1485450"/>
            <a:ext cx="1951150" cy="260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Client-Side Prediction</a:t>
            </a:r>
          </a:p>
        </p:txBody>
      </p:sp>
      <p:sp>
        <p:nvSpPr>
          <p:cNvPr id="155" name="Shape 155"/>
          <p:cNvSpPr txBox="1"/>
          <p:nvPr>
            <p:ph idx="1" type="body"/>
          </p:nvPr>
        </p:nvSpPr>
        <p:spPr>
          <a:xfrm>
            <a:off x="189950" y="11402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Latency issues in early game like Quake</a:t>
            </a:r>
          </a:p>
          <a:p>
            <a:pPr indent="-342900" lvl="0" marL="457200" rtl="0">
              <a:spcBef>
                <a:spcPts val="0"/>
              </a:spcBef>
              <a:spcAft>
                <a:spcPts val="0"/>
              </a:spcAft>
              <a:buSzPts val="1800"/>
              <a:buChar char="-"/>
            </a:pPr>
            <a:r>
              <a:rPr lang="en"/>
              <a:t>To remove latency, client runs more code than previous</a:t>
            </a:r>
          </a:p>
          <a:p>
            <a:pPr indent="-342900" lvl="0" marL="457200" rtl="0">
              <a:spcBef>
                <a:spcPts val="0"/>
              </a:spcBef>
              <a:spcAft>
                <a:spcPts val="0"/>
              </a:spcAft>
              <a:buSzPts val="1800"/>
              <a:buChar char="-"/>
            </a:pPr>
            <a:r>
              <a:rPr lang="en"/>
              <a:t>It is able to predict the movement of your character locally and </a:t>
            </a:r>
            <a:r>
              <a:rPr lang="en"/>
              <a:t>immediately</a:t>
            </a:r>
          </a:p>
          <a:p>
            <a:pPr indent="-342900" lvl="0" marL="457200" rtl="0">
              <a:spcBef>
                <a:spcPts val="0"/>
              </a:spcBef>
              <a:spcAft>
                <a:spcPts val="0"/>
              </a:spcAft>
              <a:buSzPts val="1800"/>
              <a:buChar char="-"/>
            </a:pPr>
            <a:r>
              <a:rPr lang="en"/>
              <a:t>Difficulty exists in applying the correction back from server</a:t>
            </a:r>
          </a:p>
          <a:p>
            <a:pPr indent="-342900" lvl="0" marL="457200" rtl="0">
              <a:spcBef>
                <a:spcPts val="0"/>
              </a:spcBef>
              <a:buSzPts val="1800"/>
              <a:buChar char="-"/>
            </a:pPr>
            <a:r>
              <a:rPr lang="en"/>
              <a:t>To pan out differences between server and client, we use a circular buffer of past character state and input for the local player on the client </a:t>
            </a:r>
          </a:p>
        </p:txBody>
      </p:sp>
      <p:pic>
        <p:nvPicPr>
          <p:cNvPr id="156" name="Shape 156"/>
          <p:cNvPicPr preferRelativeResize="0"/>
          <p:nvPr/>
        </p:nvPicPr>
        <p:blipFill>
          <a:blip r:embed="rId3">
            <a:alphaModFix/>
          </a:blip>
          <a:stretch>
            <a:fillRect/>
          </a:stretch>
        </p:blipFill>
        <p:spPr>
          <a:xfrm>
            <a:off x="3056125" y="3250622"/>
            <a:ext cx="3499625" cy="163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Thank You</a:t>
            </a:r>
          </a:p>
        </p:txBody>
      </p:sp>
      <p:sp>
        <p:nvSpPr>
          <p:cNvPr id="162" name="Shape 1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pic>
        <p:nvPicPr>
          <p:cNvPr id="163" name="Shape 163"/>
          <p:cNvPicPr preferRelativeResize="0"/>
          <p:nvPr/>
        </p:nvPicPr>
        <p:blipFill>
          <a:blip r:embed="rId3">
            <a:alphaModFix/>
          </a:blip>
          <a:stretch>
            <a:fillRect/>
          </a:stretch>
        </p:blipFill>
        <p:spPr>
          <a:xfrm>
            <a:off x="0" y="1469200"/>
            <a:ext cx="5511451" cy="3674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Socket Programming	</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Connecting two nodes to a network</a:t>
            </a:r>
          </a:p>
          <a:p>
            <a:pPr indent="-342900" lvl="0" marL="457200" rtl="0">
              <a:spcBef>
                <a:spcPts val="0"/>
              </a:spcBef>
              <a:spcAft>
                <a:spcPts val="0"/>
              </a:spcAft>
              <a:buSzPts val="1800"/>
              <a:buChar char="-"/>
            </a:pPr>
            <a:r>
              <a:rPr lang="en"/>
              <a:t>One node listens on a particular port at an IP</a:t>
            </a:r>
          </a:p>
          <a:p>
            <a:pPr indent="-342900" lvl="0" marL="457200" rtl="0">
              <a:spcBef>
                <a:spcPts val="0"/>
              </a:spcBef>
              <a:buSzPts val="1800"/>
              <a:buChar char="-"/>
            </a:pPr>
            <a:r>
              <a:rPr lang="en"/>
              <a:t>One node reaches out to the other</a:t>
            </a:r>
          </a:p>
          <a:p>
            <a:pPr lvl="0" rtl="0">
              <a:spcBef>
                <a:spcPts val="0"/>
              </a:spcBef>
              <a:buNone/>
            </a:pPr>
            <a:r>
              <a:rPr lang="en"/>
              <a:t>		import socket  # Python socket library</a:t>
            </a:r>
          </a:p>
          <a:p>
            <a:pPr lvl="0" rtl="0">
              <a:spcBef>
                <a:spcPts val="0"/>
              </a:spcBef>
              <a:buNone/>
            </a:pPr>
            <a:r>
              <a:rPr lang="en"/>
              <a:t>		s = socket.socket(socket.AF_INET, socket.SOCK_STREAM)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a:t>
            </a:r>
            <a:r>
              <a:rPr lang="en"/>
              <a:t>mport socket</a:t>
            </a: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Mac OS X</a:t>
            </a:r>
          </a:p>
          <a:p>
            <a:pPr indent="-342900" lvl="0" marL="457200" rtl="0">
              <a:spcBef>
                <a:spcPts val="0"/>
              </a:spcBef>
              <a:spcAft>
                <a:spcPts val="0"/>
              </a:spcAft>
              <a:buSzPts val="1800"/>
              <a:buChar char="-"/>
            </a:pPr>
            <a:r>
              <a:rPr lang="en"/>
              <a:t>Windows</a:t>
            </a:r>
          </a:p>
          <a:p>
            <a:pPr indent="-342900" lvl="0" marL="457200" rtl="0">
              <a:spcBef>
                <a:spcPts val="0"/>
              </a:spcBef>
              <a:spcAft>
                <a:spcPts val="0"/>
              </a:spcAft>
              <a:buSzPts val="1800"/>
              <a:buChar char="-"/>
            </a:pPr>
            <a:r>
              <a:rPr lang="en"/>
              <a:t>Unix</a:t>
            </a:r>
          </a:p>
          <a:p>
            <a:pPr indent="-342900" lvl="0" marL="457200" rtl="0">
              <a:spcBef>
                <a:spcPts val="0"/>
              </a:spcBef>
              <a:spcAft>
                <a:spcPts val="0"/>
              </a:spcAft>
              <a:buSzPts val="1800"/>
              <a:buChar char="-"/>
            </a:pPr>
            <a:r>
              <a:rPr lang="en"/>
              <a:t>BeOS</a:t>
            </a:r>
          </a:p>
          <a:p>
            <a:pPr indent="-342900" lvl="0" marL="457200">
              <a:spcBef>
                <a:spcPts val="0"/>
              </a:spcBef>
              <a:buSzPts val="1800"/>
              <a:buChar char="-"/>
            </a:pPr>
            <a:r>
              <a:rPr lang="en"/>
              <a:t>OS/2</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Socket </a:t>
            </a:r>
            <a:r>
              <a:rPr lang="en"/>
              <a:t>Addresses</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AF_INET : refers to the address family ipv4</a:t>
            </a:r>
          </a:p>
          <a:p>
            <a:pPr lvl="0">
              <a:spcBef>
                <a:spcPts val="0"/>
              </a:spcBef>
              <a:buNone/>
            </a:pPr>
            <a:r>
              <a:rPr lang="en"/>
              <a:t>	(host, port)</a:t>
            </a:r>
          </a:p>
          <a:p>
            <a:pPr lvl="0">
              <a:spcBef>
                <a:spcPts val="0"/>
              </a:spcBef>
              <a:buNone/>
            </a:pPr>
            <a:r>
              <a:rPr lang="en"/>
              <a:t>	</a:t>
            </a:r>
            <a:r>
              <a:rPr lang="en"/>
              <a:t>h</a:t>
            </a:r>
            <a:r>
              <a:rPr lang="en"/>
              <a:t>ost: 100.69.42.0  ← Domain notation or IPv4 address</a:t>
            </a:r>
          </a:p>
          <a:p>
            <a:pPr lvl="0">
              <a:spcBef>
                <a:spcPts val="0"/>
              </a:spcBef>
              <a:buNone/>
            </a:pPr>
            <a:r>
              <a:rPr lang="en"/>
              <a:t>	Port: 9999 ← Integer</a:t>
            </a:r>
          </a:p>
          <a:p>
            <a:pPr lvl="0">
              <a:spcBef>
                <a:spcPts val="0"/>
              </a:spcBef>
              <a:buNone/>
            </a:pPr>
            <a:r>
              <a:rPr lang="en"/>
              <a:t>SOCK_STREAM : connection oriented TCP protocol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Clr>
                <a:schemeClr val="dk1"/>
              </a:buClr>
              <a:buSzPts val="1100"/>
              <a:buFont typeface="Arial"/>
              <a:buNone/>
            </a:pPr>
            <a:r>
              <a:rPr lang="en"/>
              <a:t>   HOST, PORT = "Localhost", 9999 </a:t>
            </a:r>
          </a:p>
          <a:p>
            <a:pPr lvl="0">
              <a:spcBef>
                <a:spcPts val="0"/>
              </a:spcBef>
              <a:buClr>
                <a:schemeClr val="dk1"/>
              </a:buClr>
              <a:buSzPts val="1100"/>
              <a:buFont typeface="Arial"/>
              <a:buNone/>
            </a:pPr>
            <a:r>
              <a:rPr lang="en"/>
              <a:t>    s = socket.socket(socket.AF_INET, socket.SOCK_STREAM)</a:t>
            </a:r>
          </a:p>
          <a:p>
            <a:pPr lvl="0">
              <a:spcBef>
                <a:spcPts val="0"/>
              </a:spcBef>
              <a:buClr>
                <a:schemeClr val="dk1"/>
              </a:buClr>
              <a:buSzPts val="1100"/>
              <a:buFont typeface="Arial"/>
              <a:buNone/>
            </a:pPr>
            <a:r>
              <a:rPr lang="en"/>
              <a:t>    s.bind((HOST, PORT))</a:t>
            </a:r>
          </a:p>
          <a:p>
            <a:pPr lvl="0">
              <a:spcBef>
                <a:spcPts val="0"/>
              </a:spcBef>
              <a:buClr>
                <a:schemeClr val="dk1"/>
              </a:buClr>
              <a:buSzPts val="1100"/>
              <a:buFont typeface="Arial"/>
              <a:buNone/>
            </a:pPr>
            <a:r>
              <a:rPr lang="en"/>
              <a:t>    s.listen(1)</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lnSpc>
                <a:spcPct val="115000"/>
              </a:lnSpc>
              <a:spcBef>
                <a:spcPts val="0"/>
              </a:spcBef>
              <a:spcAft>
                <a:spcPts val="1600"/>
              </a:spcAft>
              <a:buClr>
                <a:schemeClr val="dk1"/>
              </a:buClr>
              <a:buSzPts val="1100"/>
              <a:buFont typeface="Arial"/>
              <a:buNone/>
            </a:pPr>
            <a:r>
              <a:rPr lang="en" sz="1800">
                <a:solidFill>
                  <a:schemeClr val="dk2"/>
                </a:solidFill>
              </a:rPr>
              <a:t> </a:t>
            </a:r>
            <a:r>
              <a:rPr lang="en" sz="1800"/>
              <a:t>s = socket.socket(socket.AF_INET, socket.SOCK_STREAM)</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socket.socket([family[,type[,proto]]])</a:t>
            </a:r>
          </a:p>
          <a:p>
            <a:pPr lvl="0">
              <a:spcBef>
                <a:spcPts val="0"/>
              </a:spcBef>
              <a:buNone/>
            </a:pPr>
            <a:r>
              <a:rPr lang="en"/>
              <a:t>Creates a new socket using the address family</a:t>
            </a:r>
          </a:p>
          <a:p>
            <a:pPr lvl="0">
              <a:spcBef>
                <a:spcPts val="0"/>
              </a:spcBef>
              <a:buNone/>
            </a:pPr>
            <a:r>
              <a:rPr lang="en"/>
              <a:t>Default family is AF_INET but AF_INET6 or AF_UNIX are valid too</a:t>
            </a:r>
          </a:p>
          <a:p>
            <a:pPr lvl="0">
              <a:spcBef>
                <a:spcPts val="0"/>
              </a:spcBef>
              <a:buNone/>
            </a:pPr>
            <a:r>
              <a:rPr lang="en"/>
              <a:t>SOCK_STREAM</a:t>
            </a:r>
          </a:p>
          <a:p>
            <a:pPr indent="-342900" lvl="0" marL="457200">
              <a:spcBef>
                <a:spcPts val="0"/>
              </a:spcBef>
              <a:buSzPts val="1800"/>
              <a:buChar char="-"/>
            </a:pPr>
            <a:r>
              <a:rPr lang="en"/>
              <a:t>Socket type. </a:t>
            </a:r>
          </a:p>
          <a:p>
            <a:pPr lvl="0">
              <a:spcBef>
                <a:spcPts val="0"/>
              </a:spcBef>
              <a:buNone/>
            </a:pPr>
            <a:r>
              <a:rPr lang="en"/>
              <a:t>Protocol number is usually 0 and can be </a:t>
            </a:r>
            <a:r>
              <a:rPr lang="en"/>
              <a:t>omitted</a:t>
            </a:r>
            <a:r>
              <a:rPr lang="en"/>
              <a:t> if its 0</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socket.bind((HOST,PORT))</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socket.bind(address)</a:t>
            </a:r>
          </a:p>
          <a:p>
            <a:pPr lvl="0">
              <a:spcBef>
                <a:spcPts val="0"/>
              </a:spcBef>
              <a:buNone/>
            </a:pPr>
            <a:r>
              <a:rPr lang="en"/>
              <a:t>	Binds the socket to address</a:t>
            </a:r>
          </a:p>
          <a:p>
            <a:pPr lvl="0">
              <a:spcBef>
                <a:spcPts val="0"/>
              </a:spcBef>
              <a:buNone/>
            </a:pPr>
            <a:r>
              <a:rPr lang="en"/>
              <a:t>	Accepts tuple</a:t>
            </a:r>
          </a:p>
          <a:p>
            <a:pPr lvl="0">
              <a:spcBef>
                <a:spcPts val="0"/>
              </a:spcBef>
              <a:buNone/>
            </a:pP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socket.listen(backlog)</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Specifies the number of queued connections</a:t>
            </a:r>
          </a:p>
          <a:p>
            <a:pPr lvl="0">
              <a:spcBef>
                <a:spcPts val="0"/>
              </a:spcBef>
              <a:buNone/>
            </a:pPr>
            <a:r>
              <a:rPr lang="en"/>
              <a:t>Minimum value is 0 </a:t>
            </a:r>
          </a:p>
          <a:p>
            <a:pPr lvl="0">
              <a:spcBef>
                <a:spcPts val="0"/>
              </a:spcBef>
              <a:buNone/>
            </a:pPr>
            <a:r>
              <a:rPr lang="en"/>
              <a:t>Maximum value is 5</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socket.recv(buffersize[,flags])</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Buffersize : maximum number of data to be received at once</a:t>
            </a:r>
          </a:p>
          <a:p>
            <a:pPr lvl="0">
              <a:spcBef>
                <a:spcPts val="0"/>
              </a:spcBef>
              <a:buNone/>
            </a:pPr>
            <a:r>
              <a:t/>
            </a:r>
            <a:endParaRP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