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9" autoAdjust="0"/>
    <p:restoredTop sz="94660"/>
  </p:normalViewPr>
  <p:slideViewPr>
    <p:cSldViewPr snapToGrid="0">
      <p:cViewPr>
        <p:scale>
          <a:sx n="109" d="100"/>
          <a:sy n="109" d="100"/>
        </p:scale>
        <p:origin x="4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4D73A-4D68-4271-90E8-FBD3BDFAEEF3}" type="datetimeFigureOut">
              <a:rPr lang="en-US" smtClean="0"/>
              <a:t>3/13/2025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C642C9-B9DA-4597-8802-B5414AEC53E7}" type="slidenum">
              <a:rPr lang="en-US" smtClean="0"/>
              <a:t>‹#›</a:t>
            </a:fld>
            <a:endParaRPr lang="en-US"/>
          </a:p>
        </p:txBody>
      </p:sp>
    </p:spTree>
    <p:extLst>
      <p:ext uri="{BB962C8B-B14F-4D97-AF65-F5344CB8AC3E}">
        <p14:creationId xmlns:p14="http://schemas.microsoft.com/office/powerpoint/2010/main" val="690881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C642C9-B9DA-4597-8802-B5414AEC53E7}" type="slidenum">
              <a:rPr lang="en-US" smtClean="0"/>
              <a:t>2</a:t>
            </a:fld>
            <a:endParaRPr lang="en-US"/>
          </a:p>
        </p:txBody>
      </p:sp>
    </p:spTree>
    <p:extLst>
      <p:ext uri="{BB962C8B-B14F-4D97-AF65-F5344CB8AC3E}">
        <p14:creationId xmlns:p14="http://schemas.microsoft.com/office/powerpoint/2010/main" val="308151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BAB11-A06F-7F87-DAB7-C5A4661710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C4DC88-E0DB-0AE3-E8A3-1BE1173459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A3C2F1-20E0-FC30-8109-8C1E1A0325B7}"/>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5" name="Footer Placeholder 4">
            <a:extLst>
              <a:ext uri="{FF2B5EF4-FFF2-40B4-BE49-F238E27FC236}">
                <a16:creationId xmlns:a16="http://schemas.microsoft.com/office/drawing/2014/main" id="{4B19DBF3-ECCD-D5DB-07AC-8AC5DF948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4D1C6F-FC63-C9EA-0626-1623CBCCFC80}"/>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364167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589F-D639-D791-4656-7AB7620E2C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602C14-150A-C303-F4D0-84B984F8B1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769D9-B889-1547-D944-C80EA8E3BF72}"/>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5" name="Footer Placeholder 4">
            <a:extLst>
              <a:ext uri="{FF2B5EF4-FFF2-40B4-BE49-F238E27FC236}">
                <a16:creationId xmlns:a16="http://schemas.microsoft.com/office/drawing/2014/main" id="{44CB2D8D-C3DE-D5BF-38C9-028785C13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2CC358-A42B-D11B-BA17-E9957CA7D741}"/>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1846670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67C29B-9CD9-68CF-7FDC-474D6A9F4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3CF5A0-C873-0BCE-B843-B3C2A79F9B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E6A29-D69B-28B7-D5E6-E42A43AF9E78}"/>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5" name="Footer Placeholder 4">
            <a:extLst>
              <a:ext uri="{FF2B5EF4-FFF2-40B4-BE49-F238E27FC236}">
                <a16:creationId xmlns:a16="http://schemas.microsoft.com/office/drawing/2014/main" id="{FE9396A6-4DAF-D14D-4496-13EF0F8BF3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C3124-9A2B-CED1-A9AE-72BD1C219551}"/>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219598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77B3E-ED5F-6A93-4BC5-FA652C08C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7F53-F409-9478-15AA-5A43FE9D10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AFAC0-40AE-F203-8BE5-9EBAE1B6DAA3}"/>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5" name="Footer Placeholder 4">
            <a:extLst>
              <a:ext uri="{FF2B5EF4-FFF2-40B4-BE49-F238E27FC236}">
                <a16:creationId xmlns:a16="http://schemas.microsoft.com/office/drawing/2014/main" id="{BC62168F-812B-71A8-7A93-B49774B8A6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9FF0C-9009-5BE1-18DF-860D6DFAD1AB}"/>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246990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B5BCD-E68E-0CA7-A5CC-1BB5071C5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2DB55-C6D8-9AEF-3FD6-06BA65E143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8E75C8-18A8-A47C-D80C-4FEB288E7DC7}"/>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5" name="Footer Placeholder 4">
            <a:extLst>
              <a:ext uri="{FF2B5EF4-FFF2-40B4-BE49-F238E27FC236}">
                <a16:creationId xmlns:a16="http://schemas.microsoft.com/office/drawing/2014/main" id="{DD13739F-A9B6-B61C-88BF-33D1158A3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146B0-5630-E0E0-4A18-0A8DD0C526E2}"/>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34782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CB9D-4BFA-F19A-E1B7-C7D1427F10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56A7B-3FEC-1B4C-7E6D-F713D2B5C9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B787008-6385-7C2C-C9B1-0951D61732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D0DF7F-6C60-EE5A-A32F-AB67720CF153}"/>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6" name="Footer Placeholder 5">
            <a:extLst>
              <a:ext uri="{FF2B5EF4-FFF2-40B4-BE49-F238E27FC236}">
                <a16:creationId xmlns:a16="http://schemas.microsoft.com/office/drawing/2014/main" id="{FB2395B1-3A30-48D2-10F7-353C9148C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C51984-B7CE-5BC3-17F9-817D88922DAC}"/>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368723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65F61-42F4-CE0E-F427-A2B6146A44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1BF80D-D47B-6EEF-50C6-4395BF2052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632423-BED6-9FA1-2A63-4BD603FDD9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0B57F2-4508-0DAE-88E8-4914215D8A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781F02-06C6-85F7-5C6D-BD4E4A2A85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A85FC2-B4B4-6342-A149-74E76161E14C}"/>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8" name="Footer Placeholder 7">
            <a:extLst>
              <a:ext uri="{FF2B5EF4-FFF2-40B4-BE49-F238E27FC236}">
                <a16:creationId xmlns:a16="http://schemas.microsoft.com/office/drawing/2014/main" id="{1A0CFABF-5862-04F0-A053-4DECF8943C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450C62-78FA-8ADA-1CB8-40B2F6902445}"/>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270807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A9A53-C96E-08DA-E264-251232EB6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F9DDE3-3D11-8C9C-FD14-9633AE8C6ECD}"/>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4" name="Footer Placeholder 3">
            <a:extLst>
              <a:ext uri="{FF2B5EF4-FFF2-40B4-BE49-F238E27FC236}">
                <a16:creationId xmlns:a16="http://schemas.microsoft.com/office/drawing/2014/main" id="{BAA84B47-5EFC-36B1-1EF8-6A28F5AF17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2A7451-68F5-D7BA-FCA0-9614C2E4EF5A}"/>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2072158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D4420-4288-6948-8466-8F58A88BF3E9}"/>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3" name="Footer Placeholder 2">
            <a:extLst>
              <a:ext uri="{FF2B5EF4-FFF2-40B4-BE49-F238E27FC236}">
                <a16:creationId xmlns:a16="http://schemas.microsoft.com/office/drawing/2014/main" id="{675F0976-8444-7CF1-2431-568D85E14D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236C8A-276B-B232-B2FE-B98E8E2A131B}"/>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4116093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E7E2-744A-A694-2EB3-8F020CF10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F61631-A03A-A363-F490-8A850C555F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9A5901-71B2-7058-4245-2E2ABAF90C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02B41-FCBD-220F-5916-7C60AB419A9D}"/>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6" name="Footer Placeholder 5">
            <a:extLst>
              <a:ext uri="{FF2B5EF4-FFF2-40B4-BE49-F238E27FC236}">
                <a16:creationId xmlns:a16="http://schemas.microsoft.com/office/drawing/2014/main" id="{D9F64D46-5C1E-84CD-4376-44313E845B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7EA3AE-829D-3DC4-B055-0E1FAAE7B65E}"/>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1356554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3F28-A2BC-807B-1677-AFEDF4741E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9E090F-5270-6FE5-C3BD-705E862C2B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8DF381-CCB2-A402-E3A3-B9E913AB5E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DEFCF8-7530-078E-6E48-BDE23E4B8B36}"/>
              </a:ext>
            </a:extLst>
          </p:cNvPr>
          <p:cNvSpPr>
            <a:spLocks noGrp="1"/>
          </p:cNvSpPr>
          <p:nvPr>
            <p:ph type="dt" sz="half" idx="10"/>
          </p:nvPr>
        </p:nvSpPr>
        <p:spPr/>
        <p:txBody>
          <a:bodyPr/>
          <a:lstStyle/>
          <a:p>
            <a:fld id="{33BA529B-F007-4EE1-9844-8ADE5A5C39F6}" type="datetimeFigureOut">
              <a:rPr lang="en-US" smtClean="0"/>
              <a:t>3/13/2025</a:t>
            </a:fld>
            <a:endParaRPr lang="en-US"/>
          </a:p>
        </p:txBody>
      </p:sp>
      <p:sp>
        <p:nvSpPr>
          <p:cNvPr id="6" name="Footer Placeholder 5">
            <a:extLst>
              <a:ext uri="{FF2B5EF4-FFF2-40B4-BE49-F238E27FC236}">
                <a16:creationId xmlns:a16="http://schemas.microsoft.com/office/drawing/2014/main" id="{9021BCCA-2997-934F-919F-294B523529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07A310-FB9D-07D9-9247-5B3F86D9850C}"/>
              </a:ext>
            </a:extLst>
          </p:cNvPr>
          <p:cNvSpPr>
            <a:spLocks noGrp="1"/>
          </p:cNvSpPr>
          <p:nvPr>
            <p:ph type="sldNum" sz="quarter" idx="12"/>
          </p:nvPr>
        </p:nvSpPr>
        <p:spPr/>
        <p:txBody>
          <a:bodyPr/>
          <a:lstStyle/>
          <a:p>
            <a:fld id="{1E149B48-3926-4461-AFC3-FF1A7DDAA4C4}" type="slidenum">
              <a:rPr lang="en-US" smtClean="0"/>
              <a:t>‹#›</a:t>
            </a:fld>
            <a:endParaRPr lang="en-US"/>
          </a:p>
        </p:txBody>
      </p:sp>
    </p:spTree>
    <p:extLst>
      <p:ext uri="{BB962C8B-B14F-4D97-AF65-F5344CB8AC3E}">
        <p14:creationId xmlns:p14="http://schemas.microsoft.com/office/powerpoint/2010/main" val="44527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8F4FD4-BB3B-D301-CED1-4BD39D59EB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1F95FB-DA39-628F-68EB-CC38B81F6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B0BD94-4E9E-D904-86EE-09FDE57B1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BA529B-F007-4EE1-9844-8ADE5A5C39F6}" type="datetimeFigureOut">
              <a:rPr lang="en-US" smtClean="0"/>
              <a:t>3/13/2025</a:t>
            </a:fld>
            <a:endParaRPr lang="en-US"/>
          </a:p>
        </p:txBody>
      </p:sp>
      <p:sp>
        <p:nvSpPr>
          <p:cNvPr id="5" name="Footer Placeholder 4">
            <a:extLst>
              <a:ext uri="{FF2B5EF4-FFF2-40B4-BE49-F238E27FC236}">
                <a16:creationId xmlns:a16="http://schemas.microsoft.com/office/drawing/2014/main" id="{39906730-AFA1-5637-D117-011B9918B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B74C952-447F-78E0-4816-BC84AF6E4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E149B48-3926-4461-AFC3-FF1A7DDAA4C4}" type="slidenum">
              <a:rPr lang="en-US" smtClean="0"/>
              <a:t>‹#›</a:t>
            </a:fld>
            <a:endParaRPr lang="en-US"/>
          </a:p>
        </p:txBody>
      </p:sp>
    </p:spTree>
    <p:extLst>
      <p:ext uri="{BB962C8B-B14F-4D97-AF65-F5344CB8AC3E}">
        <p14:creationId xmlns:p14="http://schemas.microsoft.com/office/powerpoint/2010/main" val="3113568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iponkarsinha1/sql_script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A90C4829-D634-B847-52FB-4B7B22FC1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442" y="389614"/>
            <a:ext cx="10046405" cy="6858000"/>
          </a:xfrm>
          <a:prstGeom prst="rect">
            <a:avLst/>
          </a:prstGeom>
        </p:spPr>
      </p:pic>
    </p:spTree>
    <p:extLst>
      <p:ext uri="{BB962C8B-B14F-4D97-AF65-F5344CB8AC3E}">
        <p14:creationId xmlns:p14="http://schemas.microsoft.com/office/powerpoint/2010/main" val="410093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diagram&#10;&#10;AI-generated content may be incorrect.">
            <a:hlinkClick r:id="rId3"/>
            <a:extLst>
              <a:ext uri="{FF2B5EF4-FFF2-40B4-BE49-F238E27FC236}">
                <a16:creationId xmlns:a16="http://schemas.microsoft.com/office/drawing/2014/main" id="{8CB79FD8-1349-2FDB-E49E-981A8C398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321540" cy="6858000"/>
          </a:xfrm>
          <a:prstGeom prst="rect">
            <a:avLst/>
          </a:prstGeom>
        </p:spPr>
      </p:pic>
    </p:spTree>
    <p:extLst>
      <p:ext uri="{BB962C8B-B14F-4D97-AF65-F5344CB8AC3E}">
        <p14:creationId xmlns:p14="http://schemas.microsoft.com/office/powerpoint/2010/main" val="520836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document&#10;&#10;AI-generated content may be incorrect.">
            <a:extLst>
              <a:ext uri="{FF2B5EF4-FFF2-40B4-BE49-F238E27FC236}">
                <a16:creationId xmlns:a16="http://schemas.microsoft.com/office/drawing/2014/main" id="{8B729099-8E80-84A9-7B28-5261841E3B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575" y="0"/>
            <a:ext cx="6572250" cy="6858000"/>
          </a:xfrm>
          <a:prstGeom prst="rect">
            <a:avLst/>
          </a:prstGeom>
        </p:spPr>
      </p:pic>
    </p:spTree>
    <p:extLst>
      <p:ext uri="{BB962C8B-B14F-4D97-AF65-F5344CB8AC3E}">
        <p14:creationId xmlns:p14="http://schemas.microsoft.com/office/powerpoint/2010/main" val="185834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9213B8-6CE6-EE85-5746-768722FEC433}"/>
              </a:ext>
            </a:extLst>
          </p:cNvPr>
          <p:cNvPicPr>
            <a:picLocks noChangeAspect="1"/>
          </p:cNvPicPr>
          <p:nvPr/>
        </p:nvPicPr>
        <p:blipFill>
          <a:blip r:embed="rId2"/>
          <a:stretch>
            <a:fillRect/>
          </a:stretch>
        </p:blipFill>
        <p:spPr>
          <a:xfrm>
            <a:off x="2892260" y="1330217"/>
            <a:ext cx="6407479" cy="4197566"/>
          </a:xfrm>
          <a:prstGeom prst="rect">
            <a:avLst/>
          </a:prstGeom>
        </p:spPr>
      </p:pic>
      <p:sp>
        <p:nvSpPr>
          <p:cNvPr id="6" name="TextBox 5">
            <a:extLst>
              <a:ext uri="{FF2B5EF4-FFF2-40B4-BE49-F238E27FC236}">
                <a16:creationId xmlns:a16="http://schemas.microsoft.com/office/drawing/2014/main" id="{B42AD4F0-A44F-8AFE-B577-8DB0B6E1248F}"/>
              </a:ext>
            </a:extLst>
          </p:cNvPr>
          <p:cNvSpPr txBox="1"/>
          <p:nvPr/>
        </p:nvSpPr>
        <p:spPr>
          <a:xfrm>
            <a:off x="2892260" y="817788"/>
            <a:ext cx="3319272" cy="276999"/>
          </a:xfrm>
          <a:prstGeom prst="rect">
            <a:avLst/>
          </a:prstGeom>
          <a:noFill/>
        </p:spPr>
        <p:txBody>
          <a:bodyPr wrap="square" rtlCol="0">
            <a:spAutoFit/>
          </a:bodyPr>
          <a:lstStyle/>
          <a:p>
            <a:r>
              <a:rPr lang="en-US" sz="1200" dirty="0">
                <a:highlight>
                  <a:srgbClr val="FFFF00"/>
                </a:highlight>
              </a:rPr>
              <a:t>Data table</a:t>
            </a:r>
          </a:p>
        </p:txBody>
      </p:sp>
    </p:spTree>
    <p:extLst>
      <p:ext uri="{BB962C8B-B14F-4D97-AF65-F5344CB8AC3E}">
        <p14:creationId xmlns:p14="http://schemas.microsoft.com/office/powerpoint/2010/main" val="1493593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3313F3-2765-A2E5-43B1-2008B67557DC}"/>
              </a:ext>
            </a:extLst>
          </p:cNvPr>
          <p:cNvPicPr>
            <a:picLocks noChangeAspect="1"/>
          </p:cNvPicPr>
          <p:nvPr/>
        </p:nvPicPr>
        <p:blipFill>
          <a:blip r:embed="rId2"/>
          <a:stretch>
            <a:fillRect/>
          </a:stretch>
        </p:blipFill>
        <p:spPr>
          <a:xfrm>
            <a:off x="2962114" y="1838243"/>
            <a:ext cx="6267772" cy="3181514"/>
          </a:xfrm>
          <a:prstGeom prst="rect">
            <a:avLst/>
          </a:prstGeom>
        </p:spPr>
      </p:pic>
      <p:sp>
        <p:nvSpPr>
          <p:cNvPr id="5" name="TextBox 4">
            <a:extLst>
              <a:ext uri="{FF2B5EF4-FFF2-40B4-BE49-F238E27FC236}">
                <a16:creationId xmlns:a16="http://schemas.microsoft.com/office/drawing/2014/main" id="{6BC128FD-5440-0CD8-34C7-E66EFE784424}"/>
              </a:ext>
            </a:extLst>
          </p:cNvPr>
          <p:cNvSpPr txBox="1"/>
          <p:nvPr/>
        </p:nvSpPr>
        <p:spPr>
          <a:xfrm>
            <a:off x="2962114" y="1408915"/>
            <a:ext cx="3319272" cy="276999"/>
          </a:xfrm>
          <a:prstGeom prst="rect">
            <a:avLst/>
          </a:prstGeom>
          <a:noFill/>
        </p:spPr>
        <p:txBody>
          <a:bodyPr wrap="square" rtlCol="0">
            <a:spAutoFit/>
          </a:bodyPr>
          <a:lstStyle/>
          <a:p>
            <a:r>
              <a:rPr lang="en-US" sz="1200" dirty="0">
                <a:highlight>
                  <a:srgbClr val="FFFF00"/>
                </a:highlight>
              </a:rPr>
              <a:t>Data Validation -Checks</a:t>
            </a:r>
          </a:p>
        </p:txBody>
      </p:sp>
    </p:spTree>
    <p:extLst>
      <p:ext uri="{BB962C8B-B14F-4D97-AF65-F5344CB8AC3E}">
        <p14:creationId xmlns:p14="http://schemas.microsoft.com/office/powerpoint/2010/main" val="234017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A708A-A550-B9B1-4372-D63051F4CD6C}"/>
              </a:ext>
            </a:extLst>
          </p:cNvPr>
          <p:cNvSpPr txBox="1"/>
          <p:nvPr/>
        </p:nvSpPr>
        <p:spPr>
          <a:xfrm>
            <a:off x="1178743" y="726209"/>
            <a:ext cx="10232207" cy="6324808"/>
          </a:xfrm>
          <a:prstGeom prst="rect">
            <a:avLst/>
          </a:prstGeom>
          <a:noFill/>
        </p:spPr>
        <p:txBody>
          <a:bodyPr wrap="square" rtlCol="0">
            <a:spAutoFit/>
          </a:bodyPr>
          <a:lstStyle/>
          <a:p>
            <a:pPr algn="l">
              <a:buNone/>
            </a:pPr>
            <a:r>
              <a:rPr lang="en-US" sz="900" b="0" i="0" dirty="0">
                <a:solidFill>
                  <a:srgbClr val="1E2124"/>
                </a:solidFill>
                <a:effectLst/>
                <a:latin typeface="JohnsonText"/>
              </a:rPr>
              <a:t>When it comes to validating data related to medical devices in the sourcing department, several types of data validation techniques can be employed to ensure the accuracy and integrity of the data. Here is a list of different data validation methods that can be applied to each field in your dataset:</a:t>
            </a:r>
          </a:p>
          <a:p>
            <a:pPr algn="l">
              <a:buNone/>
            </a:pPr>
            <a:r>
              <a:rPr lang="en-US" sz="900" b="0" i="0" dirty="0">
                <a:solidFill>
                  <a:srgbClr val="1E2124"/>
                </a:solidFill>
                <a:effectLst/>
                <a:latin typeface="JohnsonText"/>
              </a:rPr>
              <a:t>1. </a:t>
            </a:r>
            <a:r>
              <a:rPr lang="en-US" sz="900" b="1" i="0" dirty="0">
                <a:solidFill>
                  <a:srgbClr val="1E2124"/>
                </a:solidFill>
                <a:effectLst/>
                <a:latin typeface="JohnsonText"/>
              </a:rPr>
              <a:t>Uniqueness Validation</a:t>
            </a:r>
            <a:endParaRPr lang="en-US" sz="900" b="0" i="0" dirty="0">
              <a:solidFill>
                <a:srgbClr val="1E2124"/>
              </a:solidFill>
              <a:effectLst/>
              <a:latin typeface="JohnsonText"/>
            </a:endParaRPr>
          </a:p>
          <a:p>
            <a:pPr algn="l">
              <a:buFont typeface="Arial" panose="020B0604020202020204" pitchFamily="34" charset="0"/>
              <a:buChar char="•"/>
            </a:pPr>
            <a:r>
              <a:rPr lang="en-US" sz="900" b="1" i="0" dirty="0">
                <a:solidFill>
                  <a:srgbClr val="1E2124"/>
                </a:solidFill>
                <a:effectLst/>
                <a:latin typeface="JohnsonText"/>
              </a:rPr>
              <a:t>Device ID</a:t>
            </a:r>
            <a:r>
              <a:rPr lang="en-US" sz="900" b="0" i="0" dirty="0">
                <a:solidFill>
                  <a:srgbClr val="1E2124"/>
                </a:solidFill>
                <a:effectLst/>
                <a:latin typeface="JohnsonText"/>
              </a:rPr>
              <a:t>: Check that each Device ID is unique across the dataset.</a:t>
            </a:r>
          </a:p>
          <a:p>
            <a:pPr algn="l">
              <a:buFont typeface="Arial" panose="020B0604020202020204" pitchFamily="34" charset="0"/>
              <a:buChar char="•"/>
            </a:pPr>
            <a:r>
              <a:rPr lang="en-US" sz="900" b="1" i="0" dirty="0">
                <a:solidFill>
                  <a:srgbClr val="1E2124"/>
                </a:solidFill>
                <a:effectLst/>
                <a:latin typeface="JohnsonText"/>
              </a:rPr>
              <a:t>Serial Number</a:t>
            </a:r>
            <a:r>
              <a:rPr lang="en-US" sz="900" b="0" i="0" dirty="0">
                <a:solidFill>
                  <a:srgbClr val="1E2124"/>
                </a:solidFill>
                <a:effectLst/>
                <a:latin typeface="JohnsonText"/>
              </a:rPr>
              <a:t>: Ensure that each Serial Number is unique to prevent duplication.</a:t>
            </a:r>
          </a:p>
          <a:p>
            <a:pPr algn="l"/>
            <a:endParaRPr lang="en-US" sz="900" b="0" i="0" dirty="0">
              <a:solidFill>
                <a:srgbClr val="1E2124"/>
              </a:solidFill>
              <a:effectLst/>
              <a:latin typeface="JohnsonText"/>
            </a:endParaRPr>
          </a:p>
          <a:p>
            <a:pPr algn="l">
              <a:buNone/>
            </a:pPr>
            <a:r>
              <a:rPr lang="en-US" sz="900" b="0" i="0" dirty="0">
                <a:solidFill>
                  <a:srgbClr val="1E2124"/>
                </a:solidFill>
                <a:effectLst/>
                <a:latin typeface="JohnsonText"/>
              </a:rPr>
              <a:t>2. </a:t>
            </a:r>
            <a:r>
              <a:rPr lang="en-US" sz="900" b="1" i="0" dirty="0">
                <a:solidFill>
                  <a:srgbClr val="1E2124"/>
                </a:solidFill>
                <a:effectLst/>
                <a:latin typeface="JohnsonText"/>
              </a:rPr>
              <a:t>Format Validation</a:t>
            </a:r>
            <a:endParaRPr lang="en-US" sz="900" b="0" i="0" dirty="0">
              <a:solidFill>
                <a:srgbClr val="1E2124"/>
              </a:solidFill>
              <a:effectLst/>
              <a:latin typeface="JohnsonText"/>
            </a:endParaRPr>
          </a:p>
          <a:p>
            <a:pPr algn="l">
              <a:buFont typeface="Arial" panose="020B0604020202020204" pitchFamily="34" charset="0"/>
              <a:buChar char="•"/>
            </a:pPr>
            <a:r>
              <a:rPr lang="en-US" sz="900" b="1" i="0" dirty="0">
                <a:solidFill>
                  <a:srgbClr val="1E2124"/>
                </a:solidFill>
                <a:effectLst/>
                <a:latin typeface="JohnsonText"/>
              </a:rPr>
              <a:t>Model Number</a:t>
            </a:r>
            <a:r>
              <a:rPr lang="en-US" sz="900" b="0" i="0" dirty="0">
                <a:solidFill>
                  <a:srgbClr val="1E2124"/>
                </a:solidFill>
                <a:effectLst/>
                <a:latin typeface="JohnsonText"/>
              </a:rPr>
              <a:t>: Validate against a specific regex to ensure it follows a designated alphanumeric format.</a:t>
            </a:r>
          </a:p>
          <a:p>
            <a:pPr algn="l">
              <a:buFont typeface="Arial" panose="020B0604020202020204" pitchFamily="34" charset="0"/>
              <a:buChar char="•"/>
            </a:pPr>
            <a:r>
              <a:rPr lang="en-US" sz="900" b="1" i="0" dirty="0">
                <a:solidFill>
                  <a:srgbClr val="1E2124"/>
                </a:solidFill>
                <a:effectLst/>
                <a:latin typeface="JohnsonText"/>
              </a:rPr>
              <a:t>Serial Number</a:t>
            </a:r>
            <a:r>
              <a:rPr lang="en-US" sz="900" b="0" i="0" dirty="0">
                <a:solidFill>
                  <a:srgbClr val="1E2124"/>
                </a:solidFill>
                <a:effectLst/>
                <a:latin typeface="JohnsonText"/>
              </a:rPr>
              <a:t>: Verify that it meets expected character limits and format (e.g., alphanumeric, specific length).</a:t>
            </a:r>
          </a:p>
          <a:p>
            <a:pPr algn="l">
              <a:buFont typeface="Arial" panose="020B0604020202020204" pitchFamily="34" charset="0"/>
              <a:buChar char="•"/>
            </a:pPr>
            <a:endParaRPr lang="en-US" sz="900" dirty="0">
              <a:solidFill>
                <a:srgbClr val="1E2124"/>
              </a:solidFill>
              <a:latin typeface="JohnsonText"/>
            </a:endParaRPr>
          </a:p>
          <a:p>
            <a:pPr algn="l">
              <a:buFont typeface="Arial" panose="020B0604020202020204" pitchFamily="34" charset="0"/>
              <a:buChar char="•"/>
            </a:pPr>
            <a:endParaRPr lang="en-US" sz="900" b="0" i="0" dirty="0">
              <a:solidFill>
                <a:srgbClr val="1E2124"/>
              </a:solidFill>
              <a:effectLst/>
              <a:latin typeface="JohnsonText"/>
            </a:endParaRPr>
          </a:p>
          <a:p>
            <a:pPr algn="l">
              <a:buNone/>
            </a:pPr>
            <a:r>
              <a:rPr lang="en-US" sz="900" b="0" i="0" dirty="0">
                <a:solidFill>
                  <a:srgbClr val="1E2124"/>
                </a:solidFill>
                <a:effectLst/>
                <a:latin typeface="JohnsonText"/>
              </a:rPr>
              <a:t>3. </a:t>
            </a:r>
            <a:r>
              <a:rPr lang="en-US" sz="900" b="1" i="0" dirty="0">
                <a:solidFill>
                  <a:srgbClr val="1E2124"/>
                </a:solidFill>
                <a:effectLst/>
                <a:latin typeface="JohnsonText"/>
              </a:rPr>
              <a:t>Value Constraints</a:t>
            </a:r>
            <a:endParaRPr lang="en-US" sz="900" b="0" i="0" dirty="0">
              <a:solidFill>
                <a:srgbClr val="1E2124"/>
              </a:solidFill>
              <a:effectLst/>
              <a:latin typeface="JohnsonText"/>
            </a:endParaRPr>
          </a:p>
          <a:p>
            <a:pPr algn="l">
              <a:buFont typeface="Arial" panose="020B0604020202020204" pitchFamily="34" charset="0"/>
              <a:buChar char="•"/>
            </a:pPr>
            <a:r>
              <a:rPr lang="en-US" sz="900" b="1" i="0" dirty="0">
                <a:solidFill>
                  <a:srgbClr val="1E2124"/>
                </a:solidFill>
                <a:effectLst/>
                <a:latin typeface="JohnsonText"/>
              </a:rPr>
              <a:t>Expiration Date</a:t>
            </a:r>
            <a:r>
              <a:rPr lang="en-US" sz="900" b="0" i="0" dirty="0">
                <a:solidFill>
                  <a:srgbClr val="1E2124"/>
                </a:solidFill>
                <a:effectLst/>
                <a:latin typeface="JohnsonText"/>
              </a:rPr>
              <a:t>: Check that this date is not in the past (for newly entered records) and follows the correct date format.</a:t>
            </a:r>
          </a:p>
          <a:p>
            <a:pPr algn="l">
              <a:buFont typeface="Arial" panose="020B0604020202020204" pitchFamily="34" charset="0"/>
              <a:buChar char="•"/>
            </a:pPr>
            <a:r>
              <a:rPr lang="en-US" sz="900" b="1" i="0" dirty="0">
                <a:solidFill>
                  <a:srgbClr val="1E2124"/>
                </a:solidFill>
                <a:effectLst/>
                <a:latin typeface="JohnsonText"/>
              </a:rPr>
              <a:t>Purchase Price</a:t>
            </a:r>
            <a:r>
              <a:rPr lang="en-US" sz="900" b="0" i="0" dirty="0">
                <a:solidFill>
                  <a:srgbClr val="1E2124"/>
                </a:solidFill>
                <a:effectLst/>
                <a:latin typeface="JohnsonText"/>
              </a:rPr>
              <a:t>: Ensure that the value is a positive decimal number (i.e., greater than 0).</a:t>
            </a:r>
          </a:p>
          <a:p>
            <a:pPr algn="l">
              <a:buFont typeface="Arial" panose="020B0604020202020204" pitchFamily="34" charset="0"/>
              <a:buChar char="•"/>
            </a:pPr>
            <a:r>
              <a:rPr lang="en-US" sz="900" b="1" i="0" dirty="0">
                <a:solidFill>
                  <a:srgbClr val="1E2124"/>
                </a:solidFill>
                <a:effectLst/>
                <a:latin typeface="JohnsonText"/>
              </a:rPr>
              <a:t>Quantity in Stock</a:t>
            </a:r>
            <a:r>
              <a:rPr lang="en-US" sz="900" b="0" i="0" dirty="0">
                <a:solidFill>
                  <a:srgbClr val="1E2124"/>
                </a:solidFill>
                <a:effectLst/>
                <a:latin typeface="JohnsonText"/>
              </a:rPr>
              <a:t>: Validate that this is a non-negative integer (i.e., 0 or more).</a:t>
            </a:r>
          </a:p>
          <a:p>
            <a:pPr algn="l">
              <a:buFont typeface="Arial" panose="020B0604020202020204" pitchFamily="34" charset="0"/>
              <a:buChar char="•"/>
            </a:pPr>
            <a:endParaRPr lang="en-US" sz="900" dirty="0">
              <a:solidFill>
                <a:srgbClr val="1E2124"/>
              </a:solidFill>
              <a:latin typeface="JohnsonText"/>
            </a:endParaRPr>
          </a:p>
          <a:p>
            <a:pPr algn="l">
              <a:buFont typeface="Arial" panose="020B0604020202020204" pitchFamily="34" charset="0"/>
              <a:buChar char="•"/>
            </a:pPr>
            <a:endParaRPr lang="en-US" sz="900" b="0" i="0" dirty="0">
              <a:solidFill>
                <a:srgbClr val="1E2124"/>
              </a:solidFill>
              <a:effectLst/>
              <a:latin typeface="JohnsonText"/>
            </a:endParaRPr>
          </a:p>
          <a:p>
            <a:pPr algn="l">
              <a:buNone/>
            </a:pPr>
            <a:r>
              <a:rPr lang="en-US" sz="900" b="0" i="0" dirty="0">
                <a:solidFill>
                  <a:srgbClr val="1E2124"/>
                </a:solidFill>
                <a:effectLst/>
                <a:latin typeface="JohnsonText"/>
              </a:rPr>
              <a:t>4. </a:t>
            </a:r>
            <a:r>
              <a:rPr lang="en-US" sz="900" b="1" i="0" dirty="0">
                <a:solidFill>
                  <a:srgbClr val="1E2124"/>
                </a:solidFill>
                <a:effectLst/>
                <a:latin typeface="JohnsonText"/>
              </a:rPr>
              <a:t>Required Field Validation</a:t>
            </a:r>
            <a:endParaRPr lang="en-US" sz="900" b="0" i="0" dirty="0">
              <a:solidFill>
                <a:srgbClr val="1E2124"/>
              </a:solidFill>
              <a:effectLst/>
              <a:latin typeface="JohnsonText"/>
            </a:endParaRPr>
          </a:p>
          <a:p>
            <a:pPr algn="l">
              <a:buFont typeface="Arial" panose="020B0604020202020204" pitchFamily="34" charset="0"/>
              <a:buChar char="•"/>
            </a:pPr>
            <a:r>
              <a:rPr lang="en-US" sz="900" b="0" i="0" dirty="0">
                <a:solidFill>
                  <a:srgbClr val="1E2124"/>
                </a:solidFill>
                <a:effectLst/>
                <a:latin typeface="JohnsonText"/>
              </a:rPr>
              <a:t>Ensure that mandatory fields like Device Name, Supplier Name, Model Number, and Regulatory Compliance are not empty.</a:t>
            </a:r>
          </a:p>
          <a:p>
            <a:pPr algn="l">
              <a:buFont typeface="Arial" panose="020B0604020202020204" pitchFamily="34" charset="0"/>
              <a:buChar char="•"/>
            </a:pPr>
            <a:endParaRPr lang="en-US" sz="900" dirty="0">
              <a:solidFill>
                <a:srgbClr val="1E2124"/>
              </a:solidFill>
              <a:latin typeface="JohnsonText"/>
            </a:endParaRPr>
          </a:p>
          <a:p>
            <a:pPr algn="l">
              <a:buFont typeface="Arial" panose="020B0604020202020204" pitchFamily="34" charset="0"/>
              <a:buChar char="•"/>
            </a:pPr>
            <a:endParaRPr lang="en-US" sz="900" b="0" i="0" dirty="0">
              <a:solidFill>
                <a:srgbClr val="1E2124"/>
              </a:solidFill>
              <a:effectLst/>
              <a:latin typeface="JohnsonText"/>
            </a:endParaRPr>
          </a:p>
          <a:p>
            <a:pPr algn="l">
              <a:buNone/>
            </a:pPr>
            <a:r>
              <a:rPr lang="en-US" sz="900" b="0" i="0" dirty="0">
                <a:solidFill>
                  <a:srgbClr val="1E2124"/>
                </a:solidFill>
                <a:effectLst/>
                <a:latin typeface="JohnsonText"/>
              </a:rPr>
              <a:t>5. </a:t>
            </a:r>
            <a:r>
              <a:rPr lang="en-US" sz="900" b="1" i="0" dirty="0">
                <a:solidFill>
                  <a:srgbClr val="1E2124"/>
                </a:solidFill>
                <a:effectLst/>
                <a:latin typeface="JohnsonText"/>
              </a:rPr>
              <a:t>Referential Integrity</a:t>
            </a:r>
            <a:endParaRPr lang="en-US" sz="900" b="0" i="0" dirty="0">
              <a:solidFill>
                <a:srgbClr val="1E2124"/>
              </a:solidFill>
              <a:effectLst/>
              <a:latin typeface="JohnsonText"/>
            </a:endParaRPr>
          </a:p>
          <a:p>
            <a:pPr algn="l">
              <a:buFont typeface="Arial" panose="020B0604020202020204" pitchFamily="34" charset="0"/>
              <a:buChar char="•"/>
            </a:pPr>
            <a:r>
              <a:rPr lang="en-US" sz="900" b="1" i="0" dirty="0">
                <a:solidFill>
                  <a:srgbClr val="1E2124"/>
                </a:solidFill>
                <a:effectLst/>
                <a:latin typeface="JohnsonText"/>
              </a:rPr>
              <a:t>Supplier Name</a:t>
            </a:r>
            <a:r>
              <a:rPr lang="en-US" sz="900" b="0" i="0" dirty="0">
                <a:solidFill>
                  <a:srgbClr val="1E2124"/>
                </a:solidFill>
                <a:effectLst/>
                <a:latin typeface="JohnsonText"/>
              </a:rPr>
              <a:t>: Verify that the supplier exists in a separate, established suppliers database to maintain consistency.</a:t>
            </a:r>
          </a:p>
          <a:p>
            <a:pPr algn="l">
              <a:buFont typeface="Arial" panose="020B0604020202020204" pitchFamily="34" charset="0"/>
              <a:buChar char="•"/>
            </a:pPr>
            <a:endParaRPr lang="en-US" sz="900" dirty="0">
              <a:solidFill>
                <a:srgbClr val="1E2124"/>
              </a:solidFill>
              <a:latin typeface="JohnsonText"/>
            </a:endParaRPr>
          </a:p>
          <a:p>
            <a:pPr algn="l"/>
            <a:endParaRPr lang="en-US" sz="900" b="0" i="0" dirty="0">
              <a:solidFill>
                <a:srgbClr val="1E2124"/>
              </a:solidFill>
              <a:effectLst/>
              <a:latin typeface="JohnsonText"/>
            </a:endParaRPr>
          </a:p>
          <a:p>
            <a:pPr algn="l">
              <a:buNone/>
            </a:pPr>
            <a:r>
              <a:rPr lang="en-US" sz="900" b="0" i="0" dirty="0">
                <a:solidFill>
                  <a:srgbClr val="1E2124"/>
                </a:solidFill>
                <a:effectLst/>
                <a:latin typeface="JohnsonText"/>
              </a:rPr>
              <a:t>6. </a:t>
            </a:r>
            <a:r>
              <a:rPr lang="en-US" sz="900" b="1" i="0" dirty="0">
                <a:solidFill>
                  <a:srgbClr val="1E2124"/>
                </a:solidFill>
                <a:effectLst/>
                <a:latin typeface="JohnsonText"/>
              </a:rPr>
              <a:t>Enumerated Value Validation</a:t>
            </a:r>
            <a:endParaRPr lang="en-US" sz="900" b="0" i="0" dirty="0">
              <a:solidFill>
                <a:srgbClr val="1E2124"/>
              </a:solidFill>
              <a:effectLst/>
              <a:latin typeface="JohnsonText"/>
            </a:endParaRPr>
          </a:p>
          <a:p>
            <a:pPr algn="l">
              <a:buFont typeface="Arial" panose="020B0604020202020204" pitchFamily="34" charset="0"/>
              <a:buChar char="•"/>
            </a:pPr>
            <a:r>
              <a:rPr lang="en-US" sz="900" b="1" i="0" dirty="0">
                <a:solidFill>
                  <a:srgbClr val="1E2124"/>
                </a:solidFill>
                <a:effectLst/>
                <a:latin typeface="JohnsonText"/>
              </a:rPr>
              <a:t>Regulatory Compliance</a:t>
            </a:r>
            <a:r>
              <a:rPr lang="en-US" sz="900" b="0" i="0" dirty="0">
                <a:solidFill>
                  <a:srgbClr val="1E2124"/>
                </a:solidFill>
                <a:effectLst/>
                <a:latin typeface="JohnsonText"/>
              </a:rPr>
              <a:t>: Verify that the value is one of the predefined options, such as “Approved” or “Not Approved”.</a:t>
            </a:r>
          </a:p>
          <a:p>
            <a:pPr algn="l">
              <a:buFont typeface="Arial" panose="020B0604020202020204" pitchFamily="34" charset="0"/>
              <a:buChar char="•"/>
            </a:pPr>
            <a:endParaRPr lang="en-US" sz="900" dirty="0">
              <a:solidFill>
                <a:srgbClr val="1E2124"/>
              </a:solidFill>
              <a:latin typeface="JohnsonText"/>
            </a:endParaRPr>
          </a:p>
          <a:p>
            <a:pPr algn="l"/>
            <a:endParaRPr lang="en-US" sz="900" b="0" i="0" dirty="0">
              <a:solidFill>
                <a:srgbClr val="1E2124"/>
              </a:solidFill>
              <a:effectLst/>
              <a:latin typeface="JohnsonText"/>
            </a:endParaRPr>
          </a:p>
          <a:p>
            <a:pPr algn="l">
              <a:buNone/>
            </a:pPr>
            <a:r>
              <a:rPr lang="en-US" sz="900" b="0" i="0" dirty="0">
                <a:solidFill>
                  <a:srgbClr val="1E2124"/>
                </a:solidFill>
                <a:effectLst/>
                <a:latin typeface="JohnsonText"/>
              </a:rPr>
              <a:t>7. </a:t>
            </a:r>
            <a:r>
              <a:rPr lang="en-US" sz="900" b="1" i="0" dirty="0">
                <a:solidFill>
                  <a:srgbClr val="1E2124"/>
                </a:solidFill>
                <a:effectLst/>
                <a:latin typeface="JohnsonText"/>
              </a:rPr>
              <a:t>Logical Consistency</a:t>
            </a:r>
            <a:endParaRPr lang="en-US" sz="900" b="0" i="0" dirty="0">
              <a:solidFill>
                <a:srgbClr val="1E2124"/>
              </a:solidFill>
              <a:effectLst/>
              <a:latin typeface="JohnsonText"/>
            </a:endParaRPr>
          </a:p>
          <a:p>
            <a:pPr algn="l">
              <a:buFont typeface="Arial" panose="020B0604020202020204" pitchFamily="34" charset="0"/>
              <a:buChar char="•"/>
            </a:pPr>
            <a:r>
              <a:rPr lang="en-US" sz="900" b="1" i="0" dirty="0">
                <a:solidFill>
                  <a:srgbClr val="1E2124"/>
                </a:solidFill>
                <a:effectLst/>
                <a:latin typeface="JohnsonText"/>
              </a:rPr>
              <a:t>Expiration Date vs. Date of Purchase</a:t>
            </a:r>
            <a:r>
              <a:rPr lang="en-US" sz="900" b="0" i="0" dirty="0">
                <a:solidFill>
                  <a:srgbClr val="1E2124"/>
                </a:solidFill>
                <a:effectLst/>
                <a:latin typeface="JohnsonText"/>
              </a:rPr>
              <a:t>: Ensure that the Expiration Date is later than the Date of Purchase.</a:t>
            </a:r>
          </a:p>
          <a:p>
            <a:pPr algn="l">
              <a:buFont typeface="Arial" panose="020B0604020202020204" pitchFamily="34" charset="0"/>
              <a:buChar char="•"/>
            </a:pPr>
            <a:r>
              <a:rPr lang="en-US" sz="900" b="1" i="0" dirty="0">
                <a:solidFill>
                  <a:srgbClr val="1E2124"/>
                </a:solidFill>
                <a:effectLst/>
                <a:latin typeface="JohnsonText"/>
              </a:rPr>
              <a:t>Quantity in Stock</a:t>
            </a:r>
            <a:r>
              <a:rPr lang="en-US" sz="900" b="0" i="0" dirty="0">
                <a:solidFill>
                  <a:srgbClr val="1E2124"/>
                </a:solidFill>
                <a:effectLst/>
                <a:latin typeface="JohnsonText"/>
              </a:rPr>
              <a:t>: Ensure that stock levels do not exceed realistic values based on purchase records.</a:t>
            </a:r>
          </a:p>
          <a:p>
            <a:pPr algn="l"/>
            <a:endParaRPr lang="en-US" sz="900" b="0" i="0" dirty="0">
              <a:solidFill>
                <a:srgbClr val="1E2124"/>
              </a:solidFill>
              <a:effectLst/>
              <a:latin typeface="JohnsonText"/>
            </a:endParaRPr>
          </a:p>
          <a:p>
            <a:pPr algn="l">
              <a:buNone/>
            </a:pPr>
            <a:r>
              <a:rPr lang="en-US" sz="900" b="0" i="0" dirty="0">
                <a:solidFill>
                  <a:srgbClr val="1E2124"/>
                </a:solidFill>
                <a:effectLst/>
                <a:latin typeface="JohnsonText"/>
              </a:rPr>
              <a:t>8. </a:t>
            </a:r>
            <a:r>
              <a:rPr lang="en-US" sz="900" b="1" i="0" dirty="0">
                <a:solidFill>
                  <a:srgbClr val="1E2124"/>
                </a:solidFill>
                <a:effectLst/>
                <a:latin typeface="JohnsonText"/>
              </a:rPr>
              <a:t>Range Validation</a:t>
            </a:r>
            <a:endParaRPr lang="en-US" sz="900" b="0" i="0" dirty="0">
              <a:solidFill>
                <a:srgbClr val="1E2124"/>
              </a:solidFill>
              <a:effectLst/>
              <a:latin typeface="JohnsonText"/>
            </a:endParaRPr>
          </a:p>
          <a:p>
            <a:pPr algn="l">
              <a:buFont typeface="Arial" panose="020B0604020202020204" pitchFamily="34" charset="0"/>
              <a:buChar char="•"/>
            </a:pPr>
            <a:r>
              <a:rPr lang="en-US" sz="900" b="0" i="0" dirty="0">
                <a:solidFill>
                  <a:srgbClr val="1E2124"/>
                </a:solidFill>
                <a:effectLst/>
                <a:latin typeface="JohnsonText"/>
              </a:rPr>
              <a:t>For fields like Purchase Price, you could implement a maximum allowable value based on company policies or relevant market standards.</a:t>
            </a:r>
          </a:p>
          <a:p>
            <a:pPr algn="l"/>
            <a:endParaRPr lang="en-US" sz="900" b="0" i="0" dirty="0">
              <a:solidFill>
                <a:srgbClr val="1E2124"/>
              </a:solidFill>
              <a:effectLst/>
              <a:latin typeface="JohnsonText"/>
            </a:endParaRPr>
          </a:p>
          <a:p>
            <a:pPr algn="l">
              <a:buNone/>
            </a:pPr>
            <a:r>
              <a:rPr lang="en-US" sz="900" b="0" i="0" dirty="0">
                <a:solidFill>
                  <a:srgbClr val="1E2124"/>
                </a:solidFill>
                <a:effectLst/>
                <a:latin typeface="JohnsonText"/>
              </a:rPr>
              <a:t>9. </a:t>
            </a:r>
            <a:r>
              <a:rPr lang="en-US" sz="900" b="1" i="0" dirty="0">
                <a:solidFill>
                  <a:srgbClr val="1E2124"/>
                </a:solidFill>
                <a:effectLst/>
                <a:latin typeface="JohnsonText"/>
              </a:rPr>
              <a:t>Data Type Validation</a:t>
            </a:r>
            <a:endParaRPr lang="en-US" sz="900" b="0" i="0" dirty="0">
              <a:solidFill>
                <a:srgbClr val="1E2124"/>
              </a:solidFill>
              <a:effectLst/>
              <a:latin typeface="JohnsonText"/>
            </a:endParaRPr>
          </a:p>
          <a:p>
            <a:pPr algn="l">
              <a:buFont typeface="Arial" panose="020B0604020202020204" pitchFamily="34" charset="0"/>
              <a:buChar char="•"/>
            </a:pPr>
            <a:r>
              <a:rPr lang="en-US" sz="900" b="0" i="0" dirty="0">
                <a:solidFill>
                  <a:srgbClr val="1E2124"/>
                </a:solidFill>
                <a:effectLst/>
                <a:latin typeface="JohnsonText"/>
              </a:rPr>
              <a:t>Ensure that data entered matches the specified data type (e.g., integer for Device ID and Quantity in Stock, string for Device Name, float for Purchase Price).</a:t>
            </a:r>
          </a:p>
          <a:p>
            <a:pPr algn="l">
              <a:buNone/>
            </a:pPr>
            <a:r>
              <a:rPr lang="en-US" sz="900" b="0" i="0" dirty="0">
                <a:solidFill>
                  <a:srgbClr val="1E2124"/>
                </a:solidFill>
                <a:effectLst/>
                <a:latin typeface="JohnsonText"/>
              </a:rPr>
              <a:t>10. </a:t>
            </a:r>
            <a:r>
              <a:rPr lang="en-US" sz="900" b="1" i="0" dirty="0">
                <a:solidFill>
                  <a:srgbClr val="1E2124"/>
                </a:solidFill>
                <a:effectLst/>
                <a:latin typeface="JohnsonText"/>
              </a:rPr>
              <a:t>Cross-Field Validation</a:t>
            </a:r>
            <a:endParaRPr lang="en-US" sz="900" b="0" i="0" dirty="0">
              <a:solidFill>
                <a:srgbClr val="1E2124"/>
              </a:solidFill>
              <a:effectLst/>
              <a:latin typeface="JohnsonText"/>
            </a:endParaRPr>
          </a:p>
          <a:p>
            <a:pPr algn="l">
              <a:buFont typeface="Arial" panose="020B0604020202020204" pitchFamily="34" charset="0"/>
              <a:buChar char="•"/>
            </a:pPr>
            <a:r>
              <a:rPr lang="en-US" sz="900" b="0" i="0" dirty="0">
                <a:solidFill>
                  <a:srgbClr val="1E2124"/>
                </a:solidFill>
                <a:effectLst/>
                <a:latin typeface="JohnsonText"/>
              </a:rPr>
              <a:t>Check that combinations of fields make sense together; for example, if the Regulatory Compliance status is “Not Approved," various downstream processes should not allow further action, such as processing orders.</a:t>
            </a:r>
          </a:p>
          <a:p>
            <a:pPr algn="l">
              <a:buNone/>
            </a:pPr>
            <a:r>
              <a:rPr lang="en-US" sz="900" b="0" i="0" dirty="0">
                <a:solidFill>
                  <a:srgbClr val="1E2124"/>
                </a:solidFill>
                <a:effectLst/>
                <a:latin typeface="JohnsonText"/>
              </a:rPr>
              <a:t>11. </a:t>
            </a:r>
            <a:r>
              <a:rPr lang="en-US" sz="900" b="1" i="0" dirty="0">
                <a:solidFill>
                  <a:srgbClr val="1E2124"/>
                </a:solidFill>
                <a:effectLst/>
                <a:latin typeface="JohnsonText"/>
              </a:rPr>
              <a:t>Duplication Check</a:t>
            </a:r>
            <a:endParaRPr lang="en-US" sz="900" b="0" i="0" dirty="0">
              <a:solidFill>
                <a:srgbClr val="1E2124"/>
              </a:solidFill>
              <a:effectLst/>
              <a:latin typeface="JohnsonText"/>
            </a:endParaRPr>
          </a:p>
          <a:p>
            <a:pPr algn="l">
              <a:buFont typeface="Arial" panose="020B0604020202020204" pitchFamily="34" charset="0"/>
              <a:buChar char="•"/>
            </a:pPr>
            <a:r>
              <a:rPr lang="en-US" sz="900" b="0" i="0" dirty="0">
                <a:solidFill>
                  <a:srgbClr val="1E2124"/>
                </a:solidFill>
                <a:effectLst/>
                <a:latin typeface="JohnsonText"/>
              </a:rPr>
              <a:t>Implement checks to prevent the re-entry of the same device with the same characteristics if it exists within the current dataset.</a:t>
            </a:r>
          </a:p>
          <a:p>
            <a:pPr algn="l">
              <a:buNone/>
            </a:pPr>
            <a:r>
              <a:rPr lang="en-US" sz="900" b="0" i="0" dirty="0">
                <a:solidFill>
                  <a:srgbClr val="1E2124"/>
                </a:solidFill>
                <a:effectLst/>
                <a:latin typeface="JohnsonText"/>
              </a:rPr>
              <a:t>12. </a:t>
            </a:r>
            <a:r>
              <a:rPr lang="en-US" sz="900" b="1" i="0" dirty="0">
                <a:solidFill>
                  <a:srgbClr val="1E2124"/>
                </a:solidFill>
                <a:effectLst/>
                <a:latin typeface="JohnsonText"/>
              </a:rPr>
              <a:t>Trim and Clean Validation</a:t>
            </a:r>
            <a:endParaRPr lang="en-US" sz="900" b="0" i="0" dirty="0">
              <a:solidFill>
                <a:srgbClr val="1E2124"/>
              </a:solidFill>
              <a:effectLst/>
              <a:latin typeface="JohnsonText"/>
            </a:endParaRPr>
          </a:p>
          <a:p>
            <a:pPr algn="l">
              <a:buFont typeface="Arial" panose="020B0604020202020204" pitchFamily="34" charset="0"/>
              <a:buChar char="•"/>
            </a:pPr>
            <a:r>
              <a:rPr lang="en-US" sz="900" b="0" i="0" dirty="0">
                <a:solidFill>
                  <a:srgbClr val="1E2124"/>
                </a:solidFill>
                <a:effectLst/>
                <a:latin typeface="JohnsonText"/>
              </a:rPr>
              <a:t>Remove leading/trailing spaces in string fields to prevent issues with comparisons.</a:t>
            </a:r>
          </a:p>
          <a:p>
            <a:endParaRPr lang="en-US" sz="900" dirty="0"/>
          </a:p>
        </p:txBody>
      </p:sp>
    </p:spTree>
    <p:extLst>
      <p:ext uri="{BB962C8B-B14F-4D97-AF65-F5344CB8AC3E}">
        <p14:creationId xmlns:p14="http://schemas.microsoft.com/office/powerpoint/2010/main" val="3825722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ca48ea3-8c75-4d36-b64f-70604b11fd22}" enabled="1" method="Standard" siteId="{3ac94b33-9135-4821-9502-eafda6592a35}" contentBits="0" removed="0"/>
</clbl:labelList>
</file>

<file path=docProps/app.xml><?xml version="1.0" encoding="utf-8"?>
<Properties xmlns="http://schemas.openxmlformats.org/officeDocument/2006/extended-properties" xmlns:vt="http://schemas.openxmlformats.org/officeDocument/2006/docPropsVTypes">
  <TotalTime>206</TotalTime>
  <Words>477</Words>
  <Application>Microsoft Office PowerPoint</Application>
  <PresentationFormat>Widescreen</PresentationFormat>
  <Paragraphs>46</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JohnsonText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JNJ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Sinha, Diponkar [JNJGBS]</dc:creator>
  <cp:lastModifiedBy>Sinha, Diponkar [JNJGBS]</cp:lastModifiedBy>
  <cp:revision>3</cp:revision>
  <dcterms:created xsi:type="dcterms:W3CDTF">2025-03-13T12:53:57Z</dcterms:created>
  <dcterms:modified xsi:type="dcterms:W3CDTF">2025-03-13T16:20:22Z</dcterms:modified>
</cp:coreProperties>
</file>