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2" r:id="rId4"/>
    <p:sldId id="263" r:id="rId5"/>
    <p:sldId id="264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00" d="100"/>
          <a:sy n="100" d="100"/>
        </p:scale>
        <p:origin x="84" y="8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8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70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15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38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58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77854-1E5E-4784-9BDB-43D41F13015D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032EE-C68C-4D26-8D69-0D76468C1D20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004FD-F6EF-426C-AEB2-3916FA37C1D0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999E1-9E53-4DFB-B02D-FCD47F7383BB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A9DD5-9D53-4452-86D6-52D2DBB7CE0F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108C1-8142-461C-8C4D-9593FE9CC525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FEE3F-ED43-41BA-8A32-89CF713B3EE7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D65558-76F5-4800-81A3-F8A630C98C09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FA6746ED-0E67-4802-B0CF-FC0B0AE408D8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b="0" i="0" dirty="0">
                <a:solidFill>
                  <a:srgbClr val="4A4A4A"/>
                </a:solidFill>
                <a:effectLst/>
                <a:latin typeface="proxima-nova"/>
              </a:rPr>
              <a:t>433MHz IoT Smart Home System</a:t>
            </a:r>
            <a:endParaRPr lang="de-DE" dirty="0"/>
          </a:p>
        </p:txBody>
      </p:sp>
      <p:sp>
        <p:nvSpPr>
          <p:cNvPr id="4" name="AutoShape 2" descr="Bi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1" t="26877" r="29194" b="38058"/>
          <a:stretch/>
        </p:blipFill>
        <p:spPr>
          <a:xfrm>
            <a:off x="2703545" y="918163"/>
            <a:ext cx="6820769" cy="39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Idee/Problemstellung</a:t>
            </a:r>
          </a:p>
          <a:p>
            <a:pPr rtl="0"/>
            <a:r>
              <a:rPr lang="de-DE" dirty="0"/>
              <a:t>433MHz Steuerung mit ESP</a:t>
            </a:r>
          </a:p>
          <a:p>
            <a:pPr rtl="0"/>
            <a:r>
              <a:rPr lang="de-DE" dirty="0"/>
              <a:t>Konnektivität Home </a:t>
            </a:r>
            <a:r>
              <a:rPr lang="de-DE" dirty="0" err="1"/>
              <a:t>Assistant</a:t>
            </a:r>
            <a:r>
              <a:rPr lang="de-DE" dirty="0"/>
              <a:t> mit ESP über MQTT</a:t>
            </a:r>
          </a:p>
          <a:p>
            <a:pPr rtl="0"/>
            <a:r>
              <a:rPr lang="de-DE" dirty="0"/>
              <a:t>Home </a:t>
            </a:r>
            <a:r>
              <a:rPr lang="de-DE" dirty="0" err="1"/>
              <a:t>Assistant</a:t>
            </a:r>
            <a:r>
              <a:rPr lang="de-DE" dirty="0"/>
              <a:t> Oberfläche </a:t>
            </a:r>
          </a:p>
          <a:p>
            <a:pPr rtl="0"/>
            <a:r>
              <a:rPr lang="de-DE" dirty="0"/>
              <a:t>Beispiel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Idee/Problemstellung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BD0681-157C-46C9-AFF5-583185F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433MHz Steuerung mit ESP8266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/>
              <a:t>ESP8266(</a:t>
            </a:r>
            <a:r>
              <a:rPr lang="de-DE" dirty="0" err="1"/>
              <a:t>Node</a:t>
            </a:r>
            <a:r>
              <a:rPr lang="de-DE" dirty="0"/>
              <a:t>-MCU) mit 433Mhz Funkmodulen (Receiver/Transmitter) verbinden 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Implementierung von Funktionen zum erkennen und ausgeben von 433Mhz Telegrammen</a:t>
            </a:r>
          </a:p>
          <a:p>
            <a:pPr rtl="0"/>
            <a:endParaRPr lang="de-DE" dirty="0"/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730D40C-1D0D-4035-AB6D-CEC358EB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94"/>
          <a:stretch/>
        </p:blipFill>
        <p:spPr>
          <a:xfrm>
            <a:off x="4200075" y="2700364"/>
            <a:ext cx="3791849" cy="2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Auslesen der Fernbedienung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BC8E95-9E5D-BD00-A00A-1D81DB961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6924965" cy="3810001"/>
          </a:xfrm>
        </p:spPr>
        <p:txBody>
          <a:bodyPr/>
          <a:lstStyle/>
          <a:p>
            <a:r>
              <a:rPr lang="en-US" dirty="0" err="1"/>
              <a:t>Nutzung</a:t>
            </a:r>
            <a:r>
              <a:rPr lang="en-US" dirty="0"/>
              <a:t> </a:t>
            </a:r>
            <a:r>
              <a:rPr lang="en-US" dirty="0" err="1"/>
              <a:t>integrierter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der </a:t>
            </a:r>
            <a:r>
              <a:rPr lang="en-US" dirty="0" err="1"/>
              <a:t>RCSwitch</a:t>
            </a:r>
            <a:r>
              <a:rPr lang="en-US" dirty="0"/>
              <a:t> </a:t>
            </a:r>
            <a:r>
              <a:rPr lang="en-US" dirty="0" err="1"/>
              <a:t>Bibliothek</a:t>
            </a:r>
            <a:endParaRPr lang="en-US" dirty="0"/>
          </a:p>
          <a:p>
            <a:pPr lvl="1"/>
            <a:r>
              <a:rPr lang="en-US" dirty="0" err="1"/>
              <a:t>Einlesen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gesendetes</a:t>
            </a:r>
            <a:r>
              <a:rPr lang="en-US" dirty="0"/>
              <a:t> </a:t>
            </a:r>
            <a:r>
              <a:rPr lang="en-US" dirty="0" err="1"/>
              <a:t>Datenpaket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Bytestream</a:t>
            </a:r>
            <a:r>
              <a:rPr lang="en-US" dirty="0"/>
              <a:t> </a:t>
            </a:r>
            <a:r>
              <a:rPr lang="en-US" dirty="0" err="1"/>
              <a:t>zurück</a:t>
            </a:r>
            <a:endParaRPr lang="en-US" dirty="0"/>
          </a:p>
          <a:p>
            <a:pPr lvl="1"/>
            <a:r>
              <a:rPr lang="en-US" dirty="0"/>
              <a:t>Zu </a:t>
            </a:r>
            <a:r>
              <a:rPr lang="en-US" dirty="0" err="1"/>
              <a:t>sendende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Hex-Code </a:t>
            </a:r>
            <a:r>
              <a:rPr lang="en-US" dirty="0" err="1"/>
              <a:t>übermittelt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7" name="Inhaltsplatzhalter 6" descr="Ein Bild, das Fern, drinnen, Controller, Elektronik enthält.&#10;&#10;Automatisch generierte Beschreibung">
            <a:extLst>
              <a:ext uri="{FF2B5EF4-FFF2-40B4-BE49-F238E27FC236}">
                <a16:creationId xmlns:a16="http://schemas.microsoft.com/office/drawing/2014/main" id="{2C8EB1DF-5717-4F40-AC5C-3F61CC4B35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981" t="7098" r="14178" b="22914"/>
          <a:stretch/>
        </p:blipFill>
        <p:spPr>
          <a:xfrm>
            <a:off x="8478981" y="745220"/>
            <a:ext cx="3223589" cy="2922029"/>
          </a:xfrm>
          <a:noFill/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5323F-85D1-4993-878F-32108C59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Anbindung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6541E-60C7-4866-AE4D-CD4D5F61C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797" y="1893281"/>
            <a:ext cx="9601200" cy="3810001"/>
          </a:xfrm>
        </p:spPr>
        <p:txBody>
          <a:bodyPr/>
          <a:lstStyle/>
          <a:p>
            <a:r>
              <a:rPr lang="de-DE" dirty="0"/>
              <a:t>Implementierung eines Pub/Sub-Client im ESP</a:t>
            </a:r>
          </a:p>
          <a:p>
            <a:r>
              <a:rPr lang="de-DE" dirty="0" err="1"/>
              <a:t>Subscription</a:t>
            </a:r>
            <a:r>
              <a:rPr lang="de-DE" dirty="0"/>
              <a:t> an die Entsprechende Topics für </a:t>
            </a:r>
            <a:r>
              <a:rPr lang="de-DE" dirty="0" err="1"/>
              <a:t>Learn</a:t>
            </a:r>
            <a:r>
              <a:rPr lang="de-DE" dirty="0"/>
              <a:t>, Control, und Clear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ACBFC85C-A314-4153-9429-F8819D39D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2" r="18465"/>
          <a:stretch/>
        </p:blipFill>
        <p:spPr>
          <a:xfrm>
            <a:off x="7179636" y="3856743"/>
            <a:ext cx="797995" cy="1554254"/>
          </a:xfrm>
          <a:prstGeom prst="rect">
            <a:avLst/>
          </a:prstGeom>
        </p:spPr>
      </p:pic>
      <p:pic>
        <p:nvPicPr>
          <p:cNvPr id="16" name="Grafik 15" descr="Ein Bild, das weiß enthält.&#10;&#10;Automatisch generierte Beschreibung">
            <a:extLst>
              <a:ext uri="{FF2B5EF4-FFF2-40B4-BE49-F238E27FC236}">
                <a16:creationId xmlns:a16="http://schemas.microsoft.com/office/drawing/2014/main" id="{BB1C8823-553E-4C39-9038-0E9303C2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106" y="3456916"/>
            <a:ext cx="1552652" cy="2057401"/>
          </a:xfrm>
          <a:prstGeom prst="rect">
            <a:avLst/>
          </a:prstGeom>
        </p:spPr>
      </p:pic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81D76353-F396-4100-9041-34CB08E2CE83}"/>
              </a:ext>
            </a:extLst>
          </p:cNvPr>
          <p:cNvSpPr/>
          <p:nvPr/>
        </p:nvSpPr>
        <p:spPr>
          <a:xfrm>
            <a:off x="428043" y="3266598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Laptop Silhouette">
            <a:extLst>
              <a:ext uri="{FF2B5EF4-FFF2-40B4-BE49-F238E27FC236}">
                <a16:creationId xmlns:a16="http://schemas.microsoft.com/office/drawing/2014/main" id="{2DF3F47B-AD12-45CB-BB41-AD64945EE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9644" y="3319719"/>
            <a:ext cx="914400" cy="914400"/>
          </a:xfrm>
          <a:prstGeom prst="rect">
            <a:avLst/>
          </a:prstGeom>
        </p:spPr>
      </p:pic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8AE9C489-7EDA-4273-9DB8-973A8EC5CC8E}"/>
              </a:ext>
            </a:extLst>
          </p:cNvPr>
          <p:cNvSpPr/>
          <p:nvPr/>
        </p:nvSpPr>
        <p:spPr>
          <a:xfrm>
            <a:off x="3751787" y="3889289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4D832C08-7AD3-41CD-96A6-D92FE2A3865E}"/>
              </a:ext>
            </a:extLst>
          </p:cNvPr>
          <p:cNvSpPr/>
          <p:nvPr/>
        </p:nvSpPr>
        <p:spPr>
          <a:xfrm>
            <a:off x="428043" y="4497366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Server Silhouette">
            <a:extLst>
              <a:ext uri="{FF2B5EF4-FFF2-40B4-BE49-F238E27FC236}">
                <a16:creationId xmlns:a16="http://schemas.microsoft.com/office/drawing/2014/main" id="{4DB5288D-8A05-4BCB-A457-498DC7AB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813388" y="4011974"/>
            <a:ext cx="914400" cy="914400"/>
          </a:xfrm>
          <a:prstGeom prst="rect">
            <a:avLst/>
          </a:prstGeom>
        </p:spPr>
      </p:pic>
      <p:pic>
        <p:nvPicPr>
          <p:cNvPr id="10" name="Grafik 9" descr="Smartphone Silhouette">
            <a:extLst>
              <a:ext uri="{FF2B5EF4-FFF2-40B4-BE49-F238E27FC236}">
                <a16:creationId xmlns:a16="http://schemas.microsoft.com/office/drawing/2014/main" id="{252FB8E8-1795-4428-A5D5-E95BDC016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2770" y="4654978"/>
            <a:ext cx="748147" cy="748147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2323AC2-5456-4FA9-862F-88E4A31854CC}"/>
              </a:ext>
            </a:extLst>
          </p:cNvPr>
          <p:cNvCxnSpPr>
            <a:cxnSpLocks/>
          </p:cNvCxnSpPr>
          <p:nvPr/>
        </p:nvCxnSpPr>
        <p:spPr>
          <a:xfrm>
            <a:off x="4789389" y="4429242"/>
            <a:ext cx="24105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6B1F29E-9CA8-45B9-BAE3-1EFAE1B7882D}"/>
              </a:ext>
            </a:extLst>
          </p:cNvPr>
          <p:cNvSpPr txBox="1"/>
          <p:nvPr/>
        </p:nvSpPr>
        <p:spPr>
          <a:xfrm>
            <a:off x="4727788" y="3761681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control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574BBDD-310E-4598-8F1E-80D50B746FD7}"/>
              </a:ext>
            </a:extLst>
          </p:cNvPr>
          <p:cNvSpPr txBox="1"/>
          <p:nvPr/>
        </p:nvSpPr>
        <p:spPr>
          <a:xfrm>
            <a:off x="4727788" y="3594142"/>
            <a:ext cx="2363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learn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52E1FC7-37C8-4DEB-8FCB-655D4C205CCA}"/>
              </a:ext>
            </a:extLst>
          </p:cNvPr>
          <p:cNvSpPr txBox="1"/>
          <p:nvPr/>
        </p:nvSpPr>
        <p:spPr>
          <a:xfrm>
            <a:off x="4728167" y="396346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clear</a:t>
            </a:r>
            <a:r>
              <a:rPr lang="de-DE" sz="1100" dirty="0"/>
              <a:t>:{ }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CF61C94-D658-4FA0-9FBB-16E729281B75}"/>
              </a:ext>
            </a:extLst>
          </p:cNvPr>
          <p:cNvSpPr txBox="1"/>
          <p:nvPr/>
        </p:nvSpPr>
        <p:spPr>
          <a:xfrm>
            <a:off x="1549529" y="3761681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control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00196C-708B-48F1-A7FF-1D14B8722664}"/>
              </a:ext>
            </a:extLst>
          </p:cNvPr>
          <p:cNvSpPr txBox="1"/>
          <p:nvPr/>
        </p:nvSpPr>
        <p:spPr>
          <a:xfrm>
            <a:off x="1549529" y="3594142"/>
            <a:ext cx="2363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learn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80FBE2F-4C1F-419F-BF7F-88EE1136A842}"/>
              </a:ext>
            </a:extLst>
          </p:cNvPr>
          <p:cNvSpPr txBox="1"/>
          <p:nvPr/>
        </p:nvSpPr>
        <p:spPr>
          <a:xfrm>
            <a:off x="1549908" y="396346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clear</a:t>
            </a:r>
            <a:r>
              <a:rPr lang="de-DE" sz="1100" dirty="0"/>
              <a:t>:{ }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378653F-E6E9-494E-B6B0-BD4FE0BE7942}"/>
              </a:ext>
            </a:extLst>
          </p:cNvPr>
          <p:cNvCxnSpPr/>
          <p:nvPr/>
        </p:nvCxnSpPr>
        <p:spPr>
          <a:xfrm>
            <a:off x="1465645" y="4429242"/>
            <a:ext cx="2286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64789E9-6D47-4F35-934F-93A70828C0DF}"/>
              </a:ext>
            </a:extLst>
          </p:cNvPr>
          <p:cNvSpPr txBox="1"/>
          <p:nvPr/>
        </p:nvSpPr>
        <p:spPr>
          <a:xfrm>
            <a:off x="3782074" y="4969277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MQTT-Broker</a:t>
            </a:r>
          </a:p>
        </p:txBody>
      </p:sp>
      <p:sp>
        <p:nvSpPr>
          <p:cNvPr id="34" name="Pfeil: nach links und rechts 33">
            <a:extLst>
              <a:ext uri="{FF2B5EF4-FFF2-40B4-BE49-F238E27FC236}">
                <a16:creationId xmlns:a16="http://schemas.microsoft.com/office/drawing/2014/main" id="{96A96481-BA7A-41F3-AF60-EC2093D18430}"/>
              </a:ext>
            </a:extLst>
          </p:cNvPr>
          <p:cNvSpPr/>
          <p:nvPr/>
        </p:nvSpPr>
        <p:spPr>
          <a:xfrm>
            <a:off x="8031658" y="4246232"/>
            <a:ext cx="2115706" cy="445883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Telegramm</a:t>
            </a:r>
          </a:p>
        </p:txBody>
      </p:sp>
    </p:spTree>
    <p:extLst>
      <p:ext uri="{BB962C8B-B14F-4D97-AF65-F5344CB8AC3E}">
        <p14:creationId xmlns:p14="http://schemas.microsoft.com/office/powerpoint/2010/main" val="35816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A6AF1E55-6A77-402A-8F9A-EFBD6F88CB46}"/>
              </a:ext>
            </a:extLst>
          </p:cNvPr>
          <p:cNvSpPr/>
          <p:nvPr/>
        </p:nvSpPr>
        <p:spPr>
          <a:xfrm>
            <a:off x="9484151" y="4046024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AC4E3-58B7-42EE-8965-4EE34373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8485" y="621770"/>
            <a:ext cx="9515030" cy="5227178"/>
          </a:xfrm>
        </p:spPr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learn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Erhalt von Gerätenamen und Status von Home </a:t>
            </a:r>
            <a:r>
              <a:rPr lang="de-DE" dirty="0" err="1"/>
              <a:t>Assistant</a:t>
            </a:r>
            <a:r>
              <a:rPr lang="de-DE" dirty="0"/>
              <a:t> über MQTT-Payload</a:t>
            </a:r>
          </a:p>
          <a:p>
            <a:pPr lvl="1"/>
            <a:r>
              <a:rPr lang="de-DE" dirty="0"/>
              <a:t>Der ESP wartet auf den erhalt eines Telegramms der Fernbedienung und speichert diesen</a:t>
            </a:r>
          </a:p>
          <a:p>
            <a:pPr lvl="1"/>
            <a:r>
              <a:rPr lang="de-DE" dirty="0"/>
              <a:t>433MHz Datenpaket wird gemeinsam mit Gerätenamen und Status in </a:t>
            </a:r>
            <a:r>
              <a:rPr lang="de-DE" dirty="0" err="1"/>
              <a:t>Json</a:t>
            </a:r>
            <a:r>
              <a:rPr lang="de-DE" dirty="0"/>
              <a:t> Datenbank hinterlegt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D34A326-70F6-41D0-8D42-3F7EB965C0A0}"/>
              </a:ext>
            </a:extLst>
          </p:cNvPr>
          <p:cNvSpPr txBox="1"/>
          <p:nvPr/>
        </p:nvSpPr>
        <p:spPr>
          <a:xfrm>
            <a:off x="3866907" y="2887463"/>
            <a:ext cx="360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learn</a:t>
            </a:r>
            <a:r>
              <a:rPr lang="de-DE" sz="1600" dirty="0"/>
              <a:t>:{</a:t>
            </a:r>
            <a:r>
              <a:rPr lang="de-DE" sz="1600" dirty="0" err="1"/>
              <a:t>device</a:t>
            </a:r>
            <a:r>
              <a:rPr lang="de-DE" sz="1600" dirty="0"/>
              <a:t>: “socket“, </a:t>
            </a:r>
            <a:r>
              <a:rPr lang="de-DE" sz="1600" dirty="0" err="1"/>
              <a:t>state</a:t>
            </a:r>
            <a:r>
              <a:rPr lang="de-DE" sz="1600" dirty="0"/>
              <a:t>: “on“}</a:t>
            </a:r>
          </a:p>
        </p:txBody>
      </p:sp>
      <p:pic>
        <p:nvPicPr>
          <p:cNvPr id="6" name="Grafik 5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3D9E43F6-265C-41F1-9801-C95D8BB4A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2" r="18465"/>
          <a:stretch/>
        </p:blipFill>
        <p:spPr>
          <a:xfrm>
            <a:off x="5044400" y="3706120"/>
            <a:ext cx="1058510" cy="2061659"/>
          </a:xfrm>
          <a:prstGeom prst="rect">
            <a:avLst/>
          </a:prstGeom>
        </p:spPr>
      </p:pic>
      <p:pic>
        <p:nvPicPr>
          <p:cNvPr id="7" name="Grafik 6" descr="Ein Bild, das weiß enthält.&#10;&#10;Automatisch generierte Beschreibung">
            <a:extLst>
              <a:ext uri="{FF2B5EF4-FFF2-40B4-BE49-F238E27FC236}">
                <a16:creationId xmlns:a16="http://schemas.microsoft.com/office/drawing/2014/main" id="{141F29D7-FB00-415B-8860-601102920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62" t="35147"/>
          <a:stretch/>
        </p:blipFill>
        <p:spPr>
          <a:xfrm>
            <a:off x="1769651" y="3429000"/>
            <a:ext cx="882812" cy="2338779"/>
          </a:xfrm>
          <a:prstGeom prst="rect">
            <a:avLst/>
          </a:prstGeom>
        </p:spPr>
      </p:pic>
      <p:pic>
        <p:nvPicPr>
          <p:cNvPr id="10" name="Grafik 9" descr="Datenbank Silhouette">
            <a:extLst>
              <a:ext uri="{FF2B5EF4-FFF2-40B4-BE49-F238E27FC236}">
                <a16:creationId xmlns:a16="http://schemas.microsoft.com/office/drawing/2014/main" id="{FC77BCAA-6965-4078-AA16-12EB13F97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614" y="4149166"/>
            <a:ext cx="808676" cy="80867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D83E6DC-313C-4365-B79C-00CA28EF9594}"/>
              </a:ext>
            </a:extLst>
          </p:cNvPr>
          <p:cNvSpPr txBox="1"/>
          <p:nvPr/>
        </p:nvSpPr>
        <p:spPr>
          <a:xfrm>
            <a:off x="9195054" y="5129065"/>
            <a:ext cx="1713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lokale </a:t>
            </a:r>
            <a:r>
              <a:rPr lang="de-DE" sz="1100" b="1" dirty="0" err="1"/>
              <a:t>Json</a:t>
            </a:r>
            <a:r>
              <a:rPr lang="de-DE" sz="1100" b="1" dirty="0"/>
              <a:t> Datenbank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FF0542F-6147-45D2-B054-EFC03C4AC36A}"/>
              </a:ext>
            </a:extLst>
          </p:cNvPr>
          <p:cNvCxnSpPr>
            <a:cxnSpLocks/>
          </p:cNvCxnSpPr>
          <p:nvPr/>
        </p:nvCxnSpPr>
        <p:spPr>
          <a:xfrm>
            <a:off x="6195701" y="4601618"/>
            <a:ext cx="3213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7A4F605-9200-4EA7-A9A8-03871A2BD492}"/>
              </a:ext>
            </a:extLst>
          </p:cNvPr>
          <p:cNvSpPr txBox="1"/>
          <p:nvPr/>
        </p:nvSpPr>
        <p:spPr>
          <a:xfrm>
            <a:off x="6239998" y="4256128"/>
            <a:ext cx="3604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“on“, code: “0FFFF0…“}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8B05044-AC70-41F4-884E-46E6E2723CA7}"/>
              </a:ext>
            </a:extLst>
          </p:cNvPr>
          <p:cNvSpPr/>
          <p:nvPr/>
        </p:nvSpPr>
        <p:spPr>
          <a:xfrm>
            <a:off x="2707883" y="4285746"/>
            <a:ext cx="2281097" cy="57632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“0FFF0…“</a:t>
            </a:r>
          </a:p>
        </p:txBody>
      </p:sp>
    </p:spTree>
    <p:extLst>
      <p:ext uri="{BB962C8B-B14F-4D97-AF65-F5344CB8AC3E}">
        <p14:creationId xmlns:p14="http://schemas.microsoft.com/office/powerpoint/2010/main" val="377832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E2E3-526E-408B-A6E0-0F266546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5DFCB-E422-4133-964D-1C962479A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control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Erhalt des gewünschten Geräts und Status über die MQTT-Payload</a:t>
            </a:r>
          </a:p>
          <a:p>
            <a:pPr lvl="1"/>
            <a:r>
              <a:rPr lang="de-DE" dirty="0"/>
              <a:t>Entsprechender Sendebefehl wird aus Datenbank geladen </a:t>
            </a:r>
          </a:p>
          <a:p>
            <a:pPr lvl="1"/>
            <a:r>
              <a:rPr lang="de-DE" dirty="0"/>
              <a:t>Befehl wird gesendet</a:t>
            </a:r>
          </a:p>
          <a:p>
            <a:r>
              <a:rPr lang="de-DE" dirty="0"/>
              <a:t>Topic </a:t>
            </a:r>
            <a:r>
              <a:rPr lang="de-DE" dirty="0" err="1"/>
              <a:t>clear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Befehl zur Löschung der Datenbank durch eingehendes </a:t>
            </a:r>
            <a:r>
              <a:rPr lang="de-DE" dirty="0" err="1"/>
              <a:t>topic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0</TotalTime>
  <Words>265</Words>
  <Application>Microsoft Office PowerPoint</Application>
  <PresentationFormat>Breitbild</PresentationFormat>
  <Paragraphs>52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proxima-nova</vt:lpstr>
      <vt:lpstr>Rautenraster 16x9</vt:lpstr>
      <vt:lpstr>PowerPoint-Präsentation</vt:lpstr>
      <vt:lpstr>Inhalt</vt:lpstr>
      <vt:lpstr>Idee/Problemstellung</vt:lpstr>
      <vt:lpstr>433MHz Steuerung mit ESP8266</vt:lpstr>
      <vt:lpstr>Auslesen der Fernbedienung</vt:lpstr>
      <vt:lpstr>MQTT Anbindung</vt:lpstr>
      <vt:lpstr>PowerPoint-Präsentation</vt:lpstr>
      <vt:lpstr>PowerPoint-Präsentation</vt:lpstr>
      <vt:lpstr>Folientitel hinzufügen –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Joksch Patrick</dc:creator>
  <cp:lastModifiedBy>Rentschler, Luis</cp:lastModifiedBy>
  <cp:revision>6</cp:revision>
  <dcterms:created xsi:type="dcterms:W3CDTF">2022-03-27T12:08:43Z</dcterms:created>
  <dcterms:modified xsi:type="dcterms:W3CDTF">2022-03-27T14:07:34Z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