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D6D93-0FEC-4D0A-B7B9-B439D839DF5F}" type="datetimeFigureOut">
              <a:rPr lang="en-IN" smtClean="0"/>
              <a:t>08-03-2022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A6B2-DA4C-4370-9546-19A045BCF08D}" type="slidenum">
              <a:rPr lang="en-IN" smtClean="0"/>
              <a:t>‹#›</a:t>
            </a:fld>
            <a:endParaRPr lang="en-IN"/>
          </a:p>
        </p:txBody>
      </p:sp>
    </p:spTree>
    <p:extLst>
      <p:ext uri="{BB962C8B-B14F-4D97-AF65-F5344CB8AC3E}">
        <p14:creationId xmlns:p14="http://schemas.microsoft.com/office/powerpoint/2010/main" val="157993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2CA6B2-DA4C-4370-9546-19A045BCF08D}" type="slidenum">
              <a:rPr lang="en-IN" smtClean="0"/>
              <a:t>26</a:t>
            </a:fld>
            <a:endParaRPr lang="en-IN"/>
          </a:p>
        </p:txBody>
      </p:sp>
    </p:spTree>
    <p:extLst>
      <p:ext uri="{BB962C8B-B14F-4D97-AF65-F5344CB8AC3E}">
        <p14:creationId xmlns:p14="http://schemas.microsoft.com/office/powerpoint/2010/main" val="254659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DFB634-E7E8-4E04-903F-AA1FAA28921F}"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425938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DFB634-E7E8-4E04-903F-AA1FAA28921F}"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374508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DFB634-E7E8-4E04-903F-AA1FAA28921F}"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23372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DFB634-E7E8-4E04-903F-AA1FAA28921F}"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64905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DFB634-E7E8-4E04-903F-AA1FAA28921F}"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380466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DFB634-E7E8-4E04-903F-AA1FAA28921F}"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17808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DFB634-E7E8-4E04-903F-AA1FAA28921F}"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427801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DFB634-E7E8-4E04-903F-AA1FAA28921F}"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266866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FB634-E7E8-4E04-903F-AA1FAA28921F}"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211671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FB634-E7E8-4E04-903F-AA1FAA28921F}"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12327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FB634-E7E8-4E04-903F-AA1FAA28921F}"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F879BD-D3B5-4CFE-9C43-6FF4224B9C7A}" type="slidenum">
              <a:rPr lang="en-IN" smtClean="0"/>
              <a:t>‹#›</a:t>
            </a:fld>
            <a:endParaRPr lang="en-IN"/>
          </a:p>
        </p:txBody>
      </p:sp>
    </p:spTree>
    <p:extLst>
      <p:ext uri="{BB962C8B-B14F-4D97-AF65-F5344CB8AC3E}">
        <p14:creationId xmlns:p14="http://schemas.microsoft.com/office/powerpoint/2010/main" val="166294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FB634-E7E8-4E04-903F-AA1FAA28921F}" type="datetimeFigureOut">
              <a:rPr lang="en-IN" smtClean="0"/>
              <a:t>08-03-2022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879BD-D3B5-4CFE-9C43-6FF4224B9C7A}" type="slidenum">
              <a:rPr lang="en-IN" smtClean="0"/>
              <a:t>‹#›</a:t>
            </a:fld>
            <a:endParaRPr lang="en-IN"/>
          </a:p>
        </p:txBody>
      </p:sp>
    </p:spTree>
    <p:extLst>
      <p:ext uri="{BB962C8B-B14F-4D97-AF65-F5344CB8AC3E}">
        <p14:creationId xmlns:p14="http://schemas.microsoft.com/office/powerpoint/2010/main" val="423736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Advanced Cloud Architectures</a:t>
            </a:r>
            <a:endParaRPr lang="en-IN" dirty="0"/>
          </a:p>
        </p:txBody>
      </p:sp>
      <p:sp>
        <p:nvSpPr>
          <p:cNvPr id="3" name="Subtitle 2"/>
          <p:cNvSpPr>
            <a:spLocks noGrp="1"/>
          </p:cNvSpPr>
          <p:nvPr>
            <p:ph type="subTitle" idx="1"/>
          </p:nvPr>
        </p:nvSpPr>
        <p:spPr/>
        <p:txBody>
          <a:bodyPr/>
          <a:lstStyle/>
          <a:p>
            <a:r>
              <a:rPr lang="en-US" dirty="0" smtClean="0"/>
              <a:t>Presented By,</a:t>
            </a:r>
          </a:p>
          <a:p>
            <a:r>
              <a:rPr lang="en-US" dirty="0" smtClean="0"/>
              <a:t>VKP</a:t>
            </a:r>
          </a:p>
          <a:p>
            <a:r>
              <a:rPr lang="en-US" dirty="0" smtClean="0"/>
              <a:t>Contents are from Cloud computing book-Thomas </a:t>
            </a:r>
            <a:r>
              <a:rPr lang="en-US" dirty="0" err="1" smtClean="0"/>
              <a:t>Erl</a:t>
            </a:r>
            <a:r>
              <a:rPr lang="en-US" dirty="0" smtClean="0"/>
              <a:t> (Chapter:12) </a:t>
            </a:r>
            <a:endParaRPr lang="en-IN" dirty="0"/>
          </a:p>
        </p:txBody>
      </p:sp>
    </p:spTree>
    <p:extLst>
      <p:ext uri="{BB962C8B-B14F-4D97-AF65-F5344CB8AC3E}">
        <p14:creationId xmlns:p14="http://schemas.microsoft.com/office/powerpoint/2010/main" val="2768238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104" y="3212976"/>
            <a:ext cx="4465712" cy="1839739"/>
          </a:xfrm>
        </p:spPr>
        <p:txBody>
          <a:bodyPr>
            <a:normAutofit/>
          </a:bodyPr>
          <a:lstStyle/>
          <a:p>
            <a:pPr algn="just"/>
            <a:r>
              <a:rPr lang="en-IN" sz="1800" dirty="0" smtClean="0"/>
              <a:t>Three physical servers have to host different quantities of virtual</a:t>
            </a:r>
            <a:br>
              <a:rPr lang="en-IN" sz="1800" dirty="0" smtClean="0"/>
            </a:br>
            <a:r>
              <a:rPr lang="en-IN" sz="1800" dirty="0" smtClean="0"/>
              <a:t>server instances, leading to both over-utilized and under-utilized servers.</a:t>
            </a:r>
            <a:endParaRPr lang="en-IN" sz="1800" dirty="0"/>
          </a:p>
        </p:txBody>
      </p:sp>
      <p:pic>
        <p:nvPicPr>
          <p:cNvPr id="4" name="Content Placeholder 3"/>
          <p:cNvPicPr>
            <a:picLocks noGrp="1" noChangeAspect="1"/>
          </p:cNvPicPr>
          <p:nvPr>
            <p:ph idx="1"/>
          </p:nvPr>
        </p:nvPicPr>
        <p:blipFill>
          <a:blip r:embed="rId2"/>
          <a:stretch>
            <a:fillRect/>
          </a:stretch>
        </p:blipFill>
        <p:spPr>
          <a:xfrm>
            <a:off x="407368" y="1124744"/>
            <a:ext cx="6153150" cy="4275187"/>
          </a:xfrm>
          <a:prstGeom prst="rect">
            <a:avLst/>
          </a:prstGeom>
        </p:spPr>
      </p:pic>
    </p:spTree>
    <p:extLst>
      <p:ext uri="{BB962C8B-B14F-4D97-AF65-F5344CB8AC3E}">
        <p14:creationId xmlns:p14="http://schemas.microsoft.com/office/powerpoint/2010/main" val="236075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The load balanced virtual server instances architecture establishes a </a:t>
            </a:r>
            <a:r>
              <a:rPr lang="en-IN" b="1" i="1" u="sng" dirty="0" smtClean="0">
                <a:solidFill>
                  <a:srgbClr val="002060"/>
                </a:solidFill>
              </a:rPr>
              <a:t>capacity watchdog system </a:t>
            </a:r>
            <a:r>
              <a:rPr lang="en-IN" dirty="0" smtClean="0"/>
              <a:t>that dynamically calculates virtual server instances and associated workloads, before distributing the processing across available physical server hosts</a:t>
            </a:r>
            <a:endParaRPr lang="en-IN" dirty="0"/>
          </a:p>
        </p:txBody>
      </p:sp>
      <p:pic>
        <p:nvPicPr>
          <p:cNvPr id="4" name="Picture 3"/>
          <p:cNvPicPr>
            <a:picLocks noChangeAspect="1"/>
          </p:cNvPicPr>
          <p:nvPr/>
        </p:nvPicPr>
        <p:blipFill>
          <a:blip r:embed="rId2"/>
          <a:stretch>
            <a:fillRect/>
          </a:stretch>
        </p:blipFill>
        <p:spPr>
          <a:xfrm>
            <a:off x="983432" y="3573016"/>
            <a:ext cx="6238875" cy="2686447"/>
          </a:xfrm>
          <a:prstGeom prst="rect">
            <a:avLst/>
          </a:prstGeom>
        </p:spPr>
      </p:pic>
      <p:sp>
        <p:nvSpPr>
          <p:cNvPr id="5" name="TextBox 4"/>
          <p:cNvSpPr txBox="1"/>
          <p:nvPr/>
        </p:nvSpPr>
        <p:spPr>
          <a:xfrm>
            <a:off x="7392144" y="4365104"/>
            <a:ext cx="2736304" cy="1200329"/>
          </a:xfrm>
          <a:prstGeom prst="rect">
            <a:avLst/>
          </a:prstGeom>
          <a:noFill/>
        </p:spPr>
        <p:txBody>
          <a:bodyPr wrap="square" rtlCol="0">
            <a:spAutoFit/>
          </a:bodyPr>
          <a:lstStyle/>
          <a:p>
            <a:pPr algn="just"/>
            <a:r>
              <a:rPr lang="en-IN" dirty="0" smtClean="0"/>
              <a:t>The virtual server instances are more evenly distributed across the physical server hosts.</a:t>
            </a:r>
            <a:endParaRPr lang="en-IN" dirty="0"/>
          </a:p>
        </p:txBody>
      </p:sp>
    </p:spTree>
    <p:extLst>
      <p:ext uri="{BB962C8B-B14F-4D97-AF65-F5344CB8AC3E}">
        <p14:creationId xmlns:p14="http://schemas.microsoft.com/office/powerpoint/2010/main" val="1154536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The capacity watchdog system is comprised of a </a:t>
            </a:r>
            <a:r>
              <a:rPr lang="en-IN" b="1" i="1" u="sng" dirty="0" smtClean="0">
                <a:solidFill>
                  <a:srgbClr val="002060"/>
                </a:solidFill>
              </a:rPr>
              <a:t>capacity watchdog cloud usage monitor, the live VM migration program, and a capacity planner. </a:t>
            </a:r>
          </a:p>
          <a:p>
            <a:pPr algn="just"/>
            <a:r>
              <a:rPr lang="en-IN" dirty="0" smtClean="0"/>
              <a:t>The capacity watchdog monitor tracks physical and virtual server usage and reports any significant fluctuations to the capacity planner, which is responsible for </a:t>
            </a:r>
            <a:r>
              <a:rPr lang="en-IN" b="1" i="1" u="sng" dirty="0" smtClean="0">
                <a:solidFill>
                  <a:srgbClr val="002060"/>
                </a:solidFill>
              </a:rPr>
              <a:t>dynamically calculating physical server computing capacities against virtual server capacity requirements</a:t>
            </a:r>
            <a:r>
              <a:rPr lang="en-IN" dirty="0" smtClean="0"/>
              <a:t>. </a:t>
            </a:r>
          </a:p>
          <a:p>
            <a:pPr algn="just"/>
            <a:r>
              <a:rPr lang="en-IN" dirty="0" smtClean="0"/>
              <a:t>If the capacity planner decides to move a virtual server to another host to distribute the workload, the live </a:t>
            </a:r>
            <a:r>
              <a:rPr lang="en-IN" b="1" i="1" u="sng" dirty="0" smtClean="0">
                <a:solidFill>
                  <a:srgbClr val="002060"/>
                </a:solidFill>
              </a:rPr>
              <a:t>VM migration program is signalled to move the virtual server.</a:t>
            </a:r>
            <a:endParaRPr lang="en-IN" b="1" i="1" u="sng" dirty="0">
              <a:solidFill>
                <a:srgbClr val="002060"/>
              </a:solidFill>
            </a:endParaRPr>
          </a:p>
        </p:txBody>
      </p:sp>
    </p:spTree>
    <p:extLst>
      <p:ext uri="{BB962C8B-B14F-4D97-AF65-F5344CB8AC3E}">
        <p14:creationId xmlns:p14="http://schemas.microsoft.com/office/powerpoint/2010/main" val="93986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344" y="217794"/>
            <a:ext cx="5951984" cy="6669360"/>
          </a:xfrm>
          <a:prstGeom prst="rect">
            <a:avLst/>
          </a:prstGeom>
        </p:spPr>
      </p:pic>
      <p:pic>
        <p:nvPicPr>
          <p:cNvPr id="5" name="Picture 4"/>
          <p:cNvPicPr>
            <a:picLocks noChangeAspect="1"/>
          </p:cNvPicPr>
          <p:nvPr/>
        </p:nvPicPr>
        <p:blipFill>
          <a:blip r:embed="rId3"/>
          <a:stretch>
            <a:fillRect/>
          </a:stretch>
        </p:blipFill>
        <p:spPr>
          <a:xfrm>
            <a:off x="6240016" y="116632"/>
            <a:ext cx="5472608" cy="6741368"/>
          </a:xfrm>
          <a:prstGeom prst="rect">
            <a:avLst/>
          </a:prstGeom>
        </p:spPr>
      </p:pic>
    </p:spTree>
    <p:extLst>
      <p:ext uri="{BB962C8B-B14F-4D97-AF65-F5344CB8AC3E}">
        <p14:creationId xmlns:p14="http://schemas.microsoft.com/office/powerpoint/2010/main" val="676429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344" y="0"/>
            <a:ext cx="5112568" cy="6768752"/>
          </a:xfrm>
          <a:prstGeom prst="rect">
            <a:avLst/>
          </a:prstGeom>
        </p:spPr>
      </p:pic>
      <p:sp>
        <p:nvSpPr>
          <p:cNvPr id="5" name="TextBox 4"/>
          <p:cNvSpPr txBox="1"/>
          <p:nvPr/>
        </p:nvSpPr>
        <p:spPr>
          <a:xfrm>
            <a:off x="5015880" y="117693"/>
            <a:ext cx="7416824" cy="6740307"/>
          </a:xfrm>
          <a:prstGeom prst="rect">
            <a:avLst/>
          </a:prstGeom>
          <a:noFill/>
        </p:spPr>
        <p:txBody>
          <a:bodyPr wrap="square" rtlCol="0">
            <a:spAutoFit/>
          </a:bodyPr>
          <a:lstStyle/>
          <a:p>
            <a:r>
              <a:rPr lang="en-IN" sz="2400" dirty="0" smtClean="0"/>
              <a:t>The following mechanisms can be included in this architecture, in addition to the hypervisor, resource clustering, virtual server, and (capacity watchdog) cloud usage monitor:</a:t>
            </a:r>
          </a:p>
          <a:p>
            <a:r>
              <a:rPr lang="en-IN" sz="2400" dirty="0" smtClean="0"/>
              <a:t>• </a:t>
            </a:r>
            <a:r>
              <a:rPr lang="en-IN" sz="2400" b="1" i="1" u="sng" dirty="0" smtClean="0">
                <a:solidFill>
                  <a:srgbClr val="FF0000"/>
                </a:solidFill>
              </a:rPr>
              <a:t>Automated Scaling Listener </a:t>
            </a:r>
            <a:r>
              <a:rPr lang="en-IN" sz="2400" dirty="0" smtClean="0"/>
              <a:t>– The automated scaling listener may be used to initiate the process of load balancing and to dynamically monitor workload coming to the virtual servers via the hypervisors.</a:t>
            </a:r>
          </a:p>
          <a:p>
            <a:r>
              <a:rPr lang="en-IN" sz="2400" dirty="0" smtClean="0"/>
              <a:t>• </a:t>
            </a:r>
            <a:r>
              <a:rPr lang="en-IN" sz="2400" b="1" i="1" u="sng" dirty="0">
                <a:solidFill>
                  <a:srgbClr val="FF0000"/>
                </a:solidFill>
              </a:rPr>
              <a:t>Load Balancer </a:t>
            </a:r>
            <a:r>
              <a:rPr lang="en-IN" sz="2400" dirty="0" smtClean="0"/>
              <a:t>– The load balancer mechanism is responsible for distributing the workload of the virtual servers between the hypervisors.</a:t>
            </a:r>
          </a:p>
          <a:p>
            <a:r>
              <a:rPr lang="en-IN" sz="2400" dirty="0" smtClean="0"/>
              <a:t>• </a:t>
            </a:r>
            <a:r>
              <a:rPr lang="en-IN" sz="2400" b="1" i="1" u="sng" dirty="0" smtClean="0">
                <a:solidFill>
                  <a:srgbClr val="FF0000"/>
                </a:solidFill>
              </a:rPr>
              <a:t>Logical Network Perimeter </a:t>
            </a:r>
            <a:r>
              <a:rPr lang="en-IN" sz="2400" dirty="0" smtClean="0"/>
              <a:t>– A logical network perimeter ensures that the destination of a given relocated virtual server is in compliance with SLA and privacy regulations.</a:t>
            </a:r>
          </a:p>
          <a:p>
            <a:r>
              <a:rPr lang="en-IN" sz="2400" dirty="0" smtClean="0"/>
              <a:t>• </a:t>
            </a:r>
            <a:r>
              <a:rPr lang="en-IN" sz="2400" b="1" i="1" u="sng" dirty="0" smtClean="0">
                <a:solidFill>
                  <a:srgbClr val="FF0000"/>
                </a:solidFill>
              </a:rPr>
              <a:t>Resource Replication </a:t>
            </a:r>
            <a:r>
              <a:rPr lang="en-IN" sz="2400" dirty="0" smtClean="0"/>
              <a:t>– The replication of virtual server instances may be required as part of the load balancing functionality.</a:t>
            </a:r>
            <a:endParaRPr lang="en-IN" sz="2400" dirty="0"/>
          </a:p>
        </p:txBody>
      </p:sp>
    </p:spTree>
    <p:extLst>
      <p:ext uri="{BB962C8B-B14F-4D97-AF65-F5344CB8AC3E}">
        <p14:creationId xmlns:p14="http://schemas.microsoft.com/office/powerpoint/2010/main" val="4111073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t>Non-Disruptive Service Relocation Architecture</a:t>
            </a:r>
            <a:endParaRPr lang="en-IN" sz="4000" b="1" i="1" u="sng" dirty="0"/>
          </a:p>
        </p:txBody>
      </p:sp>
      <p:sp>
        <p:nvSpPr>
          <p:cNvPr id="3" name="Content Placeholder 2"/>
          <p:cNvSpPr>
            <a:spLocks noGrp="1"/>
          </p:cNvSpPr>
          <p:nvPr>
            <p:ph idx="1"/>
          </p:nvPr>
        </p:nvSpPr>
        <p:spPr/>
        <p:txBody>
          <a:bodyPr>
            <a:normAutofit lnSpcReduction="10000"/>
          </a:bodyPr>
          <a:lstStyle/>
          <a:p>
            <a:r>
              <a:rPr lang="en-IN" dirty="0" smtClean="0"/>
              <a:t>A cloud service can become </a:t>
            </a:r>
            <a:r>
              <a:rPr lang="en-IN" b="1" i="1" u="sng" dirty="0" smtClean="0">
                <a:solidFill>
                  <a:srgbClr val="002060"/>
                </a:solidFill>
              </a:rPr>
              <a:t>unavailable for a number of reasons</a:t>
            </a:r>
            <a:r>
              <a:rPr lang="en-IN" dirty="0" smtClean="0"/>
              <a:t>, such as:</a:t>
            </a:r>
          </a:p>
          <a:p>
            <a:pPr marL="0" indent="0">
              <a:buNone/>
            </a:pPr>
            <a:r>
              <a:rPr lang="en-IN" dirty="0" smtClean="0"/>
              <a:t>• Runtime usage demands that exceed its processing capacity.</a:t>
            </a:r>
          </a:p>
          <a:p>
            <a:pPr marL="0" indent="0">
              <a:buNone/>
            </a:pPr>
            <a:r>
              <a:rPr lang="en-IN" dirty="0" smtClean="0"/>
              <a:t>• A maintenance update that mandates a temporary outage.</a:t>
            </a:r>
          </a:p>
          <a:p>
            <a:pPr marL="0" indent="0">
              <a:buNone/>
            </a:pPr>
            <a:r>
              <a:rPr lang="en-IN" dirty="0" smtClean="0"/>
              <a:t>• Permanent migration to a new physical server host.</a:t>
            </a:r>
          </a:p>
          <a:p>
            <a:pPr marL="0" indent="0" algn="just">
              <a:buNone/>
            </a:pPr>
            <a:r>
              <a:rPr lang="en-IN" dirty="0" smtClean="0"/>
              <a:t>Cloud service consumer requests are usually rejected if a cloud service becomes unavailable, which can potentially result in exception conditions.</a:t>
            </a:r>
          </a:p>
          <a:p>
            <a:pPr marL="0" indent="0" algn="just">
              <a:buNone/>
            </a:pPr>
            <a:r>
              <a:rPr lang="en-IN" b="1" i="1" u="sng" dirty="0" smtClean="0">
                <a:solidFill>
                  <a:srgbClr val="FF0000"/>
                </a:solidFill>
              </a:rPr>
              <a:t>Rendering the cloud service temporarily unavailable to cloud consumers is not preferred even if the outage is planned.</a:t>
            </a:r>
            <a:endParaRPr lang="en-IN" b="1" i="1" u="sng" dirty="0">
              <a:solidFill>
                <a:srgbClr val="FF0000"/>
              </a:solidFill>
            </a:endParaRPr>
          </a:p>
        </p:txBody>
      </p:sp>
    </p:spTree>
    <p:extLst>
      <p:ext uri="{BB962C8B-B14F-4D97-AF65-F5344CB8AC3E}">
        <p14:creationId xmlns:p14="http://schemas.microsoft.com/office/powerpoint/2010/main" val="1998571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4704"/>
            <a:ext cx="10515600" cy="5412259"/>
          </a:xfrm>
        </p:spPr>
        <p:txBody>
          <a:bodyPr>
            <a:normAutofit/>
          </a:bodyPr>
          <a:lstStyle/>
          <a:p>
            <a:pPr marL="0" indent="0" algn="just">
              <a:buNone/>
            </a:pPr>
            <a:r>
              <a:rPr lang="en-IN" b="1" i="1" u="sng" dirty="0" smtClean="0"/>
              <a:t>The non-disruptive service relocation architecture establishes a system by which a predefined event triggers the duplication or migration of a cloud service implementation at runtime, thereby avoiding any disruption. </a:t>
            </a:r>
          </a:p>
          <a:p>
            <a:pPr marL="0" indent="0" algn="just">
              <a:buNone/>
            </a:pPr>
            <a:r>
              <a:rPr lang="en-IN" dirty="0" smtClean="0"/>
              <a:t>Instead of scaling cloud services in or out with redundant implementations, cloud service activity can be </a:t>
            </a:r>
            <a:r>
              <a:rPr lang="en-IN" b="1" i="1" u="sng" dirty="0" smtClean="0">
                <a:solidFill>
                  <a:srgbClr val="00B050"/>
                </a:solidFill>
              </a:rPr>
              <a:t>temporarily diverted to another hosting environment at runtime by adding a duplicate implementation </a:t>
            </a:r>
            <a:r>
              <a:rPr lang="en-IN" dirty="0" smtClean="0"/>
              <a:t>onto a new host. </a:t>
            </a:r>
          </a:p>
          <a:p>
            <a:pPr marL="0" indent="0" algn="just">
              <a:buNone/>
            </a:pPr>
            <a:r>
              <a:rPr lang="en-IN" dirty="0" smtClean="0"/>
              <a:t>Similarly, cloud service consumer requests can be temporarily </a:t>
            </a:r>
            <a:r>
              <a:rPr lang="en-IN" b="1" i="1" u="sng" dirty="0" smtClean="0">
                <a:solidFill>
                  <a:srgbClr val="002060"/>
                </a:solidFill>
              </a:rPr>
              <a:t>redirected to a duplicate implementation when the original implementation needs to undergo a maintenance outage</a:t>
            </a:r>
            <a:r>
              <a:rPr lang="en-IN" dirty="0" smtClean="0"/>
              <a:t>. </a:t>
            </a:r>
          </a:p>
        </p:txBody>
      </p:sp>
    </p:spTree>
    <p:extLst>
      <p:ext uri="{BB962C8B-B14F-4D97-AF65-F5344CB8AC3E}">
        <p14:creationId xmlns:p14="http://schemas.microsoft.com/office/powerpoint/2010/main" val="1133429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dirty="0" smtClean="0"/>
              <a:t>A key aspect of the underlying architecture is that the new cloud service implementation is guaranteed to be successfully receiving and responding to cloud service consumer requests </a:t>
            </a:r>
            <a:r>
              <a:rPr lang="en-IN" b="1" i="1" u="sng" dirty="0" smtClean="0"/>
              <a:t>before the original cloud service implementation is deactivated or removed.</a:t>
            </a:r>
          </a:p>
          <a:p>
            <a:pPr marL="0" indent="0" algn="just">
              <a:buNone/>
            </a:pPr>
            <a:r>
              <a:rPr lang="en-IN" dirty="0" smtClean="0"/>
              <a:t> A common approach is for </a:t>
            </a:r>
            <a:r>
              <a:rPr lang="en-IN" b="1" i="1" u="sng" dirty="0" smtClean="0">
                <a:solidFill>
                  <a:srgbClr val="00B050"/>
                </a:solidFill>
              </a:rPr>
              <a:t>live VM migration </a:t>
            </a:r>
            <a:r>
              <a:rPr lang="en-IN" dirty="0" smtClean="0"/>
              <a:t>to move the entire virtual server instance that is hosting the cloud service. </a:t>
            </a:r>
          </a:p>
          <a:p>
            <a:pPr marL="0" indent="0" algn="just">
              <a:buNone/>
            </a:pPr>
            <a:r>
              <a:rPr lang="en-IN" dirty="0" smtClean="0"/>
              <a:t>The automated </a:t>
            </a:r>
            <a:r>
              <a:rPr lang="en-IN" b="1" i="1" u="sng" dirty="0" smtClean="0"/>
              <a:t>scaling listener and/or load balancer mechanisms can be used to trigger a temporary redirection of cloud service consumer requests, in response to scaling and workload distribution requirements.</a:t>
            </a:r>
            <a:endParaRPr lang="en-IN" b="1" i="1" u="sng" dirty="0"/>
          </a:p>
        </p:txBody>
      </p:sp>
    </p:spTree>
    <p:extLst>
      <p:ext uri="{BB962C8B-B14F-4D97-AF65-F5344CB8AC3E}">
        <p14:creationId xmlns:p14="http://schemas.microsoft.com/office/powerpoint/2010/main" val="1802314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95400" y="367044"/>
            <a:ext cx="5472608" cy="6480720"/>
          </a:xfrm>
          <a:prstGeom prst="rect">
            <a:avLst/>
          </a:prstGeom>
        </p:spPr>
      </p:pic>
      <p:pic>
        <p:nvPicPr>
          <p:cNvPr id="5" name="Picture 4"/>
          <p:cNvPicPr>
            <a:picLocks noChangeAspect="1"/>
          </p:cNvPicPr>
          <p:nvPr/>
        </p:nvPicPr>
        <p:blipFill>
          <a:blip r:embed="rId3"/>
          <a:stretch>
            <a:fillRect/>
          </a:stretch>
        </p:blipFill>
        <p:spPr>
          <a:xfrm>
            <a:off x="6816080" y="332656"/>
            <a:ext cx="4536504" cy="6048672"/>
          </a:xfrm>
          <a:prstGeom prst="rect">
            <a:avLst/>
          </a:prstGeom>
        </p:spPr>
      </p:pic>
    </p:spTree>
    <p:extLst>
      <p:ext uri="{BB962C8B-B14F-4D97-AF65-F5344CB8AC3E}">
        <p14:creationId xmlns:p14="http://schemas.microsoft.com/office/powerpoint/2010/main" val="178678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95400" y="0"/>
            <a:ext cx="7848872" cy="6858000"/>
          </a:xfrm>
          <a:prstGeom prst="rect">
            <a:avLst/>
          </a:prstGeom>
        </p:spPr>
      </p:pic>
    </p:spTree>
    <p:extLst>
      <p:ext uri="{BB962C8B-B14F-4D97-AF65-F5344CB8AC3E}">
        <p14:creationId xmlns:p14="http://schemas.microsoft.com/office/powerpoint/2010/main" val="1662840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Hypervisor Clustering Architecture</a:t>
            </a:r>
            <a:endParaRPr lang="en-IN" dirty="0"/>
          </a:p>
        </p:txBody>
      </p:sp>
      <p:sp>
        <p:nvSpPr>
          <p:cNvPr id="3" name="Content Placeholder 2"/>
          <p:cNvSpPr>
            <a:spLocks noGrp="1"/>
          </p:cNvSpPr>
          <p:nvPr>
            <p:ph idx="1"/>
          </p:nvPr>
        </p:nvSpPr>
        <p:spPr>
          <a:xfrm>
            <a:off x="838200" y="1825625"/>
            <a:ext cx="3169568" cy="2683495"/>
          </a:xfrm>
        </p:spPr>
        <p:txBody>
          <a:bodyPr>
            <a:normAutofit/>
          </a:bodyPr>
          <a:lstStyle/>
          <a:p>
            <a:pPr algn="just"/>
            <a:r>
              <a:rPr lang="en-IN" sz="2000" dirty="0" smtClean="0"/>
              <a:t>Hypervisors can be responsible for creating and hosting multiple virtual servers. Because of this dependency, any failure conditions that affect a hypervisor can cascade to its virtual servers.</a:t>
            </a:r>
            <a:endParaRPr lang="en-IN" sz="2000" dirty="0"/>
          </a:p>
        </p:txBody>
      </p:sp>
      <p:pic>
        <p:nvPicPr>
          <p:cNvPr id="4" name="Picture 3"/>
          <p:cNvPicPr>
            <a:picLocks noChangeAspect="1"/>
          </p:cNvPicPr>
          <p:nvPr/>
        </p:nvPicPr>
        <p:blipFill>
          <a:blip r:embed="rId2"/>
          <a:stretch>
            <a:fillRect/>
          </a:stretch>
        </p:blipFill>
        <p:spPr>
          <a:xfrm>
            <a:off x="4367808" y="1556792"/>
            <a:ext cx="6086475" cy="4124325"/>
          </a:xfrm>
          <a:prstGeom prst="rect">
            <a:avLst/>
          </a:prstGeom>
        </p:spPr>
      </p:pic>
      <p:sp>
        <p:nvSpPr>
          <p:cNvPr id="5" name="TextBox 4"/>
          <p:cNvSpPr txBox="1"/>
          <p:nvPr/>
        </p:nvSpPr>
        <p:spPr>
          <a:xfrm>
            <a:off x="1055440" y="4437112"/>
            <a:ext cx="3312368" cy="2031325"/>
          </a:xfrm>
          <a:prstGeom prst="rect">
            <a:avLst/>
          </a:prstGeom>
          <a:noFill/>
        </p:spPr>
        <p:txBody>
          <a:bodyPr wrap="square" rtlCol="0">
            <a:spAutoFit/>
          </a:bodyPr>
          <a:lstStyle/>
          <a:p>
            <a:pPr algn="just"/>
            <a:r>
              <a:rPr lang="en-IN" b="1" dirty="0" smtClean="0">
                <a:solidFill>
                  <a:srgbClr val="FF0000"/>
                </a:solidFill>
              </a:rPr>
              <a:t>Physical Server A is hosting a hypervisor that hosts Virtual Servers A and B (1). When Physical Server A fails, the hypervisor and two virtual servers consequently fail as well (2).</a:t>
            </a:r>
            <a:endParaRPr lang="en-IN" b="1" dirty="0">
              <a:solidFill>
                <a:srgbClr val="FF0000"/>
              </a:solidFill>
            </a:endParaRPr>
          </a:p>
        </p:txBody>
      </p:sp>
    </p:spTree>
    <p:extLst>
      <p:ext uri="{BB962C8B-B14F-4D97-AF65-F5344CB8AC3E}">
        <p14:creationId xmlns:p14="http://schemas.microsoft.com/office/powerpoint/2010/main" val="14291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IN" dirty="0" smtClean="0"/>
              <a:t>This architecture can be supported by the persistent virtual network configurations architecture, so that </a:t>
            </a:r>
            <a:r>
              <a:rPr lang="en-IN" b="1" i="1" u="sng" dirty="0" smtClean="0">
                <a:solidFill>
                  <a:srgbClr val="00B050"/>
                </a:solidFill>
              </a:rPr>
              <a:t>the defined network configurations of migrated virtual servers are preserved to retain connection with the cloud service </a:t>
            </a:r>
            <a:r>
              <a:rPr lang="en-IN" dirty="0" smtClean="0"/>
              <a:t>consumers.</a:t>
            </a:r>
          </a:p>
          <a:p>
            <a:pPr algn="just"/>
            <a:r>
              <a:rPr lang="en-IN" dirty="0" smtClean="0"/>
              <a:t>Besides the automated scaling listener, load balancer, cloud storage device, hypervisor, and virtual server, other mechanisms that can be part of this architecture include the following:-</a:t>
            </a:r>
          </a:p>
          <a:p>
            <a:pPr marL="0" indent="0" algn="just">
              <a:buNone/>
            </a:pPr>
            <a:r>
              <a:rPr lang="en-IN" dirty="0" smtClean="0"/>
              <a:t>• </a:t>
            </a:r>
            <a:r>
              <a:rPr lang="en-IN" b="1" i="1" u="sng" dirty="0" smtClean="0">
                <a:solidFill>
                  <a:srgbClr val="FF0000"/>
                </a:solidFill>
              </a:rPr>
              <a:t>Cloud Usage Monitor </a:t>
            </a:r>
            <a:r>
              <a:rPr lang="en-IN" dirty="0" smtClean="0"/>
              <a:t>– Different types of cloud usage monitors can be used to continuously track IT resource usage and system activity.</a:t>
            </a:r>
          </a:p>
          <a:p>
            <a:pPr marL="0" indent="0" algn="just">
              <a:buNone/>
            </a:pPr>
            <a:r>
              <a:rPr lang="en-IN" dirty="0" smtClean="0"/>
              <a:t>• </a:t>
            </a:r>
            <a:r>
              <a:rPr lang="en-IN" b="1" i="1" u="sng" dirty="0" smtClean="0">
                <a:solidFill>
                  <a:srgbClr val="FF0000"/>
                </a:solidFill>
              </a:rPr>
              <a:t>Pay-Per-Use Monitor </a:t>
            </a:r>
            <a:r>
              <a:rPr lang="en-IN" dirty="0" smtClean="0"/>
              <a:t>– The pay-per-use monitor is used to collect data for service usage cost calculations for IT resources at both source and destination locations.</a:t>
            </a:r>
          </a:p>
          <a:p>
            <a:pPr marL="0" indent="0" algn="just">
              <a:buNone/>
            </a:pPr>
            <a:r>
              <a:rPr lang="en-IN" dirty="0" smtClean="0"/>
              <a:t>• </a:t>
            </a:r>
            <a:r>
              <a:rPr lang="en-IN" b="1" i="1" u="sng" dirty="0" smtClean="0">
                <a:solidFill>
                  <a:srgbClr val="FF0000"/>
                </a:solidFill>
              </a:rPr>
              <a:t>Resource Replication </a:t>
            </a:r>
            <a:r>
              <a:rPr lang="en-IN" dirty="0" smtClean="0"/>
              <a:t>– The resource replication mechanism is used to instantiate the shadow copy of the cloud service at its destination.</a:t>
            </a:r>
          </a:p>
          <a:p>
            <a:pPr marL="0" indent="0">
              <a:buNone/>
            </a:pPr>
            <a:endParaRPr lang="en-IN" dirty="0"/>
          </a:p>
        </p:txBody>
      </p:sp>
    </p:spTree>
    <p:extLst>
      <p:ext uri="{BB962C8B-B14F-4D97-AF65-F5344CB8AC3E}">
        <p14:creationId xmlns:p14="http://schemas.microsoft.com/office/powerpoint/2010/main" val="2450390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b="1" i="1" u="sng" dirty="0" smtClean="0">
                <a:solidFill>
                  <a:srgbClr val="FF0000"/>
                </a:solidFill>
              </a:rPr>
              <a:t>SLA Management System </a:t>
            </a:r>
            <a:r>
              <a:rPr lang="en-IN" dirty="0" smtClean="0"/>
              <a:t>– This management system is responsible for processing SLA data provided by the SLA monitor to obtain cloud service availability assurances, both during and after cloud service duplication or relocation.</a:t>
            </a:r>
          </a:p>
          <a:p>
            <a:pPr marL="0" indent="0" algn="just">
              <a:buNone/>
            </a:pPr>
            <a:r>
              <a:rPr lang="en-IN" dirty="0" smtClean="0"/>
              <a:t>• </a:t>
            </a:r>
            <a:r>
              <a:rPr lang="en-IN" b="1" i="1" u="sng" dirty="0" smtClean="0">
                <a:solidFill>
                  <a:srgbClr val="FF0000"/>
                </a:solidFill>
              </a:rPr>
              <a:t>SLA Monitor </a:t>
            </a:r>
            <a:r>
              <a:rPr lang="en-IN" dirty="0" smtClean="0"/>
              <a:t>– This monitoring mechanism collects the SLA information required by the SLA management system, which may be relevant if availability guarantees rely on this architecture.</a:t>
            </a:r>
            <a:endParaRPr lang="en-IN" dirty="0"/>
          </a:p>
        </p:txBody>
      </p:sp>
    </p:spTree>
    <p:extLst>
      <p:ext uri="{BB962C8B-B14F-4D97-AF65-F5344CB8AC3E}">
        <p14:creationId xmlns:p14="http://schemas.microsoft.com/office/powerpoint/2010/main" val="308443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Algerian" panose="04020705040A02060702" pitchFamily="82" charset="0"/>
              </a:rPr>
              <a:t>Zero Downtime Architecture </a:t>
            </a:r>
            <a:endParaRPr lang="en-IN" sz="1400" i="1"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lgn="just">
              <a:buNone/>
            </a:pPr>
            <a:r>
              <a:rPr lang="en-IN" dirty="0" smtClean="0"/>
              <a:t>A physical server naturally acts as a single point of failure for the virtual servers it hosts. As a result, when the physical server fails or is compromised, the availability of any (or all) hosted virtual servers can be affected. </a:t>
            </a:r>
          </a:p>
          <a:p>
            <a:pPr marL="0" indent="0" algn="just">
              <a:buNone/>
            </a:pPr>
            <a:r>
              <a:rPr lang="en-IN" b="1" i="1" u="sng" dirty="0" smtClean="0">
                <a:solidFill>
                  <a:srgbClr val="00B050"/>
                </a:solidFill>
              </a:rPr>
              <a:t>This makes the issuance of zero downtime guarantees by a cloud provider to cloud consumers challenging.</a:t>
            </a:r>
          </a:p>
          <a:p>
            <a:pPr marL="0" indent="0" algn="just">
              <a:buNone/>
            </a:pPr>
            <a:r>
              <a:rPr lang="en-IN" dirty="0" smtClean="0"/>
              <a:t>The zero downtime architecture establishes a sophisticated failover system </a:t>
            </a:r>
            <a:r>
              <a:rPr lang="en-IN" b="1" i="1" u="sng" dirty="0" smtClean="0">
                <a:solidFill>
                  <a:srgbClr val="002060"/>
                </a:solidFill>
                <a:latin typeface="Times New Roman" panose="02020603050405020304" pitchFamily="18" charset="0"/>
                <a:cs typeface="Times New Roman" panose="02020603050405020304" pitchFamily="18" charset="0"/>
              </a:rPr>
              <a:t>that allows virtual servers to be dynamically moved to different physical server hosts, in the event that their original physical server host fails </a:t>
            </a:r>
            <a:r>
              <a:rPr lang="en-IN" dirty="0" smtClean="0"/>
              <a:t>(and is shown in the next figure).</a:t>
            </a:r>
            <a:endParaRPr lang="en-IN" dirty="0"/>
          </a:p>
        </p:txBody>
      </p:sp>
    </p:spTree>
    <p:extLst>
      <p:ext uri="{BB962C8B-B14F-4D97-AF65-F5344CB8AC3E}">
        <p14:creationId xmlns:p14="http://schemas.microsoft.com/office/powerpoint/2010/main" val="416109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5920" y="4941168"/>
            <a:ext cx="6121896" cy="1152128"/>
          </a:xfrm>
        </p:spPr>
        <p:txBody>
          <a:bodyPr>
            <a:normAutofit/>
          </a:bodyPr>
          <a:lstStyle/>
          <a:p>
            <a:r>
              <a:rPr lang="en-IN" sz="1800" dirty="0" smtClean="0"/>
              <a:t>Physical Server A fails triggering the live VM migration program</a:t>
            </a:r>
            <a:br>
              <a:rPr lang="en-IN" sz="1800" dirty="0" smtClean="0"/>
            </a:br>
            <a:r>
              <a:rPr lang="en-IN" sz="1800" dirty="0" smtClean="0"/>
              <a:t>to dynamically move Virtual Server A to Physical Server B.</a:t>
            </a:r>
            <a:endParaRPr lang="en-IN" sz="1800" dirty="0"/>
          </a:p>
        </p:txBody>
      </p:sp>
      <p:pic>
        <p:nvPicPr>
          <p:cNvPr id="4" name="Content Placeholder 3"/>
          <p:cNvPicPr>
            <a:picLocks noGrp="1" noChangeAspect="1"/>
          </p:cNvPicPr>
          <p:nvPr>
            <p:ph idx="1"/>
          </p:nvPr>
        </p:nvPicPr>
        <p:blipFill>
          <a:blip r:embed="rId2"/>
          <a:stretch>
            <a:fillRect/>
          </a:stretch>
        </p:blipFill>
        <p:spPr>
          <a:xfrm>
            <a:off x="623392" y="620688"/>
            <a:ext cx="4032448" cy="6048672"/>
          </a:xfrm>
          <a:prstGeom prst="rect">
            <a:avLst/>
          </a:prstGeom>
        </p:spPr>
      </p:pic>
    </p:spTree>
    <p:extLst>
      <p:ext uri="{BB962C8B-B14F-4D97-AF65-F5344CB8AC3E}">
        <p14:creationId xmlns:p14="http://schemas.microsoft.com/office/powerpoint/2010/main" val="2601694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IN" dirty="0" smtClean="0"/>
              <a:t>Multiple physical servers are assembled into a group that is controlled by a </a:t>
            </a:r>
            <a:r>
              <a:rPr lang="en-IN" b="1" i="1" u="sng" dirty="0" smtClean="0">
                <a:solidFill>
                  <a:srgbClr val="002060"/>
                </a:solidFill>
              </a:rPr>
              <a:t>fault tolerance system capable of switching activity from one physical server to another, without interruption</a:t>
            </a:r>
            <a:r>
              <a:rPr lang="en-IN" dirty="0" smtClean="0"/>
              <a:t>. </a:t>
            </a:r>
          </a:p>
          <a:p>
            <a:pPr marL="0" indent="0" algn="just">
              <a:buNone/>
            </a:pPr>
            <a:r>
              <a:rPr lang="en-IN" i="1" u="sng" dirty="0" smtClean="0">
                <a:solidFill>
                  <a:schemeClr val="accent4">
                    <a:lumMod val="50000"/>
                  </a:schemeClr>
                </a:solidFill>
              </a:rPr>
              <a:t>The live VM migration component is typically a core part of this form of high availability cloud architecture.</a:t>
            </a:r>
          </a:p>
          <a:p>
            <a:pPr marL="0" indent="0" algn="just">
              <a:buNone/>
            </a:pPr>
            <a:endParaRPr lang="en-IN" dirty="0"/>
          </a:p>
        </p:txBody>
      </p:sp>
    </p:spTree>
    <p:extLst>
      <p:ext uri="{BB962C8B-B14F-4D97-AF65-F5344CB8AC3E}">
        <p14:creationId xmlns:p14="http://schemas.microsoft.com/office/powerpoint/2010/main" val="4093678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64"/>
            <a:ext cx="10515600" cy="5772299"/>
          </a:xfrm>
        </p:spPr>
        <p:txBody>
          <a:bodyPr>
            <a:normAutofit fontScale="92500" lnSpcReduction="20000"/>
          </a:bodyPr>
          <a:lstStyle/>
          <a:p>
            <a:pPr marL="0" indent="0" algn="just">
              <a:buNone/>
            </a:pPr>
            <a:r>
              <a:rPr lang="en-IN" dirty="0" smtClean="0"/>
              <a:t>Besides the failover system, cloud storage device, and virtual server</a:t>
            </a:r>
          </a:p>
          <a:p>
            <a:pPr marL="0" indent="0" algn="just">
              <a:buNone/>
            </a:pPr>
            <a:r>
              <a:rPr lang="en-IN" dirty="0" smtClean="0"/>
              <a:t>mechanisms, the following mechanisms can be part of this architecture:</a:t>
            </a:r>
          </a:p>
          <a:p>
            <a:pPr marL="0" indent="0" algn="just">
              <a:buNone/>
            </a:pPr>
            <a:r>
              <a:rPr lang="en-IN" dirty="0" smtClean="0"/>
              <a:t>• </a:t>
            </a:r>
            <a:r>
              <a:rPr lang="en-IN" b="1" i="1" u="sng" dirty="0" smtClean="0">
                <a:solidFill>
                  <a:srgbClr val="FF0000"/>
                </a:solidFill>
              </a:rPr>
              <a:t>Audit Monitor</a:t>
            </a:r>
            <a:r>
              <a:rPr lang="en-IN" dirty="0" smtClean="0"/>
              <a:t> – This mechanism may be required to check whether the</a:t>
            </a:r>
          </a:p>
          <a:p>
            <a:pPr marL="0" indent="0" algn="just">
              <a:buNone/>
            </a:pPr>
            <a:r>
              <a:rPr lang="en-IN" dirty="0" smtClean="0"/>
              <a:t>relocation of virtual servers also relocates hosted data to prohibited</a:t>
            </a:r>
          </a:p>
          <a:p>
            <a:pPr marL="0" indent="0" algn="just">
              <a:buNone/>
            </a:pPr>
            <a:r>
              <a:rPr lang="en-IN" dirty="0" smtClean="0"/>
              <a:t>locations.</a:t>
            </a:r>
          </a:p>
          <a:p>
            <a:pPr marL="0" indent="0" algn="just">
              <a:buNone/>
            </a:pPr>
            <a:r>
              <a:rPr lang="en-IN" dirty="0" smtClean="0"/>
              <a:t>• </a:t>
            </a:r>
            <a:r>
              <a:rPr lang="en-IN" b="1" i="1" u="sng" dirty="0">
                <a:solidFill>
                  <a:srgbClr val="FF0000"/>
                </a:solidFill>
              </a:rPr>
              <a:t>Cloud Usage Monitor </a:t>
            </a:r>
            <a:r>
              <a:rPr lang="en-IN" dirty="0" smtClean="0"/>
              <a:t>– Incarnations of this mechanism are used to</a:t>
            </a:r>
          </a:p>
          <a:p>
            <a:pPr marL="0" indent="0" algn="just">
              <a:buNone/>
            </a:pPr>
            <a:r>
              <a:rPr lang="en-IN" dirty="0" smtClean="0"/>
              <a:t>monitor the actual IT resource usage of cloud consumers to help ensure</a:t>
            </a:r>
          </a:p>
          <a:p>
            <a:pPr marL="0" indent="0" algn="just">
              <a:buNone/>
            </a:pPr>
            <a:r>
              <a:rPr lang="en-IN" dirty="0" smtClean="0"/>
              <a:t>that virtual server capacities are not exceeded.</a:t>
            </a:r>
          </a:p>
          <a:p>
            <a:pPr marL="0" indent="0" algn="just">
              <a:buNone/>
            </a:pPr>
            <a:r>
              <a:rPr lang="en-IN" dirty="0" smtClean="0"/>
              <a:t>• </a:t>
            </a:r>
            <a:r>
              <a:rPr lang="en-IN" b="1" i="1" u="sng" dirty="0">
                <a:solidFill>
                  <a:srgbClr val="FF0000"/>
                </a:solidFill>
              </a:rPr>
              <a:t>Hypervisor</a:t>
            </a:r>
            <a:r>
              <a:rPr lang="en-IN" dirty="0" smtClean="0"/>
              <a:t> – The hypervisor of each affected physical server hosts the</a:t>
            </a:r>
          </a:p>
          <a:p>
            <a:pPr marL="0" indent="0" algn="just">
              <a:buNone/>
            </a:pPr>
            <a:r>
              <a:rPr lang="en-IN" dirty="0" smtClean="0"/>
              <a:t>affected virtual servers.</a:t>
            </a:r>
          </a:p>
          <a:p>
            <a:pPr marL="0" indent="0" algn="just">
              <a:buNone/>
            </a:pPr>
            <a:r>
              <a:rPr lang="en-IN" dirty="0" smtClean="0"/>
              <a:t>• </a:t>
            </a:r>
            <a:r>
              <a:rPr lang="en-IN" b="1" i="1" u="sng" dirty="0">
                <a:solidFill>
                  <a:srgbClr val="FF0000"/>
                </a:solidFill>
              </a:rPr>
              <a:t>Logical Network Perimeter </a:t>
            </a:r>
            <a:r>
              <a:rPr lang="en-IN" dirty="0" smtClean="0"/>
              <a:t>– Logical network perimeters provide and</a:t>
            </a:r>
          </a:p>
          <a:p>
            <a:pPr marL="0" indent="0" algn="just">
              <a:buNone/>
            </a:pPr>
            <a:r>
              <a:rPr lang="en-IN" dirty="0" smtClean="0"/>
              <a:t>maintain the isolation that is required to ensure that each cloud consumer</a:t>
            </a:r>
          </a:p>
          <a:p>
            <a:pPr marL="0" indent="0" algn="just">
              <a:buNone/>
            </a:pPr>
            <a:r>
              <a:rPr lang="en-IN" dirty="0" smtClean="0"/>
              <a:t>remains within its own logical boundary subsequent to virtual server</a:t>
            </a:r>
          </a:p>
          <a:p>
            <a:pPr marL="0" indent="0" algn="just">
              <a:buNone/>
            </a:pPr>
            <a:r>
              <a:rPr lang="en-IN" dirty="0" smtClean="0"/>
              <a:t>relocation.</a:t>
            </a:r>
            <a:endParaRPr lang="en-IN" dirty="0"/>
          </a:p>
        </p:txBody>
      </p:sp>
    </p:spTree>
    <p:extLst>
      <p:ext uri="{BB962C8B-B14F-4D97-AF65-F5344CB8AC3E}">
        <p14:creationId xmlns:p14="http://schemas.microsoft.com/office/powerpoint/2010/main" val="230135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i="1" u="sng" dirty="0" smtClean="0"/>
              <a:t>Resource Cluster </a:t>
            </a:r>
            <a:r>
              <a:rPr lang="en-IN" dirty="0" smtClean="0"/>
              <a:t>– The resource cluster mechanism is applied to create </a:t>
            </a:r>
            <a:r>
              <a:rPr lang="en-IN" b="1" i="1" u="sng" dirty="0" smtClean="0"/>
              <a:t>different types of active-active cluster groups that collaboratively improve the availability of virtual server-hosted IT resources</a:t>
            </a:r>
            <a:r>
              <a:rPr lang="en-IN" u="sng" dirty="0" smtClean="0"/>
              <a:t>.</a:t>
            </a:r>
          </a:p>
          <a:p>
            <a:pPr marL="0" indent="0" algn="just">
              <a:buNone/>
            </a:pPr>
            <a:r>
              <a:rPr lang="en-IN" dirty="0" smtClean="0"/>
              <a:t>• </a:t>
            </a:r>
            <a:r>
              <a:rPr lang="en-IN" i="1" u="sng" dirty="0" smtClean="0"/>
              <a:t>Resource Replication </a:t>
            </a:r>
            <a:r>
              <a:rPr lang="en-IN" dirty="0" smtClean="0"/>
              <a:t>– This mechanism can create the new virtual server and cloud service instances upon primary virtual server failure.</a:t>
            </a:r>
            <a:endParaRPr lang="en-IN" dirty="0"/>
          </a:p>
        </p:txBody>
      </p:sp>
    </p:spTree>
    <p:extLst>
      <p:ext uri="{BB962C8B-B14F-4D97-AF65-F5344CB8AC3E}">
        <p14:creationId xmlns:p14="http://schemas.microsoft.com/office/powerpoint/2010/main" val="3310801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solidFill>
                  <a:schemeClr val="accent4">
                    <a:lumMod val="50000"/>
                  </a:schemeClr>
                </a:solidFill>
              </a:rPr>
              <a:t>Cloud Balancing Architecture</a:t>
            </a:r>
          </a:p>
        </p:txBody>
      </p:sp>
      <p:sp>
        <p:nvSpPr>
          <p:cNvPr id="3" name="Content Placeholder 2"/>
          <p:cNvSpPr>
            <a:spLocks noGrp="1"/>
          </p:cNvSpPr>
          <p:nvPr>
            <p:ph idx="1"/>
          </p:nvPr>
        </p:nvSpPr>
        <p:spPr/>
        <p:txBody>
          <a:bodyPr/>
          <a:lstStyle/>
          <a:p>
            <a:pPr marL="0" indent="0" algn="just">
              <a:buNone/>
            </a:pPr>
            <a:r>
              <a:rPr lang="en-IN" dirty="0"/>
              <a:t>The cloud balancing architecture establishes a specialized architectural model </a:t>
            </a:r>
            <a:r>
              <a:rPr lang="en-IN" dirty="0" smtClean="0"/>
              <a:t>in which </a:t>
            </a:r>
            <a:r>
              <a:rPr lang="en-IN" dirty="0"/>
              <a:t>IT resources can be load-balanced across multiple clouds.</a:t>
            </a:r>
          </a:p>
          <a:p>
            <a:r>
              <a:rPr lang="en-IN" dirty="0"/>
              <a:t>The cross-cloud balancing of cloud service consumer requests can help:</a:t>
            </a:r>
          </a:p>
          <a:p>
            <a:pPr marL="0" indent="0">
              <a:buNone/>
            </a:pPr>
            <a:r>
              <a:rPr lang="en-IN" dirty="0" smtClean="0"/>
              <a:t>To improve </a:t>
            </a:r>
            <a:r>
              <a:rPr lang="en-IN" dirty="0"/>
              <a:t>the </a:t>
            </a:r>
            <a:r>
              <a:rPr lang="en-IN" b="1" i="1" u="sng" dirty="0">
                <a:solidFill>
                  <a:srgbClr val="002060"/>
                </a:solidFill>
              </a:rPr>
              <a:t>performance and scalability </a:t>
            </a:r>
            <a:r>
              <a:rPr lang="en-IN" dirty="0"/>
              <a:t>of IT </a:t>
            </a:r>
            <a:r>
              <a:rPr lang="en-IN" dirty="0" smtClean="0"/>
              <a:t>resources</a:t>
            </a:r>
          </a:p>
          <a:p>
            <a:pPr marL="0" indent="0">
              <a:buNone/>
            </a:pPr>
            <a:r>
              <a:rPr lang="en-IN" dirty="0" smtClean="0"/>
              <a:t>To increase </a:t>
            </a:r>
            <a:r>
              <a:rPr lang="en-IN" dirty="0"/>
              <a:t>the </a:t>
            </a:r>
            <a:r>
              <a:rPr lang="en-IN" b="1" i="1" u="sng" dirty="0">
                <a:solidFill>
                  <a:srgbClr val="002060"/>
                </a:solidFill>
              </a:rPr>
              <a:t>availability and reliability </a:t>
            </a:r>
            <a:r>
              <a:rPr lang="en-IN" dirty="0"/>
              <a:t>of IT resources</a:t>
            </a:r>
          </a:p>
          <a:p>
            <a:pPr marL="0" indent="0">
              <a:buNone/>
            </a:pPr>
            <a:r>
              <a:rPr lang="en-IN" dirty="0" smtClean="0"/>
              <a:t>To improve </a:t>
            </a:r>
            <a:r>
              <a:rPr lang="en-IN" b="1" i="1" u="sng" dirty="0">
                <a:solidFill>
                  <a:srgbClr val="002060"/>
                </a:solidFill>
              </a:rPr>
              <a:t>load-balancing and IT resource optimization</a:t>
            </a:r>
          </a:p>
        </p:txBody>
      </p:sp>
    </p:spTree>
    <p:extLst>
      <p:ext uri="{BB962C8B-B14F-4D97-AF65-F5344CB8AC3E}">
        <p14:creationId xmlns:p14="http://schemas.microsoft.com/office/powerpoint/2010/main" val="1282514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Cloud balancing functionality is primarily based on the combination of </a:t>
            </a:r>
            <a:r>
              <a:rPr lang="en-IN" dirty="0" smtClean="0"/>
              <a:t>the automated </a:t>
            </a:r>
            <a:r>
              <a:rPr lang="en-IN" dirty="0"/>
              <a:t>scaling listener and failover system mechanisms (Figure </a:t>
            </a:r>
            <a:r>
              <a:rPr lang="en-IN" dirty="0" smtClean="0"/>
              <a:t>in next slide).</a:t>
            </a:r>
            <a:endParaRPr lang="en-IN" dirty="0"/>
          </a:p>
          <a:p>
            <a:pPr marL="0" indent="0">
              <a:buNone/>
            </a:pPr>
            <a:r>
              <a:rPr lang="en-IN" dirty="0"/>
              <a:t>Many more components (and possibly other mechanisms) can be part of </a:t>
            </a:r>
            <a:r>
              <a:rPr lang="en-IN" dirty="0" smtClean="0"/>
              <a:t>a complete </a:t>
            </a:r>
            <a:r>
              <a:rPr lang="en-IN" dirty="0"/>
              <a:t>cloud balancing architecture.</a:t>
            </a:r>
          </a:p>
        </p:txBody>
      </p:sp>
    </p:spTree>
    <p:extLst>
      <p:ext uri="{BB962C8B-B14F-4D97-AF65-F5344CB8AC3E}">
        <p14:creationId xmlns:p14="http://schemas.microsoft.com/office/powerpoint/2010/main" val="3696151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2024" y="365125"/>
            <a:ext cx="5041776" cy="5800179"/>
          </a:xfrm>
        </p:spPr>
        <p:txBody>
          <a:bodyPr>
            <a:normAutofit/>
          </a:bodyPr>
          <a:lstStyle/>
          <a:p>
            <a:pPr algn="just"/>
            <a:r>
              <a:rPr lang="en-IN" sz="2400" b="1" i="1" dirty="0"/>
              <a:t>An automated scaling listener controls the cloud balancing</a:t>
            </a:r>
            <a:br>
              <a:rPr lang="en-IN" sz="2400" b="1" i="1" dirty="0"/>
            </a:br>
            <a:r>
              <a:rPr lang="en-IN" sz="2400" b="1" i="1" dirty="0"/>
              <a:t>process by routing cloud service consumer requests to </a:t>
            </a:r>
            <a:r>
              <a:rPr lang="en-IN" sz="2400" b="1" i="1" dirty="0" smtClean="0"/>
              <a:t>redundant implementations </a:t>
            </a:r>
            <a:r>
              <a:rPr lang="en-IN" sz="2400" b="1" i="1" dirty="0"/>
              <a:t>of Cloud Service A distributed across multiple clouds (1). </a:t>
            </a:r>
            <a:r>
              <a:rPr lang="en-IN" sz="2400" b="1" i="1" dirty="0" smtClean="0"/>
              <a:t>The failover </a:t>
            </a:r>
            <a:r>
              <a:rPr lang="en-IN" sz="2400" b="1" i="1" dirty="0"/>
              <a:t>system </a:t>
            </a:r>
            <a:r>
              <a:rPr lang="en-IN" sz="2400" b="1" i="1" dirty="0" err="1" smtClean="0"/>
              <a:t>instills</a:t>
            </a:r>
            <a:r>
              <a:rPr lang="en-IN" sz="2400" b="1" i="1" dirty="0" smtClean="0"/>
              <a:t> (promotes) </a:t>
            </a:r>
            <a:r>
              <a:rPr lang="en-IN" sz="2400" b="1" i="1" dirty="0"/>
              <a:t>resiliency within this architecture by </a:t>
            </a:r>
            <a:r>
              <a:rPr lang="en-IN" sz="2400" b="1" i="1" dirty="0" smtClean="0"/>
              <a:t>providing cross- cloud </a:t>
            </a:r>
            <a:r>
              <a:rPr lang="en-IN" sz="2400" b="1" i="1" dirty="0"/>
              <a:t>failover (2).</a:t>
            </a:r>
          </a:p>
        </p:txBody>
      </p:sp>
      <p:pic>
        <p:nvPicPr>
          <p:cNvPr id="4" name="Content Placeholder 3"/>
          <p:cNvPicPr>
            <a:picLocks noGrp="1" noChangeAspect="1"/>
          </p:cNvPicPr>
          <p:nvPr>
            <p:ph idx="1"/>
          </p:nvPr>
        </p:nvPicPr>
        <p:blipFill>
          <a:blip r:embed="rId2"/>
          <a:stretch>
            <a:fillRect/>
          </a:stretch>
        </p:blipFill>
        <p:spPr>
          <a:xfrm>
            <a:off x="479376" y="332656"/>
            <a:ext cx="5256584" cy="6408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47123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5440" y="620688"/>
            <a:ext cx="10369152" cy="244827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85743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b="1" i="1" u="sng" dirty="0" smtClean="0"/>
              <a:t>The </a:t>
            </a:r>
            <a:r>
              <a:rPr lang="en-IN" b="1" i="1" u="sng" dirty="0"/>
              <a:t>two mechanisms are utilized as follows:</a:t>
            </a:r>
          </a:p>
          <a:p>
            <a:pPr marL="0" indent="0" algn="just">
              <a:buNone/>
            </a:pPr>
            <a:r>
              <a:rPr lang="en-IN" dirty="0"/>
              <a:t>• The automated scaling listener redirects cloud service consumer </a:t>
            </a:r>
            <a:r>
              <a:rPr lang="en-IN" dirty="0" smtClean="0"/>
              <a:t>requests to </a:t>
            </a:r>
            <a:r>
              <a:rPr lang="en-IN" b="1" i="1" u="sng" dirty="0">
                <a:solidFill>
                  <a:srgbClr val="002060"/>
                </a:solidFill>
              </a:rPr>
              <a:t>one of several redundant IT resource implementations, based on </a:t>
            </a:r>
            <a:r>
              <a:rPr lang="en-IN" b="1" i="1" u="sng" dirty="0" smtClean="0">
                <a:solidFill>
                  <a:srgbClr val="002060"/>
                </a:solidFill>
              </a:rPr>
              <a:t>current scaling </a:t>
            </a:r>
            <a:r>
              <a:rPr lang="en-IN" b="1" i="1" u="sng" dirty="0">
                <a:solidFill>
                  <a:srgbClr val="002060"/>
                </a:solidFill>
              </a:rPr>
              <a:t>and performance requirements.</a:t>
            </a:r>
          </a:p>
          <a:p>
            <a:pPr marL="0" indent="0" algn="just">
              <a:buNone/>
            </a:pPr>
            <a:r>
              <a:rPr lang="en-IN" dirty="0"/>
              <a:t>• The </a:t>
            </a:r>
            <a:r>
              <a:rPr lang="en-IN" i="1" u="sng" dirty="0">
                <a:solidFill>
                  <a:srgbClr val="002060"/>
                </a:solidFill>
              </a:rPr>
              <a:t>failover system ensures that redundant IT resources are capable </a:t>
            </a:r>
            <a:r>
              <a:rPr lang="en-IN" i="1" u="sng" dirty="0" smtClean="0">
                <a:solidFill>
                  <a:srgbClr val="002060"/>
                </a:solidFill>
              </a:rPr>
              <a:t>of cross-cloud </a:t>
            </a:r>
            <a:r>
              <a:rPr lang="en-IN" i="1" u="sng" dirty="0">
                <a:solidFill>
                  <a:srgbClr val="002060"/>
                </a:solidFill>
              </a:rPr>
              <a:t>failover in the event of a failure within an IT resource or </a:t>
            </a:r>
            <a:r>
              <a:rPr lang="en-IN" i="1" u="sng" dirty="0" smtClean="0">
                <a:solidFill>
                  <a:srgbClr val="002060"/>
                </a:solidFill>
              </a:rPr>
              <a:t>its underlying </a:t>
            </a:r>
            <a:r>
              <a:rPr lang="en-IN" i="1" u="sng" dirty="0">
                <a:solidFill>
                  <a:srgbClr val="002060"/>
                </a:solidFill>
              </a:rPr>
              <a:t>hosting environment</a:t>
            </a:r>
            <a:r>
              <a:rPr lang="en-IN" dirty="0" smtClean="0"/>
              <a:t>.</a:t>
            </a:r>
          </a:p>
          <a:p>
            <a:pPr algn="just"/>
            <a:r>
              <a:rPr lang="en-IN" dirty="0" smtClean="0"/>
              <a:t> </a:t>
            </a:r>
            <a:r>
              <a:rPr lang="en-IN" dirty="0"/>
              <a:t>IT resource failures are announced so </a:t>
            </a:r>
            <a:r>
              <a:rPr lang="en-IN" dirty="0" smtClean="0"/>
              <a:t>that the </a:t>
            </a:r>
            <a:r>
              <a:rPr lang="en-IN" dirty="0"/>
              <a:t>automated scaling listener can avoid inadvertently routing </a:t>
            </a:r>
            <a:r>
              <a:rPr lang="en-IN" dirty="0" smtClean="0"/>
              <a:t>cloud service </a:t>
            </a:r>
            <a:r>
              <a:rPr lang="en-IN" dirty="0"/>
              <a:t>consumer requests to unavailable or unstable IT resources.</a:t>
            </a:r>
          </a:p>
        </p:txBody>
      </p:sp>
    </p:spTree>
    <p:extLst>
      <p:ext uri="{BB962C8B-B14F-4D97-AF65-F5344CB8AC3E}">
        <p14:creationId xmlns:p14="http://schemas.microsoft.com/office/powerpoint/2010/main" val="33206824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normAutofit/>
          </a:bodyPr>
          <a:lstStyle/>
          <a:p>
            <a:r>
              <a:rPr lang="en-US" sz="3600" b="1" i="1" u="sng" dirty="0" smtClean="0"/>
              <a:t>Some important point:-</a:t>
            </a:r>
            <a:endParaRPr lang="en-IN" sz="3600" b="1" i="1" u="sng" dirty="0"/>
          </a:p>
        </p:txBody>
      </p:sp>
      <p:sp>
        <p:nvSpPr>
          <p:cNvPr id="3" name="Content Placeholder 2"/>
          <p:cNvSpPr>
            <a:spLocks noGrp="1"/>
          </p:cNvSpPr>
          <p:nvPr>
            <p:ph idx="1"/>
          </p:nvPr>
        </p:nvSpPr>
        <p:spPr>
          <a:xfrm>
            <a:off x="838200" y="1124744"/>
            <a:ext cx="10515600" cy="5052219"/>
          </a:xfrm>
        </p:spPr>
        <p:txBody>
          <a:bodyPr/>
          <a:lstStyle/>
          <a:p>
            <a:pPr marL="0" indent="0" algn="just">
              <a:buNone/>
            </a:pPr>
            <a:r>
              <a:rPr lang="en-IN" dirty="0" smtClean="0"/>
              <a:t>1) For </a:t>
            </a:r>
            <a:r>
              <a:rPr lang="en-IN" dirty="0"/>
              <a:t>a cloud balancing architecture to function effectively, </a:t>
            </a:r>
            <a:r>
              <a:rPr lang="en-IN" dirty="0" smtClean="0"/>
              <a:t>the </a:t>
            </a:r>
            <a:r>
              <a:rPr lang="en-IN" b="1" i="1" u="sng" dirty="0" smtClean="0">
                <a:solidFill>
                  <a:srgbClr val="002060"/>
                </a:solidFill>
              </a:rPr>
              <a:t>automated scaling listener </a:t>
            </a:r>
            <a:r>
              <a:rPr lang="en-IN" b="1" i="1" u="sng" dirty="0">
                <a:solidFill>
                  <a:srgbClr val="002060"/>
                </a:solidFill>
              </a:rPr>
              <a:t>needs to be aware of all redundant IT resource implementations </a:t>
            </a:r>
            <a:r>
              <a:rPr lang="en-IN" b="1" i="1" u="sng" dirty="0" smtClean="0">
                <a:solidFill>
                  <a:srgbClr val="002060"/>
                </a:solidFill>
              </a:rPr>
              <a:t>within the </a:t>
            </a:r>
            <a:r>
              <a:rPr lang="en-IN" b="1" i="1" u="sng" dirty="0">
                <a:solidFill>
                  <a:srgbClr val="002060"/>
                </a:solidFill>
              </a:rPr>
              <a:t>scope of the cloud balanced architecture</a:t>
            </a:r>
            <a:r>
              <a:rPr lang="en-IN" b="1" i="1" u="sng" dirty="0" smtClean="0">
                <a:solidFill>
                  <a:srgbClr val="002060"/>
                </a:solidFill>
              </a:rPr>
              <a:t>.</a:t>
            </a:r>
          </a:p>
          <a:p>
            <a:pPr marL="0" indent="0" algn="just">
              <a:buNone/>
            </a:pPr>
            <a:endParaRPr lang="en-IN" dirty="0"/>
          </a:p>
          <a:p>
            <a:pPr marL="0" indent="0" algn="just">
              <a:buNone/>
            </a:pPr>
            <a:r>
              <a:rPr lang="en-IN" dirty="0" smtClean="0"/>
              <a:t>2) Note </a:t>
            </a:r>
            <a:r>
              <a:rPr lang="en-IN" dirty="0"/>
              <a:t>that if the manual synchronization of cross-cloud IT </a:t>
            </a:r>
            <a:r>
              <a:rPr lang="en-IN" dirty="0" smtClean="0"/>
              <a:t>resource implementations </a:t>
            </a:r>
            <a:r>
              <a:rPr lang="en-IN" dirty="0"/>
              <a:t>is not possible, </a:t>
            </a:r>
            <a:r>
              <a:rPr lang="en-IN" b="1" i="1" u="sng" dirty="0"/>
              <a:t>the resource replication mechanism may need </a:t>
            </a:r>
            <a:r>
              <a:rPr lang="en-IN" b="1" i="1" u="sng" dirty="0" smtClean="0"/>
              <a:t>to be </a:t>
            </a:r>
            <a:r>
              <a:rPr lang="en-IN" b="1" i="1" u="sng" dirty="0"/>
              <a:t>incorporated to automate the synchronization</a:t>
            </a:r>
            <a:r>
              <a:rPr lang="en-IN" dirty="0"/>
              <a:t>.</a:t>
            </a:r>
          </a:p>
        </p:txBody>
      </p:sp>
    </p:spTree>
    <p:extLst>
      <p:ext uri="{BB962C8B-B14F-4D97-AF65-F5344CB8AC3E}">
        <p14:creationId xmlns:p14="http://schemas.microsoft.com/office/powerpoint/2010/main" val="3481747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solidFill>
                  <a:srgbClr val="002060"/>
                </a:solidFill>
              </a:rPr>
              <a:t>Resource Reservation Architecture</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i="1" u="sng" dirty="0" smtClean="0">
                <a:solidFill>
                  <a:srgbClr val="FF0000"/>
                </a:solidFill>
              </a:rPr>
              <a:t>Problem statement</a:t>
            </a:r>
            <a:r>
              <a:rPr lang="en-US" dirty="0" smtClean="0"/>
              <a:t>:-</a:t>
            </a:r>
            <a:r>
              <a:rPr lang="en-IN" dirty="0"/>
              <a:t>Depending on how IT resources are designed for shared usage and depending </a:t>
            </a:r>
            <a:r>
              <a:rPr lang="en-IN" dirty="0" smtClean="0"/>
              <a:t>on their </a:t>
            </a:r>
            <a:r>
              <a:rPr lang="en-IN" dirty="0"/>
              <a:t>available levels of capacity, concurrent access can lead to a </a:t>
            </a:r>
            <a:r>
              <a:rPr lang="en-IN" dirty="0" smtClean="0"/>
              <a:t>runtime exception </a:t>
            </a:r>
            <a:r>
              <a:rPr lang="en-IN" dirty="0"/>
              <a:t>condition called resource constraint. </a:t>
            </a:r>
            <a:endParaRPr lang="en-IN" dirty="0" smtClean="0"/>
          </a:p>
          <a:p>
            <a:pPr marL="0" indent="0" algn="just">
              <a:buNone/>
            </a:pPr>
            <a:r>
              <a:rPr lang="en-IN" b="1" i="1" u="sng" dirty="0" smtClean="0">
                <a:solidFill>
                  <a:schemeClr val="accent6">
                    <a:lumMod val="50000"/>
                  </a:schemeClr>
                </a:solidFill>
              </a:rPr>
              <a:t>A </a:t>
            </a:r>
            <a:r>
              <a:rPr lang="en-IN" b="1" i="1" u="sng" dirty="0">
                <a:solidFill>
                  <a:schemeClr val="accent6">
                    <a:lumMod val="50000"/>
                  </a:schemeClr>
                </a:solidFill>
              </a:rPr>
              <a:t>resource constraint is </a:t>
            </a:r>
            <a:r>
              <a:rPr lang="en-IN" b="1" i="1" u="sng" dirty="0" smtClean="0">
                <a:solidFill>
                  <a:schemeClr val="accent6">
                    <a:lumMod val="50000"/>
                  </a:schemeClr>
                </a:solidFill>
              </a:rPr>
              <a:t>a condition </a:t>
            </a:r>
            <a:r>
              <a:rPr lang="en-IN" b="1" i="1" u="sng" dirty="0">
                <a:solidFill>
                  <a:schemeClr val="accent6">
                    <a:lumMod val="50000"/>
                  </a:schemeClr>
                </a:solidFill>
              </a:rPr>
              <a:t>that occurs when two or more cloud consumers have been allocated </a:t>
            </a:r>
            <a:r>
              <a:rPr lang="en-IN" b="1" i="1" u="sng" dirty="0" smtClean="0">
                <a:solidFill>
                  <a:schemeClr val="accent6">
                    <a:lumMod val="50000"/>
                  </a:schemeClr>
                </a:solidFill>
              </a:rPr>
              <a:t>to share </a:t>
            </a:r>
            <a:r>
              <a:rPr lang="en-IN" b="1" i="1" u="sng" dirty="0">
                <a:solidFill>
                  <a:schemeClr val="accent6">
                    <a:lumMod val="50000"/>
                  </a:schemeClr>
                </a:solidFill>
              </a:rPr>
              <a:t>an IT resource that does not have the capacity to accommodate the </a:t>
            </a:r>
            <a:r>
              <a:rPr lang="en-IN" b="1" i="1" u="sng" dirty="0" smtClean="0">
                <a:solidFill>
                  <a:schemeClr val="accent6">
                    <a:lumMod val="50000"/>
                  </a:schemeClr>
                </a:solidFill>
              </a:rPr>
              <a:t>total processing </a:t>
            </a:r>
            <a:r>
              <a:rPr lang="en-IN" b="1" i="1" u="sng" dirty="0">
                <a:solidFill>
                  <a:schemeClr val="accent6">
                    <a:lumMod val="50000"/>
                  </a:schemeClr>
                </a:solidFill>
              </a:rPr>
              <a:t>requirements of the cloud consumers. </a:t>
            </a:r>
            <a:endParaRPr lang="en-IN" b="1" i="1" u="sng" dirty="0" smtClean="0">
              <a:solidFill>
                <a:schemeClr val="accent6">
                  <a:lumMod val="50000"/>
                </a:schemeClr>
              </a:solidFill>
            </a:endParaRPr>
          </a:p>
          <a:p>
            <a:pPr marL="0" indent="0" algn="just">
              <a:buNone/>
            </a:pPr>
            <a:r>
              <a:rPr lang="en-IN" dirty="0" smtClean="0"/>
              <a:t>As </a:t>
            </a:r>
            <a:r>
              <a:rPr lang="en-IN" dirty="0"/>
              <a:t>a result, </a:t>
            </a:r>
            <a:r>
              <a:rPr lang="en-IN" b="1" i="1" u="sng" dirty="0"/>
              <a:t>one or more of </a:t>
            </a:r>
            <a:r>
              <a:rPr lang="en-IN" b="1" i="1" u="sng" dirty="0" smtClean="0"/>
              <a:t>the cloud </a:t>
            </a:r>
            <a:r>
              <a:rPr lang="en-IN" b="1" i="1" u="sng" dirty="0"/>
              <a:t>consumers encounter degraded performance or may be rejected altogether.</a:t>
            </a:r>
          </a:p>
          <a:p>
            <a:pPr marL="0" indent="0" algn="just">
              <a:buNone/>
            </a:pPr>
            <a:r>
              <a:rPr lang="en-IN" dirty="0"/>
              <a:t>The cloud service itself may go down, resulting in all cloud consumers </a:t>
            </a:r>
            <a:r>
              <a:rPr lang="en-IN" dirty="0" smtClean="0"/>
              <a:t>being rejected</a:t>
            </a:r>
            <a:r>
              <a:rPr lang="en-IN" dirty="0"/>
              <a:t>.</a:t>
            </a:r>
          </a:p>
        </p:txBody>
      </p:sp>
    </p:spTree>
    <p:extLst>
      <p:ext uri="{BB962C8B-B14F-4D97-AF65-F5344CB8AC3E}">
        <p14:creationId xmlns:p14="http://schemas.microsoft.com/office/powerpoint/2010/main" val="1963483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US" b="1" i="1" u="sng" dirty="0" smtClean="0">
                <a:solidFill>
                  <a:srgbClr val="FF0000"/>
                </a:solidFill>
              </a:rPr>
              <a:t>Another problem</a:t>
            </a:r>
            <a:r>
              <a:rPr lang="en-US" dirty="0" smtClean="0"/>
              <a:t>:-</a:t>
            </a:r>
            <a:r>
              <a:rPr lang="en-IN" dirty="0"/>
              <a:t>Other types of runtime conflicts can occur when an IT resource (especially </a:t>
            </a:r>
            <a:r>
              <a:rPr lang="en-IN" dirty="0" smtClean="0"/>
              <a:t>one not </a:t>
            </a:r>
            <a:r>
              <a:rPr lang="en-IN" dirty="0"/>
              <a:t>specifically designed to accommodate sharing) is concurrently accessed </a:t>
            </a:r>
            <a:r>
              <a:rPr lang="en-IN" dirty="0" smtClean="0"/>
              <a:t>by different </a:t>
            </a:r>
            <a:r>
              <a:rPr lang="en-IN" dirty="0"/>
              <a:t>cloud service consumers</a:t>
            </a:r>
            <a:r>
              <a:rPr lang="en-IN" dirty="0" smtClean="0"/>
              <a:t>.</a:t>
            </a:r>
          </a:p>
          <a:p>
            <a:pPr marL="0" indent="0" algn="just">
              <a:buNone/>
            </a:pPr>
            <a:r>
              <a:rPr lang="en-IN" dirty="0" smtClean="0"/>
              <a:t> </a:t>
            </a:r>
            <a:r>
              <a:rPr lang="en-IN" dirty="0"/>
              <a:t>For example, </a:t>
            </a:r>
            <a:r>
              <a:rPr lang="en-IN" b="1" i="1" u="sng" dirty="0">
                <a:solidFill>
                  <a:srgbClr val="002060"/>
                </a:solidFill>
              </a:rPr>
              <a:t>nested and sibling </a:t>
            </a:r>
            <a:r>
              <a:rPr lang="en-IN" b="1" i="1" u="sng" dirty="0" smtClean="0">
                <a:solidFill>
                  <a:srgbClr val="002060"/>
                </a:solidFill>
              </a:rPr>
              <a:t>resource pools </a:t>
            </a:r>
            <a:r>
              <a:rPr lang="en-IN" b="1" i="1" u="sng" dirty="0">
                <a:solidFill>
                  <a:srgbClr val="002060"/>
                </a:solidFill>
              </a:rPr>
              <a:t>introduce the notion of resource borrowing, whereby one pool </a:t>
            </a:r>
            <a:r>
              <a:rPr lang="en-IN" b="1" i="1" u="sng" dirty="0" smtClean="0">
                <a:solidFill>
                  <a:srgbClr val="002060"/>
                </a:solidFill>
              </a:rPr>
              <a:t>can temporarily </a:t>
            </a:r>
            <a:r>
              <a:rPr lang="en-IN" b="1" i="1" u="sng" dirty="0">
                <a:solidFill>
                  <a:srgbClr val="002060"/>
                </a:solidFill>
              </a:rPr>
              <a:t>borrow IT resources from other pools</a:t>
            </a:r>
            <a:r>
              <a:rPr lang="en-IN" b="1" i="1" u="sng" dirty="0" smtClean="0">
                <a:solidFill>
                  <a:srgbClr val="002060"/>
                </a:solidFill>
              </a:rPr>
              <a:t>.</a:t>
            </a:r>
          </a:p>
          <a:p>
            <a:pPr marL="0" indent="0" algn="just">
              <a:buNone/>
            </a:pPr>
            <a:r>
              <a:rPr lang="en-IN" dirty="0" smtClean="0"/>
              <a:t> </a:t>
            </a:r>
            <a:r>
              <a:rPr lang="en-IN" b="1" i="1" u="sng" dirty="0">
                <a:solidFill>
                  <a:srgbClr val="002060"/>
                </a:solidFill>
              </a:rPr>
              <a:t>A runtime conflict can </a:t>
            </a:r>
            <a:r>
              <a:rPr lang="en-IN" b="1" i="1" u="sng" dirty="0" smtClean="0">
                <a:solidFill>
                  <a:srgbClr val="002060"/>
                </a:solidFill>
              </a:rPr>
              <a:t>be triggered </a:t>
            </a:r>
            <a:r>
              <a:rPr lang="en-IN" b="1" i="1" u="sng" dirty="0">
                <a:solidFill>
                  <a:srgbClr val="002060"/>
                </a:solidFill>
              </a:rPr>
              <a:t>when the borrowed IT resource is not returned due to prolonged </a:t>
            </a:r>
            <a:r>
              <a:rPr lang="en-IN" b="1" i="1" u="sng" dirty="0" smtClean="0">
                <a:solidFill>
                  <a:srgbClr val="002060"/>
                </a:solidFill>
              </a:rPr>
              <a:t>usage by </a:t>
            </a:r>
            <a:r>
              <a:rPr lang="en-IN" b="1" i="1" u="sng" dirty="0">
                <a:solidFill>
                  <a:srgbClr val="002060"/>
                </a:solidFill>
              </a:rPr>
              <a:t>the cloud service consumer that is borrowing it. </a:t>
            </a:r>
            <a:endParaRPr lang="en-IN" b="1" i="1" u="sng" dirty="0" smtClean="0">
              <a:solidFill>
                <a:srgbClr val="002060"/>
              </a:solidFill>
            </a:endParaRPr>
          </a:p>
          <a:p>
            <a:pPr marL="0" indent="0" algn="just">
              <a:buNone/>
            </a:pPr>
            <a:r>
              <a:rPr lang="en-IN" dirty="0" smtClean="0"/>
              <a:t>This </a:t>
            </a:r>
            <a:r>
              <a:rPr lang="en-IN" dirty="0"/>
              <a:t>can inevitably lead </a:t>
            </a:r>
            <a:r>
              <a:rPr lang="en-IN" dirty="0" smtClean="0"/>
              <a:t>back to </a:t>
            </a:r>
            <a:r>
              <a:rPr lang="en-IN" dirty="0"/>
              <a:t>the occurrence of </a:t>
            </a:r>
            <a:r>
              <a:rPr lang="en-IN" b="1" i="1" u="sng" dirty="0">
                <a:solidFill>
                  <a:srgbClr val="FF0000"/>
                </a:solidFill>
              </a:rPr>
              <a:t>resource constraints</a:t>
            </a:r>
            <a:r>
              <a:rPr lang="en-IN" dirty="0"/>
              <a:t>.</a:t>
            </a:r>
          </a:p>
        </p:txBody>
      </p:sp>
    </p:spTree>
    <p:extLst>
      <p:ext uri="{BB962C8B-B14F-4D97-AF65-F5344CB8AC3E}">
        <p14:creationId xmlns:p14="http://schemas.microsoft.com/office/powerpoint/2010/main" val="2768288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lstStyle/>
          <a:p>
            <a:r>
              <a:rPr lang="en-US" b="1" i="1" u="sng" dirty="0" smtClean="0"/>
              <a:t>Solution:-</a:t>
            </a:r>
            <a:endParaRPr lang="en-IN" b="1" i="1" u="sng" dirty="0"/>
          </a:p>
        </p:txBody>
      </p:sp>
      <p:sp>
        <p:nvSpPr>
          <p:cNvPr id="3" name="Content Placeholder 2"/>
          <p:cNvSpPr>
            <a:spLocks noGrp="1"/>
          </p:cNvSpPr>
          <p:nvPr>
            <p:ph idx="1"/>
          </p:nvPr>
        </p:nvSpPr>
        <p:spPr>
          <a:xfrm>
            <a:off x="838200" y="1196752"/>
            <a:ext cx="10515600" cy="4980211"/>
          </a:xfrm>
        </p:spPr>
        <p:txBody>
          <a:bodyPr/>
          <a:lstStyle/>
          <a:p>
            <a:pPr marL="0" indent="0" algn="just">
              <a:buNone/>
            </a:pPr>
            <a:r>
              <a:rPr lang="en-IN" dirty="0"/>
              <a:t>The resource reservation architecture establishes a system whereby </a:t>
            </a:r>
            <a:r>
              <a:rPr lang="en-IN" b="1" i="1" u="sng" dirty="0">
                <a:solidFill>
                  <a:srgbClr val="002060"/>
                </a:solidFill>
              </a:rPr>
              <a:t>one of the following is set aside exclusively </a:t>
            </a:r>
            <a:r>
              <a:rPr lang="en-IN" dirty="0"/>
              <a:t>for a given cloud </a:t>
            </a:r>
            <a:r>
              <a:rPr lang="en-IN" dirty="0" smtClean="0"/>
              <a:t>consumer </a:t>
            </a:r>
          </a:p>
          <a:p>
            <a:pPr algn="just"/>
            <a:r>
              <a:rPr lang="en-IN" dirty="0"/>
              <a:t>S</a:t>
            </a:r>
            <a:r>
              <a:rPr lang="en-IN" dirty="0" smtClean="0"/>
              <a:t>ingle </a:t>
            </a:r>
            <a:r>
              <a:rPr lang="en-IN" dirty="0"/>
              <a:t>IT resource</a:t>
            </a:r>
          </a:p>
          <a:p>
            <a:pPr marL="0" indent="0">
              <a:buNone/>
            </a:pPr>
            <a:r>
              <a:rPr lang="en-IN" dirty="0"/>
              <a:t>• </a:t>
            </a:r>
            <a:r>
              <a:rPr lang="en-IN" dirty="0" smtClean="0"/>
              <a:t>Portion </a:t>
            </a:r>
            <a:r>
              <a:rPr lang="en-IN" dirty="0"/>
              <a:t>of an IT resource</a:t>
            </a:r>
          </a:p>
          <a:p>
            <a:pPr marL="0" indent="0">
              <a:buNone/>
            </a:pPr>
            <a:r>
              <a:rPr lang="en-IN" dirty="0"/>
              <a:t>• </a:t>
            </a:r>
            <a:r>
              <a:rPr lang="en-IN" dirty="0" smtClean="0"/>
              <a:t>Multiple </a:t>
            </a:r>
            <a:r>
              <a:rPr lang="en-IN" dirty="0"/>
              <a:t>IT resources</a:t>
            </a:r>
          </a:p>
        </p:txBody>
      </p:sp>
    </p:spTree>
    <p:extLst>
      <p:ext uri="{BB962C8B-B14F-4D97-AF65-F5344CB8AC3E}">
        <p14:creationId xmlns:p14="http://schemas.microsoft.com/office/powerpoint/2010/main" val="1081660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i="1" u="sng" dirty="0">
                <a:solidFill>
                  <a:srgbClr val="FF0000"/>
                </a:solidFill>
              </a:rPr>
              <a:t>This protects cloud consumers from each other by avoiding the </a:t>
            </a:r>
            <a:r>
              <a:rPr lang="en-IN" b="1" i="1" u="sng" dirty="0" smtClean="0">
                <a:solidFill>
                  <a:srgbClr val="FF0000"/>
                </a:solidFill>
              </a:rPr>
              <a:t>aforementioned resource </a:t>
            </a:r>
            <a:r>
              <a:rPr lang="en-IN" b="1" i="1" u="sng" dirty="0">
                <a:solidFill>
                  <a:srgbClr val="FF0000"/>
                </a:solidFill>
              </a:rPr>
              <a:t>constraint and resource borrowing conditions.</a:t>
            </a:r>
          </a:p>
          <a:p>
            <a:pPr marL="0" indent="0" algn="just">
              <a:buNone/>
            </a:pPr>
            <a:r>
              <a:rPr lang="en-IN" dirty="0"/>
              <a:t>The creation of an IT resource reservation system can require involving </a:t>
            </a:r>
            <a:r>
              <a:rPr lang="en-IN" dirty="0" smtClean="0"/>
              <a:t>the resource </a:t>
            </a:r>
            <a:r>
              <a:rPr lang="en-IN" dirty="0"/>
              <a:t>management system mechanism, </a:t>
            </a:r>
            <a:r>
              <a:rPr lang="en-IN" b="1" i="1" u="sng" dirty="0">
                <a:solidFill>
                  <a:srgbClr val="002060"/>
                </a:solidFill>
              </a:rPr>
              <a:t>which is used to define the </a:t>
            </a:r>
            <a:r>
              <a:rPr lang="en-IN" b="1" i="1" u="sng" dirty="0" smtClean="0">
                <a:solidFill>
                  <a:srgbClr val="002060"/>
                </a:solidFill>
              </a:rPr>
              <a:t>usage thresholds </a:t>
            </a:r>
            <a:r>
              <a:rPr lang="en-IN" b="1" i="1" u="sng" dirty="0">
                <a:solidFill>
                  <a:srgbClr val="002060"/>
                </a:solidFill>
              </a:rPr>
              <a:t>for individual IT resources and resource pools</a:t>
            </a:r>
            <a:r>
              <a:rPr lang="en-IN" b="1" i="1" u="sng" dirty="0" smtClean="0">
                <a:solidFill>
                  <a:srgbClr val="002060"/>
                </a:solidFill>
              </a:rPr>
              <a:t>.</a:t>
            </a:r>
          </a:p>
          <a:p>
            <a:pPr marL="0" indent="0" algn="just">
              <a:buNone/>
            </a:pPr>
            <a:r>
              <a:rPr lang="en-IN" dirty="0" smtClean="0"/>
              <a:t>Reservations </a:t>
            </a:r>
            <a:r>
              <a:rPr lang="en-IN" dirty="0"/>
              <a:t>lock </a:t>
            </a:r>
            <a:r>
              <a:rPr lang="en-IN" dirty="0" smtClean="0"/>
              <a:t>the amount </a:t>
            </a:r>
            <a:r>
              <a:rPr lang="en-IN" dirty="0"/>
              <a:t>of IT resources that each pool needs to keep, with the balance of </a:t>
            </a:r>
            <a:r>
              <a:rPr lang="en-IN" dirty="0" smtClean="0"/>
              <a:t>the pool’s </a:t>
            </a:r>
            <a:r>
              <a:rPr lang="en-IN" dirty="0"/>
              <a:t>IT resources still available for sharing and borrowing. </a:t>
            </a:r>
            <a:endParaRPr lang="en-IN" dirty="0" smtClean="0"/>
          </a:p>
          <a:p>
            <a:pPr marL="0" indent="0" algn="just">
              <a:buNone/>
            </a:pPr>
            <a:r>
              <a:rPr lang="en-IN" dirty="0" smtClean="0"/>
              <a:t>The remote administration </a:t>
            </a:r>
            <a:r>
              <a:rPr lang="en-IN" dirty="0"/>
              <a:t>system mechanism is also used to enable front-end </a:t>
            </a:r>
            <a:r>
              <a:rPr lang="en-IN" dirty="0" smtClean="0"/>
              <a:t>customization, so </a:t>
            </a:r>
            <a:r>
              <a:rPr lang="en-IN" dirty="0"/>
              <a:t>that cloud consumers have administration controls for the management </a:t>
            </a:r>
            <a:r>
              <a:rPr lang="en-IN" dirty="0" smtClean="0"/>
              <a:t>of their </a:t>
            </a:r>
            <a:r>
              <a:rPr lang="en-IN" dirty="0"/>
              <a:t>reserved IT resource allocations.</a:t>
            </a:r>
          </a:p>
        </p:txBody>
      </p:sp>
    </p:spTree>
    <p:extLst>
      <p:ext uri="{BB962C8B-B14F-4D97-AF65-F5344CB8AC3E}">
        <p14:creationId xmlns:p14="http://schemas.microsoft.com/office/powerpoint/2010/main" val="2953259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656"/>
            <a:ext cx="10515600" cy="5844307"/>
          </a:xfrm>
        </p:spPr>
        <p:txBody>
          <a:bodyPr>
            <a:normAutofit fontScale="85000" lnSpcReduction="20000"/>
          </a:bodyPr>
          <a:lstStyle/>
          <a:p>
            <a:pPr marL="0" indent="0" algn="just">
              <a:buNone/>
            </a:pPr>
            <a:r>
              <a:rPr lang="en-IN" dirty="0"/>
              <a:t>The types of mechanisms that are commonly reserved within this </a:t>
            </a:r>
            <a:r>
              <a:rPr lang="en-IN" dirty="0" smtClean="0"/>
              <a:t>architecture are </a:t>
            </a:r>
            <a:r>
              <a:rPr lang="en-IN" dirty="0"/>
              <a:t>cloud storage devices and virtual servers. Other mechanisms that may be </a:t>
            </a:r>
            <a:r>
              <a:rPr lang="en-IN" dirty="0" smtClean="0"/>
              <a:t>part of </a:t>
            </a:r>
            <a:r>
              <a:rPr lang="en-IN" dirty="0"/>
              <a:t>the architecture can include:</a:t>
            </a:r>
          </a:p>
          <a:p>
            <a:pPr marL="0" indent="0" algn="just">
              <a:buNone/>
            </a:pPr>
            <a:r>
              <a:rPr lang="en-IN" dirty="0"/>
              <a:t>• </a:t>
            </a:r>
            <a:r>
              <a:rPr lang="en-IN" b="1" i="1" u="sng" dirty="0">
                <a:solidFill>
                  <a:srgbClr val="FF0000"/>
                </a:solidFill>
              </a:rPr>
              <a:t>Audit Monitor </a:t>
            </a:r>
            <a:r>
              <a:rPr lang="en-IN" dirty="0"/>
              <a:t>– The audit monitor is used to check whether the </a:t>
            </a:r>
            <a:r>
              <a:rPr lang="en-IN" dirty="0" smtClean="0"/>
              <a:t>resource reservation </a:t>
            </a:r>
            <a:r>
              <a:rPr lang="en-IN" dirty="0"/>
              <a:t>system is complying with cloud consumer auditing, </a:t>
            </a:r>
            <a:r>
              <a:rPr lang="en-IN" dirty="0" smtClean="0"/>
              <a:t>privacy, and </a:t>
            </a:r>
            <a:r>
              <a:rPr lang="en-IN" dirty="0"/>
              <a:t>other regulatory requirements. For example, it may track </a:t>
            </a:r>
            <a:r>
              <a:rPr lang="en-IN" dirty="0" smtClean="0"/>
              <a:t>the geographical </a:t>
            </a:r>
            <a:r>
              <a:rPr lang="en-IN" dirty="0"/>
              <a:t>location of reserved IT resources.</a:t>
            </a:r>
          </a:p>
          <a:p>
            <a:pPr marL="0" indent="0" algn="just">
              <a:buNone/>
            </a:pPr>
            <a:r>
              <a:rPr lang="en-IN" dirty="0"/>
              <a:t>• </a:t>
            </a:r>
            <a:r>
              <a:rPr lang="en-IN" b="1" i="1" u="sng" dirty="0">
                <a:solidFill>
                  <a:srgbClr val="FF0000"/>
                </a:solidFill>
              </a:rPr>
              <a:t>Cloud Usage Monitor </a:t>
            </a:r>
            <a:r>
              <a:rPr lang="en-IN" dirty="0"/>
              <a:t>– A cloud usage monitor may oversee the </a:t>
            </a:r>
            <a:r>
              <a:rPr lang="en-IN" dirty="0" smtClean="0"/>
              <a:t>thresholds that </a:t>
            </a:r>
            <a:r>
              <a:rPr lang="en-IN" dirty="0"/>
              <a:t>trigger the allocation of reserved IT resources.</a:t>
            </a:r>
          </a:p>
          <a:p>
            <a:pPr marL="0" indent="0" algn="just">
              <a:buNone/>
            </a:pPr>
            <a:r>
              <a:rPr lang="en-IN" dirty="0"/>
              <a:t>• </a:t>
            </a:r>
            <a:r>
              <a:rPr lang="en-IN" b="1" i="1" u="sng" dirty="0">
                <a:solidFill>
                  <a:srgbClr val="FF0000"/>
                </a:solidFill>
              </a:rPr>
              <a:t>Hypervisor </a:t>
            </a:r>
            <a:r>
              <a:rPr lang="en-IN" dirty="0"/>
              <a:t>– The hypervisor mechanism may apply reservations </a:t>
            </a:r>
            <a:r>
              <a:rPr lang="en-IN" dirty="0" smtClean="0"/>
              <a:t>for different </a:t>
            </a:r>
            <a:r>
              <a:rPr lang="en-IN" dirty="0"/>
              <a:t>cloud consumers to ensure that they are correctly allocated </a:t>
            </a:r>
            <a:r>
              <a:rPr lang="en-IN" dirty="0" smtClean="0"/>
              <a:t>to their </a:t>
            </a:r>
            <a:r>
              <a:rPr lang="en-IN" dirty="0"/>
              <a:t>guaranteed IT resources.</a:t>
            </a:r>
          </a:p>
          <a:p>
            <a:pPr marL="0" indent="0" algn="just">
              <a:buNone/>
            </a:pPr>
            <a:r>
              <a:rPr lang="en-IN" dirty="0"/>
              <a:t>• </a:t>
            </a:r>
            <a:r>
              <a:rPr lang="en-IN" b="1" i="1" u="sng" dirty="0">
                <a:solidFill>
                  <a:srgbClr val="FF0000"/>
                </a:solidFill>
              </a:rPr>
              <a:t>Logical Network Perimeter </a:t>
            </a:r>
            <a:r>
              <a:rPr lang="en-IN" dirty="0"/>
              <a:t>– This mechanism establishes the </a:t>
            </a:r>
            <a:r>
              <a:rPr lang="en-IN" dirty="0" smtClean="0"/>
              <a:t>boundaries necessary </a:t>
            </a:r>
            <a:r>
              <a:rPr lang="en-IN" dirty="0"/>
              <a:t>to ensure that reserved IT resources are made </a:t>
            </a:r>
            <a:r>
              <a:rPr lang="en-IN" dirty="0" smtClean="0"/>
              <a:t>exclusively available </a:t>
            </a:r>
            <a:r>
              <a:rPr lang="en-IN" dirty="0"/>
              <a:t>to cloud consumers.</a:t>
            </a:r>
          </a:p>
          <a:p>
            <a:pPr marL="0" indent="0" algn="just">
              <a:buNone/>
            </a:pPr>
            <a:r>
              <a:rPr lang="en-IN" dirty="0"/>
              <a:t>• </a:t>
            </a:r>
            <a:r>
              <a:rPr lang="en-IN" b="1" i="1" u="sng" dirty="0">
                <a:solidFill>
                  <a:srgbClr val="FF0000"/>
                </a:solidFill>
              </a:rPr>
              <a:t>Resource Replication </a:t>
            </a:r>
            <a:r>
              <a:rPr lang="en-IN" dirty="0"/>
              <a:t>– This component needs to stay informed about </a:t>
            </a:r>
            <a:r>
              <a:rPr lang="en-IN" dirty="0" smtClean="0"/>
              <a:t>each cloud </a:t>
            </a:r>
            <a:r>
              <a:rPr lang="en-IN" dirty="0"/>
              <a:t>consumer’s limits for IT resource consumption, in order to </a:t>
            </a:r>
            <a:r>
              <a:rPr lang="en-IN" dirty="0" smtClean="0"/>
              <a:t>replicate and </a:t>
            </a:r>
            <a:r>
              <a:rPr lang="en-IN" dirty="0"/>
              <a:t>provision new IT resource instances expediently.</a:t>
            </a:r>
          </a:p>
        </p:txBody>
      </p:sp>
    </p:spTree>
    <p:extLst>
      <p:ext uri="{BB962C8B-B14F-4D97-AF65-F5344CB8AC3E}">
        <p14:creationId xmlns:p14="http://schemas.microsoft.com/office/powerpoint/2010/main" val="2937011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solidFill>
                  <a:srgbClr val="FF0000"/>
                </a:solidFill>
              </a:rPr>
              <a:t>Dynamic Failure Detection and Recovery Architecture</a:t>
            </a:r>
          </a:p>
        </p:txBody>
      </p:sp>
      <p:sp>
        <p:nvSpPr>
          <p:cNvPr id="3" name="Content Placeholder 2"/>
          <p:cNvSpPr>
            <a:spLocks noGrp="1"/>
          </p:cNvSpPr>
          <p:nvPr>
            <p:ph idx="1"/>
          </p:nvPr>
        </p:nvSpPr>
        <p:spPr/>
        <p:txBody>
          <a:bodyPr/>
          <a:lstStyle/>
          <a:p>
            <a:pPr marL="0" indent="0" algn="just">
              <a:buNone/>
            </a:pPr>
            <a:r>
              <a:rPr lang="en-IN" dirty="0"/>
              <a:t>Cloud-based environments can be comprised of vast quantities of IT </a:t>
            </a:r>
            <a:r>
              <a:rPr lang="en-IN" dirty="0" smtClean="0"/>
              <a:t>resources that </a:t>
            </a:r>
            <a:r>
              <a:rPr lang="en-IN" dirty="0"/>
              <a:t>are simultaneously accessed by numerous cloud consumers. </a:t>
            </a:r>
            <a:endParaRPr lang="en-IN" dirty="0" smtClean="0"/>
          </a:p>
          <a:p>
            <a:pPr marL="0" indent="0" algn="just">
              <a:buNone/>
            </a:pPr>
            <a:r>
              <a:rPr lang="en-IN" b="1" i="1" u="sng" dirty="0" smtClean="0"/>
              <a:t>Any </a:t>
            </a:r>
            <a:r>
              <a:rPr lang="en-IN" b="1" i="1" u="sng" dirty="0"/>
              <a:t>of those IT resources can experience failure conditions that require more than </a:t>
            </a:r>
            <a:r>
              <a:rPr lang="en-IN" b="1" i="1" u="sng" dirty="0" smtClean="0"/>
              <a:t>manual intervention </a:t>
            </a:r>
            <a:r>
              <a:rPr lang="en-IN" b="1" i="1" u="sng" dirty="0"/>
              <a:t>to resolve</a:t>
            </a:r>
            <a:r>
              <a:rPr lang="en-IN" dirty="0"/>
              <a:t>. </a:t>
            </a:r>
            <a:endParaRPr lang="en-IN" dirty="0" smtClean="0"/>
          </a:p>
          <a:p>
            <a:pPr marL="0" indent="0" algn="just">
              <a:buNone/>
            </a:pPr>
            <a:r>
              <a:rPr lang="en-IN" sz="4400" b="1" i="1" u="sng" dirty="0" smtClean="0"/>
              <a:t>Manually </a:t>
            </a:r>
            <a:r>
              <a:rPr lang="en-IN" sz="4400" b="1" i="1" u="sng" dirty="0"/>
              <a:t>administering and solving IT resource </a:t>
            </a:r>
            <a:r>
              <a:rPr lang="en-IN" sz="4400" b="1" i="1" u="sng" dirty="0" smtClean="0"/>
              <a:t>failures is </a:t>
            </a:r>
            <a:r>
              <a:rPr lang="en-IN" sz="4400" b="1" i="1" u="sng" dirty="0"/>
              <a:t>generally inefficient and impractical</a:t>
            </a:r>
            <a:r>
              <a:rPr lang="en-IN" dirty="0"/>
              <a:t>.</a:t>
            </a:r>
          </a:p>
        </p:txBody>
      </p:sp>
    </p:spTree>
    <p:extLst>
      <p:ext uri="{BB962C8B-B14F-4D97-AF65-F5344CB8AC3E}">
        <p14:creationId xmlns:p14="http://schemas.microsoft.com/office/powerpoint/2010/main" val="574290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The dynamic failure detection and recovery architecture establishes a </a:t>
            </a:r>
            <a:r>
              <a:rPr lang="en-IN" dirty="0" smtClean="0"/>
              <a:t>resilient </a:t>
            </a:r>
            <a:r>
              <a:rPr lang="en-IN" b="1" i="1" u="sng" dirty="0" smtClean="0">
                <a:solidFill>
                  <a:srgbClr val="002060"/>
                </a:solidFill>
              </a:rPr>
              <a:t>watchdog </a:t>
            </a:r>
            <a:r>
              <a:rPr lang="en-IN" b="1" i="1" u="sng" dirty="0">
                <a:solidFill>
                  <a:srgbClr val="002060"/>
                </a:solidFill>
              </a:rPr>
              <a:t>system to monitor and respond </a:t>
            </a:r>
            <a:r>
              <a:rPr lang="en-IN" dirty="0"/>
              <a:t>to a wide range of </a:t>
            </a:r>
            <a:r>
              <a:rPr lang="en-IN" i="1" u="sng" dirty="0">
                <a:solidFill>
                  <a:srgbClr val="FF0000"/>
                </a:solidFill>
              </a:rPr>
              <a:t>pre-defined </a:t>
            </a:r>
            <a:r>
              <a:rPr lang="en-IN" i="1" u="sng" dirty="0" smtClean="0">
                <a:solidFill>
                  <a:srgbClr val="FF0000"/>
                </a:solidFill>
              </a:rPr>
              <a:t>failure scenarios </a:t>
            </a:r>
            <a:r>
              <a:rPr lang="en-IN" dirty="0"/>
              <a:t>(</a:t>
            </a:r>
            <a:r>
              <a:rPr lang="en-IN" dirty="0" smtClean="0"/>
              <a:t>Figures shown in the next slide). </a:t>
            </a:r>
          </a:p>
          <a:p>
            <a:pPr algn="just"/>
            <a:r>
              <a:rPr lang="en-IN" dirty="0" smtClean="0"/>
              <a:t>This </a:t>
            </a:r>
            <a:r>
              <a:rPr lang="en-IN" dirty="0"/>
              <a:t>system notifies and escalates </a:t>
            </a:r>
            <a:r>
              <a:rPr lang="en-IN" dirty="0" smtClean="0"/>
              <a:t>the failure </a:t>
            </a:r>
            <a:r>
              <a:rPr lang="en-IN" dirty="0"/>
              <a:t>conditions that it cannot automatically resolve itself. </a:t>
            </a:r>
            <a:endParaRPr lang="en-IN" dirty="0" smtClean="0"/>
          </a:p>
          <a:p>
            <a:pPr algn="just"/>
            <a:r>
              <a:rPr lang="en-IN" dirty="0" smtClean="0"/>
              <a:t>It </a:t>
            </a:r>
            <a:r>
              <a:rPr lang="en-IN" dirty="0"/>
              <a:t>relies on </a:t>
            </a:r>
            <a:r>
              <a:rPr lang="en-IN" dirty="0" smtClean="0"/>
              <a:t>a specialized </a:t>
            </a:r>
            <a:r>
              <a:rPr lang="en-IN" dirty="0"/>
              <a:t>cloud </a:t>
            </a:r>
            <a:r>
              <a:rPr lang="en-IN" b="1" i="1" u="sng" dirty="0">
                <a:solidFill>
                  <a:srgbClr val="002060"/>
                </a:solidFill>
              </a:rPr>
              <a:t>usage monitor called the intelligent watchdog monitor </a:t>
            </a:r>
            <a:r>
              <a:rPr lang="en-IN" b="1" i="1" u="sng" dirty="0" smtClean="0">
                <a:solidFill>
                  <a:srgbClr val="002060"/>
                </a:solidFill>
              </a:rPr>
              <a:t>to actively </a:t>
            </a:r>
            <a:r>
              <a:rPr lang="en-IN" b="1" i="1" u="sng" dirty="0">
                <a:solidFill>
                  <a:srgbClr val="002060"/>
                </a:solidFill>
              </a:rPr>
              <a:t>track IT resources and take pre-defined actions in response to </a:t>
            </a:r>
            <a:r>
              <a:rPr lang="en-IN" b="1" i="1" u="sng" dirty="0" smtClean="0">
                <a:solidFill>
                  <a:srgbClr val="002060"/>
                </a:solidFill>
              </a:rPr>
              <a:t>pre-defined </a:t>
            </a:r>
            <a:r>
              <a:rPr lang="en-IN" b="1" i="1" u="sng" dirty="0">
                <a:solidFill>
                  <a:srgbClr val="002060"/>
                </a:solidFill>
              </a:rPr>
              <a:t>events.</a:t>
            </a:r>
          </a:p>
        </p:txBody>
      </p:sp>
    </p:spTree>
    <p:extLst>
      <p:ext uri="{BB962C8B-B14F-4D97-AF65-F5344CB8AC3E}">
        <p14:creationId xmlns:p14="http://schemas.microsoft.com/office/powerpoint/2010/main" val="3041340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5360" y="620688"/>
            <a:ext cx="6264696" cy="4752528"/>
          </a:xfrm>
          <a:prstGeom prst="rect">
            <a:avLst/>
          </a:prstGeom>
        </p:spPr>
      </p:pic>
      <p:sp>
        <p:nvSpPr>
          <p:cNvPr id="5" name="TextBox 4"/>
          <p:cNvSpPr txBox="1"/>
          <p:nvPr/>
        </p:nvSpPr>
        <p:spPr>
          <a:xfrm>
            <a:off x="335360" y="5661248"/>
            <a:ext cx="6264696" cy="646331"/>
          </a:xfrm>
          <a:prstGeom prst="rect">
            <a:avLst/>
          </a:prstGeom>
          <a:noFill/>
        </p:spPr>
        <p:txBody>
          <a:bodyPr wrap="square" rtlCol="0">
            <a:spAutoFit/>
          </a:bodyPr>
          <a:lstStyle/>
          <a:p>
            <a:r>
              <a:rPr lang="en-IN" dirty="0"/>
              <a:t>The intelligent watchdog monitor keeps track of cloud consumer</a:t>
            </a:r>
          </a:p>
          <a:p>
            <a:r>
              <a:rPr lang="en-IN" dirty="0" smtClean="0"/>
              <a:t>requests </a:t>
            </a:r>
            <a:r>
              <a:rPr lang="en-IN" dirty="0"/>
              <a:t>(1) and detects that a cloud service has failed (2).</a:t>
            </a:r>
          </a:p>
        </p:txBody>
      </p:sp>
      <p:pic>
        <p:nvPicPr>
          <p:cNvPr id="6" name="Picture 5"/>
          <p:cNvPicPr>
            <a:picLocks noChangeAspect="1"/>
          </p:cNvPicPr>
          <p:nvPr/>
        </p:nvPicPr>
        <p:blipFill>
          <a:blip r:embed="rId3"/>
          <a:stretch>
            <a:fillRect/>
          </a:stretch>
        </p:blipFill>
        <p:spPr>
          <a:xfrm>
            <a:off x="6672064" y="476672"/>
            <a:ext cx="5184576" cy="4392488"/>
          </a:xfrm>
          <a:prstGeom prst="rect">
            <a:avLst/>
          </a:prstGeom>
        </p:spPr>
      </p:pic>
      <p:sp>
        <p:nvSpPr>
          <p:cNvPr id="7" name="TextBox 6"/>
          <p:cNvSpPr txBox="1"/>
          <p:nvPr/>
        </p:nvSpPr>
        <p:spPr>
          <a:xfrm>
            <a:off x="7104112" y="5013176"/>
            <a:ext cx="4752528" cy="1200329"/>
          </a:xfrm>
          <a:prstGeom prst="rect">
            <a:avLst/>
          </a:prstGeom>
          <a:noFill/>
        </p:spPr>
        <p:txBody>
          <a:bodyPr wrap="square" rtlCol="0">
            <a:spAutoFit/>
          </a:bodyPr>
          <a:lstStyle/>
          <a:p>
            <a:pPr algn="just"/>
            <a:r>
              <a:rPr lang="en-IN" dirty="0"/>
              <a:t>The intelligent watchdog monitor notifies the watchdog </a:t>
            </a:r>
            <a:r>
              <a:rPr lang="en-IN" dirty="0" smtClean="0"/>
              <a:t>system (3</a:t>
            </a:r>
            <a:r>
              <a:rPr lang="en-IN" dirty="0"/>
              <a:t>), which restores the cloud service based on pre-defined policies. The cloud</a:t>
            </a:r>
          </a:p>
          <a:p>
            <a:pPr algn="just"/>
            <a:r>
              <a:rPr lang="en-IN" dirty="0" smtClean="0"/>
              <a:t>service </a:t>
            </a:r>
            <a:r>
              <a:rPr lang="en-IN" dirty="0"/>
              <a:t>resumes its runtime operation (4).</a:t>
            </a:r>
          </a:p>
        </p:txBody>
      </p:sp>
    </p:spTree>
    <p:extLst>
      <p:ext uri="{BB962C8B-B14F-4D97-AF65-F5344CB8AC3E}">
        <p14:creationId xmlns:p14="http://schemas.microsoft.com/office/powerpoint/2010/main" val="3391854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672"/>
            <a:ext cx="10515600" cy="5700291"/>
          </a:xfrm>
        </p:spPr>
        <p:txBody>
          <a:bodyPr/>
          <a:lstStyle/>
          <a:p>
            <a:pPr marL="0" indent="0" algn="just">
              <a:buNone/>
            </a:pPr>
            <a:r>
              <a:rPr lang="en-IN" dirty="0" smtClean="0"/>
              <a:t>The hypervisor clustering architecture establishes a high-availability cluster of hypervisors across multiple physical servers</a:t>
            </a:r>
            <a:r>
              <a:rPr lang="en-IN" dirty="0" smtClean="0"/>
              <a:t>.</a:t>
            </a:r>
          </a:p>
          <a:p>
            <a:pPr marL="0" indent="0" algn="just">
              <a:buNone/>
            </a:pPr>
            <a:endParaRPr lang="en-IN" dirty="0"/>
          </a:p>
          <a:p>
            <a:pPr marL="0" indent="0" algn="just">
              <a:buNone/>
            </a:pPr>
            <a:endParaRPr lang="en-IN" dirty="0" smtClean="0"/>
          </a:p>
          <a:p>
            <a:pPr marL="0" indent="0" algn="just">
              <a:buNone/>
            </a:pPr>
            <a:r>
              <a:rPr lang="en-IN" dirty="0" smtClean="0"/>
              <a:t>Note:-  </a:t>
            </a:r>
            <a:r>
              <a:rPr lang="en-IN" b="1" i="1" u="sng" dirty="0" smtClean="0">
                <a:solidFill>
                  <a:srgbClr val="002060"/>
                </a:solidFill>
              </a:rPr>
              <a:t>If a given hypervisor or its underlying physical server becomes unavailable, the hosted virtual servers can be moved to another physical server or hypervisor to maintain runtime operations.</a:t>
            </a:r>
            <a:endParaRPr lang="en-IN" b="1" i="1" u="sng" dirty="0">
              <a:solidFill>
                <a:srgbClr val="002060"/>
              </a:solidFill>
            </a:endParaRPr>
          </a:p>
        </p:txBody>
      </p:sp>
    </p:spTree>
    <p:extLst>
      <p:ext uri="{BB962C8B-B14F-4D97-AF65-F5344CB8AC3E}">
        <p14:creationId xmlns:p14="http://schemas.microsoft.com/office/powerpoint/2010/main" val="711246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resilient watchdog system performs the following five core functions:</a:t>
            </a:r>
          </a:p>
          <a:p>
            <a:pPr marL="0" indent="0">
              <a:buNone/>
            </a:pPr>
            <a:r>
              <a:rPr lang="en-IN" dirty="0"/>
              <a:t>• </a:t>
            </a:r>
            <a:r>
              <a:rPr lang="en-IN" dirty="0" smtClean="0"/>
              <a:t>Watching</a:t>
            </a:r>
            <a:endParaRPr lang="en-IN" dirty="0"/>
          </a:p>
          <a:p>
            <a:pPr marL="0" indent="0">
              <a:buNone/>
            </a:pPr>
            <a:r>
              <a:rPr lang="en-IN" dirty="0"/>
              <a:t>• </a:t>
            </a:r>
            <a:r>
              <a:rPr lang="en-IN" dirty="0" smtClean="0"/>
              <a:t>Deciding </a:t>
            </a:r>
            <a:r>
              <a:rPr lang="en-IN" dirty="0"/>
              <a:t>upon an event</a:t>
            </a:r>
          </a:p>
          <a:p>
            <a:pPr marL="0" indent="0">
              <a:buNone/>
            </a:pPr>
            <a:r>
              <a:rPr lang="en-IN" dirty="0"/>
              <a:t>• </a:t>
            </a:r>
            <a:r>
              <a:rPr lang="en-IN" dirty="0" smtClean="0"/>
              <a:t>Acting </a:t>
            </a:r>
            <a:r>
              <a:rPr lang="en-IN" dirty="0"/>
              <a:t>upon an event</a:t>
            </a:r>
          </a:p>
          <a:p>
            <a:pPr marL="0" indent="0">
              <a:buNone/>
            </a:pPr>
            <a:r>
              <a:rPr lang="en-IN" dirty="0"/>
              <a:t>• </a:t>
            </a:r>
            <a:r>
              <a:rPr lang="en-IN" dirty="0" smtClean="0"/>
              <a:t>Reporting</a:t>
            </a:r>
            <a:endParaRPr lang="en-IN" dirty="0"/>
          </a:p>
          <a:p>
            <a:pPr marL="0" indent="0">
              <a:buNone/>
            </a:pPr>
            <a:r>
              <a:rPr lang="en-IN" dirty="0"/>
              <a:t>• </a:t>
            </a:r>
            <a:r>
              <a:rPr lang="en-IN" dirty="0" smtClean="0"/>
              <a:t>Escalating (fast operational)</a:t>
            </a:r>
            <a:endParaRPr lang="en-IN" dirty="0"/>
          </a:p>
        </p:txBody>
      </p:sp>
    </p:spTree>
    <p:extLst>
      <p:ext uri="{BB962C8B-B14F-4D97-AF65-F5344CB8AC3E}">
        <p14:creationId xmlns:p14="http://schemas.microsoft.com/office/powerpoint/2010/main" val="17063777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332656"/>
            <a:ext cx="10802416" cy="6408712"/>
          </a:xfrm>
        </p:spPr>
        <p:txBody>
          <a:bodyPr>
            <a:normAutofit/>
          </a:bodyPr>
          <a:lstStyle/>
          <a:p>
            <a:pPr marL="0" indent="0" algn="just">
              <a:buNone/>
            </a:pPr>
            <a:r>
              <a:rPr lang="en-IN" sz="2000" dirty="0"/>
              <a:t>Sequential recovery policies can be defined for each IT resource to determine </a:t>
            </a:r>
            <a:r>
              <a:rPr lang="en-IN" sz="2000" dirty="0" smtClean="0"/>
              <a:t>the steps </a:t>
            </a:r>
            <a:r>
              <a:rPr lang="en-IN" sz="2000" dirty="0"/>
              <a:t>that the intelligent watchdog monitor needs to take when a </a:t>
            </a:r>
            <a:r>
              <a:rPr lang="en-IN" sz="2000" dirty="0" smtClean="0"/>
              <a:t>failure condition </a:t>
            </a:r>
            <a:r>
              <a:rPr lang="en-IN" sz="2000" dirty="0"/>
              <a:t>occurs. </a:t>
            </a:r>
            <a:r>
              <a:rPr lang="en-IN" sz="2000" b="1" i="1" u="sng" dirty="0">
                <a:solidFill>
                  <a:srgbClr val="FF0000"/>
                </a:solidFill>
              </a:rPr>
              <a:t>For example, a recovery policy can state that one </a:t>
            </a:r>
            <a:r>
              <a:rPr lang="en-IN" sz="2000" b="1" i="1" u="sng" dirty="0" smtClean="0">
                <a:solidFill>
                  <a:srgbClr val="FF0000"/>
                </a:solidFill>
              </a:rPr>
              <a:t>recovery attempt </a:t>
            </a:r>
            <a:r>
              <a:rPr lang="en-IN" sz="2000" b="1" i="1" u="sng" dirty="0">
                <a:solidFill>
                  <a:srgbClr val="FF0000"/>
                </a:solidFill>
              </a:rPr>
              <a:t>needs to be automatically carried out before issuing a </a:t>
            </a:r>
            <a:r>
              <a:rPr lang="en-IN" sz="2000" b="1" i="1" u="sng" dirty="0" smtClean="0">
                <a:solidFill>
                  <a:srgbClr val="FF0000"/>
                </a:solidFill>
              </a:rPr>
              <a:t>notification.</a:t>
            </a:r>
          </a:p>
          <a:p>
            <a:pPr marL="0" indent="0" algn="just">
              <a:buNone/>
            </a:pPr>
            <a:endParaRPr lang="en-IN" sz="2000" dirty="0"/>
          </a:p>
        </p:txBody>
      </p:sp>
      <p:pic>
        <p:nvPicPr>
          <p:cNvPr id="4" name="Picture 3"/>
          <p:cNvPicPr>
            <a:picLocks noChangeAspect="1"/>
          </p:cNvPicPr>
          <p:nvPr/>
        </p:nvPicPr>
        <p:blipFill>
          <a:blip r:embed="rId2"/>
          <a:stretch>
            <a:fillRect/>
          </a:stretch>
        </p:blipFill>
        <p:spPr>
          <a:xfrm>
            <a:off x="479376" y="1700808"/>
            <a:ext cx="7191375" cy="4533900"/>
          </a:xfrm>
          <a:prstGeom prst="rect">
            <a:avLst/>
          </a:prstGeom>
        </p:spPr>
      </p:pic>
      <p:sp>
        <p:nvSpPr>
          <p:cNvPr id="5" name="TextBox 4"/>
          <p:cNvSpPr txBox="1"/>
          <p:nvPr/>
        </p:nvSpPr>
        <p:spPr>
          <a:xfrm>
            <a:off x="8184232" y="3861048"/>
            <a:ext cx="3528392" cy="2031325"/>
          </a:xfrm>
          <a:prstGeom prst="rect">
            <a:avLst/>
          </a:prstGeom>
          <a:noFill/>
        </p:spPr>
        <p:txBody>
          <a:bodyPr wrap="square" rtlCol="0">
            <a:spAutoFit/>
          </a:bodyPr>
          <a:lstStyle/>
          <a:p>
            <a:pPr algn="just"/>
            <a:r>
              <a:rPr lang="en-IN" dirty="0"/>
              <a:t>In the event of a failure, the intelligent watchdog monitor refers </a:t>
            </a:r>
            <a:r>
              <a:rPr lang="en-IN" dirty="0" smtClean="0"/>
              <a:t>to its </a:t>
            </a:r>
            <a:r>
              <a:rPr lang="en-IN" dirty="0"/>
              <a:t>pre-defined policies to recover the cloud service step-by-step, escalating </a:t>
            </a:r>
            <a:r>
              <a:rPr lang="en-IN" dirty="0" smtClean="0"/>
              <a:t>the process </a:t>
            </a:r>
            <a:r>
              <a:rPr lang="en-IN" dirty="0"/>
              <a:t>when a problem proves to be deeper than expected.</a:t>
            </a:r>
          </a:p>
        </p:txBody>
      </p:sp>
    </p:spTree>
    <p:extLst>
      <p:ext uri="{BB962C8B-B14F-4D97-AF65-F5344CB8AC3E}">
        <p14:creationId xmlns:p14="http://schemas.microsoft.com/office/powerpoint/2010/main" val="539971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672"/>
            <a:ext cx="10515600" cy="5700291"/>
          </a:xfrm>
        </p:spPr>
        <p:txBody>
          <a:bodyPr>
            <a:normAutofit fontScale="92500" lnSpcReduction="10000"/>
          </a:bodyPr>
          <a:lstStyle/>
          <a:p>
            <a:pPr marL="0" indent="0">
              <a:buNone/>
            </a:pPr>
            <a:r>
              <a:rPr lang="en-IN" dirty="0"/>
              <a:t>Some of the actions the intelligent watchdog monitor commonly takes </a:t>
            </a:r>
            <a:r>
              <a:rPr lang="en-IN" dirty="0" smtClean="0"/>
              <a:t>to escalate </a:t>
            </a:r>
            <a:r>
              <a:rPr lang="en-IN" dirty="0"/>
              <a:t>an issue include:</a:t>
            </a:r>
          </a:p>
          <a:p>
            <a:pPr marL="0" indent="0">
              <a:buNone/>
            </a:pPr>
            <a:r>
              <a:rPr lang="en-IN" dirty="0"/>
              <a:t>• </a:t>
            </a:r>
            <a:r>
              <a:rPr lang="en-IN" dirty="0" smtClean="0"/>
              <a:t>Running </a:t>
            </a:r>
            <a:r>
              <a:rPr lang="en-IN" dirty="0"/>
              <a:t>a batch file</a:t>
            </a:r>
          </a:p>
          <a:p>
            <a:pPr marL="0" indent="0">
              <a:buNone/>
            </a:pPr>
            <a:r>
              <a:rPr lang="en-IN" dirty="0"/>
              <a:t>• </a:t>
            </a:r>
            <a:r>
              <a:rPr lang="en-IN" dirty="0" smtClean="0"/>
              <a:t>Sending </a:t>
            </a:r>
            <a:r>
              <a:rPr lang="en-IN" dirty="0"/>
              <a:t>a console message</a:t>
            </a:r>
          </a:p>
          <a:p>
            <a:pPr marL="0" indent="0">
              <a:buNone/>
            </a:pPr>
            <a:r>
              <a:rPr lang="en-IN" dirty="0"/>
              <a:t>• </a:t>
            </a:r>
            <a:r>
              <a:rPr lang="en-IN" dirty="0" smtClean="0"/>
              <a:t>Sending </a:t>
            </a:r>
            <a:r>
              <a:rPr lang="en-IN" dirty="0"/>
              <a:t>a text message</a:t>
            </a:r>
          </a:p>
          <a:p>
            <a:pPr marL="0" indent="0">
              <a:buNone/>
            </a:pPr>
            <a:r>
              <a:rPr lang="en-IN" dirty="0"/>
              <a:t>• </a:t>
            </a:r>
            <a:r>
              <a:rPr lang="en-IN" dirty="0" smtClean="0"/>
              <a:t>Sending </a:t>
            </a:r>
            <a:r>
              <a:rPr lang="en-IN" dirty="0"/>
              <a:t>an email message</a:t>
            </a:r>
          </a:p>
          <a:p>
            <a:pPr marL="0" indent="0">
              <a:buNone/>
            </a:pPr>
            <a:r>
              <a:rPr lang="en-IN" dirty="0"/>
              <a:t>• </a:t>
            </a:r>
            <a:r>
              <a:rPr lang="en-IN" dirty="0" smtClean="0"/>
              <a:t>Sending </a:t>
            </a:r>
            <a:r>
              <a:rPr lang="en-IN" dirty="0"/>
              <a:t>an </a:t>
            </a:r>
            <a:r>
              <a:rPr lang="en-IN" dirty="0" smtClean="0"/>
              <a:t>SNMP (</a:t>
            </a:r>
            <a:r>
              <a:rPr lang="en-IN" dirty="0"/>
              <a:t>Simple Network Management Protocol </a:t>
            </a:r>
            <a:r>
              <a:rPr lang="en-IN" dirty="0" smtClean="0"/>
              <a:t>) trap: </a:t>
            </a:r>
            <a:r>
              <a:rPr lang="en-IN" dirty="0"/>
              <a:t> an agent can send an unrequested message to the manager to notify about an important event.</a:t>
            </a:r>
            <a:endParaRPr lang="en-IN" dirty="0"/>
          </a:p>
          <a:p>
            <a:pPr marL="0" indent="0">
              <a:buNone/>
            </a:pPr>
            <a:r>
              <a:rPr lang="en-IN" dirty="0"/>
              <a:t>• </a:t>
            </a:r>
            <a:r>
              <a:rPr lang="en-IN" dirty="0" smtClean="0"/>
              <a:t>Logging </a:t>
            </a:r>
            <a:r>
              <a:rPr lang="en-IN" dirty="0"/>
              <a:t>a ticket</a:t>
            </a:r>
          </a:p>
          <a:p>
            <a:pPr marL="0" indent="0">
              <a:buNone/>
            </a:pPr>
            <a:r>
              <a:rPr lang="en-IN" dirty="0"/>
              <a:t>There are varieties of programs and products that can act as intelligent </a:t>
            </a:r>
            <a:r>
              <a:rPr lang="en-IN" dirty="0" smtClean="0"/>
              <a:t>watchdog monitors.</a:t>
            </a:r>
          </a:p>
          <a:p>
            <a:pPr marL="0" indent="0">
              <a:buNone/>
            </a:pPr>
            <a:r>
              <a:rPr lang="en-IN" dirty="0" smtClean="0"/>
              <a:t> </a:t>
            </a:r>
            <a:r>
              <a:rPr lang="en-IN" dirty="0"/>
              <a:t>Most can be integrated with standard ticketing and event </a:t>
            </a:r>
            <a:r>
              <a:rPr lang="en-IN" dirty="0" smtClean="0"/>
              <a:t>management systems</a:t>
            </a:r>
            <a:r>
              <a:rPr lang="en-IN" dirty="0"/>
              <a:t>.</a:t>
            </a:r>
          </a:p>
        </p:txBody>
      </p:sp>
    </p:spTree>
    <p:extLst>
      <p:ext uri="{BB962C8B-B14F-4D97-AF65-F5344CB8AC3E}">
        <p14:creationId xmlns:p14="http://schemas.microsoft.com/office/powerpoint/2010/main" val="1426935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This architectural model can further incorporate the following mechanisms:</a:t>
            </a:r>
          </a:p>
          <a:p>
            <a:pPr marL="0" indent="0" algn="just">
              <a:buNone/>
            </a:pPr>
            <a:r>
              <a:rPr lang="en-IN" dirty="0"/>
              <a:t>• </a:t>
            </a:r>
            <a:r>
              <a:rPr lang="en-IN" b="1" i="1" u="sng" dirty="0">
                <a:solidFill>
                  <a:srgbClr val="FF0000"/>
                </a:solidFill>
              </a:rPr>
              <a:t>Audit Monitor </a:t>
            </a:r>
            <a:r>
              <a:rPr lang="en-IN" dirty="0"/>
              <a:t>– This mechanism is used to track whether data recovery is carried out in compliance with legal or policy requirements.</a:t>
            </a:r>
          </a:p>
          <a:p>
            <a:pPr marL="0" indent="0" algn="just">
              <a:buNone/>
            </a:pPr>
            <a:r>
              <a:rPr lang="en-IN" dirty="0"/>
              <a:t>• </a:t>
            </a:r>
            <a:r>
              <a:rPr lang="en-IN" b="1" i="1" u="sng" dirty="0">
                <a:solidFill>
                  <a:srgbClr val="FF0000"/>
                </a:solidFill>
              </a:rPr>
              <a:t>Failover System </a:t>
            </a:r>
            <a:r>
              <a:rPr lang="en-IN" dirty="0"/>
              <a:t>– The failover system mechanism is usually used </a:t>
            </a:r>
            <a:r>
              <a:rPr lang="en-IN" dirty="0" smtClean="0"/>
              <a:t>during the </a:t>
            </a:r>
            <a:r>
              <a:rPr lang="en-IN" dirty="0"/>
              <a:t>initial attempts to recover failed IT resources.</a:t>
            </a:r>
          </a:p>
          <a:p>
            <a:pPr marL="0" indent="0" algn="just">
              <a:buNone/>
            </a:pPr>
            <a:r>
              <a:rPr lang="en-IN" dirty="0"/>
              <a:t>• </a:t>
            </a:r>
            <a:r>
              <a:rPr lang="en-IN" b="1" i="1" u="sng" dirty="0">
                <a:solidFill>
                  <a:srgbClr val="FF0000"/>
                </a:solidFill>
              </a:rPr>
              <a:t>SLA Management System and SLA Monitor </a:t>
            </a:r>
            <a:r>
              <a:rPr lang="en-IN" dirty="0"/>
              <a:t>– Since the </a:t>
            </a:r>
            <a:r>
              <a:rPr lang="en-IN" dirty="0" smtClean="0"/>
              <a:t>functionality achieved </a:t>
            </a:r>
            <a:r>
              <a:rPr lang="en-IN" dirty="0"/>
              <a:t>by applying this architecture is closely associated with </a:t>
            </a:r>
            <a:r>
              <a:rPr lang="en-IN" dirty="0" smtClean="0"/>
              <a:t>SLA guarantees</a:t>
            </a:r>
            <a:r>
              <a:rPr lang="en-IN" dirty="0"/>
              <a:t>, the system commonly relies on the information that </a:t>
            </a:r>
            <a:r>
              <a:rPr lang="en-IN" dirty="0" smtClean="0"/>
              <a:t>is managed </a:t>
            </a:r>
            <a:r>
              <a:rPr lang="en-IN" dirty="0"/>
              <a:t>and processed by these mechanisms.</a:t>
            </a:r>
          </a:p>
        </p:txBody>
      </p:sp>
    </p:spTree>
    <p:extLst>
      <p:ext uri="{BB962C8B-B14F-4D97-AF65-F5344CB8AC3E}">
        <p14:creationId xmlns:p14="http://schemas.microsoft.com/office/powerpoint/2010/main" val="2854811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Storage Workload Management Architecture</a:t>
            </a:r>
          </a:p>
        </p:txBody>
      </p:sp>
      <p:sp>
        <p:nvSpPr>
          <p:cNvPr id="3" name="Content Placeholder 2"/>
          <p:cNvSpPr>
            <a:spLocks noGrp="1"/>
          </p:cNvSpPr>
          <p:nvPr>
            <p:ph idx="1"/>
          </p:nvPr>
        </p:nvSpPr>
        <p:spPr>
          <a:xfrm>
            <a:off x="838200" y="1340768"/>
            <a:ext cx="10515600" cy="5184576"/>
          </a:xfrm>
        </p:spPr>
        <p:txBody>
          <a:bodyPr>
            <a:normAutofit lnSpcReduction="10000"/>
          </a:bodyPr>
          <a:lstStyle/>
          <a:p>
            <a:pPr marL="0" indent="0" algn="just">
              <a:buNone/>
            </a:pPr>
            <a:r>
              <a:rPr lang="en-US" sz="2400" dirty="0" smtClean="0"/>
              <a:t>Note: </a:t>
            </a:r>
            <a:r>
              <a:rPr lang="en-IN" sz="2400" dirty="0"/>
              <a:t>A </a:t>
            </a:r>
            <a:r>
              <a:rPr lang="en-IN" sz="2400" i="1" u="sng" dirty="0">
                <a:solidFill>
                  <a:srgbClr val="FF0000"/>
                </a:solidFill>
              </a:rPr>
              <a:t>logical unit number (</a:t>
            </a:r>
            <a:r>
              <a:rPr lang="en-IN" sz="2400" b="1" i="1" u="sng" dirty="0">
                <a:solidFill>
                  <a:srgbClr val="FF0000"/>
                </a:solidFill>
              </a:rPr>
              <a:t>LUN</a:t>
            </a:r>
            <a:r>
              <a:rPr lang="en-IN" sz="2400" i="1" u="sng" dirty="0">
                <a:solidFill>
                  <a:srgbClr val="FF0000"/>
                </a:solidFill>
              </a:rPr>
              <a:t>) is a unique identifier </a:t>
            </a:r>
            <a:r>
              <a:rPr lang="en-IN" sz="2400" dirty="0"/>
              <a:t>for designating an individual or collection of physical or virtual </a:t>
            </a:r>
            <a:r>
              <a:rPr lang="en-IN" sz="2400" b="1" dirty="0"/>
              <a:t>storage</a:t>
            </a:r>
            <a:r>
              <a:rPr lang="en-IN" sz="2400" dirty="0"/>
              <a:t> devices that execute input/output (I/O) commands with a host computer, as defined by the Small System </a:t>
            </a:r>
            <a:r>
              <a:rPr lang="en-IN" sz="2400" dirty="0" smtClean="0"/>
              <a:t>Computer </a:t>
            </a:r>
            <a:r>
              <a:rPr lang="en-IN" sz="2400" dirty="0"/>
              <a:t>Interface (SCSI) standard</a:t>
            </a:r>
            <a:r>
              <a:rPr lang="en-IN" sz="2400" dirty="0" smtClean="0"/>
              <a:t>.</a:t>
            </a:r>
          </a:p>
          <a:p>
            <a:pPr marL="0" indent="0" algn="just">
              <a:buNone/>
            </a:pPr>
            <a:endParaRPr lang="en-IN" sz="2400" dirty="0" smtClean="0"/>
          </a:p>
          <a:p>
            <a:pPr marL="0" indent="0" algn="just">
              <a:buNone/>
            </a:pPr>
            <a:endParaRPr lang="en-IN" dirty="0" smtClean="0"/>
          </a:p>
          <a:p>
            <a:pPr marL="0" indent="0" algn="just">
              <a:buNone/>
            </a:pPr>
            <a:endParaRPr lang="en-US" dirty="0" smtClean="0"/>
          </a:p>
          <a:p>
            <a:pPr marL="0" indent="0" algn="just">
              <a:buNone/>
            </a:pPr>
            <a:endParaRPr lang="en-US" dirty="0"/>
          </a:p>
          <a:p>
            <a:pPr marL="0" indent="0" algn="just">
              <a:buNone/>
            </a:pPr>
            <a:endParaRPr lang="en-IN" sz="2400" dirty="0" smtClean="0"/>
          </a:p>
          <a:p>
            <a:pPr marL="0" indent="0" algn="just">
              <a:buNone/>
            </a:pPr>
            <a:r>
              <a:rPr lang="en-IN" sz="2400" dirty="0" smtClean="0"/>
              <a:t>Over-utilized </a:t>
            </a:r>
            <a:r>
              <a:rPr lang="en-IN" sz="2400" dirty="0"/>
              <a:t>cloud storage devices increase the workload on the </a:t>
            </a:r>
            <a:r>
              <a:rPr lang="en-IN" sz="2400" dirty="0" smtClean="0"/>
              <a:t>storage controller </a:t>
            </a:r>
            <a:r>
              <a:rPr lang="en-IN" sz="2400" dirty="0"/>
              <a:t>and can cause a range of performance challenges. Conversely, </a:t>
            </a:r>
            <a:r>
              <a:rPr lang="en-IN" sz="2400" dirty="0" smtClean="0"/>
              <a:t>cloud storage </a:t>
            </a:r>
            <a:r>
              <a:rPr lang="en-IN" sz="2400" dirty="0"/>
              <a:t>devices that are under-utilized are wasteful due to lost processing </a:t>
            </a:r>
            <a:r>
              <a:rPr lang="en-IN" sz="2400" dirty="0" smtClean="0"/>
              <a:t>and storage </a:t>
            </a:r>
            <a:r>
              <a:rPr lang="en-IN" sz="2400" dirty="0"/>
              <a:t>capacity </a:t>
            </a:r>
            <a:r>
              <a:rPr lang="en-IN" sz="2400" dirty="0" smtClean="0"/>
              <a:t>potential.</a:t>
            </a:r>
            <a:endParaRPr lang="en-IN" sz="2400" dirty="0"/>
          </a:p>
        </p:txBody>
      </p:sp>
      <p:pic>
        <p:nvPicPr>
          <p:cNvPr id="4" name="Picture 3"/>
          <p:cNvPicPr>
            <a:picLocks noChangeAspect="1"/>
          </p:cNvPicPr>
          <p:nvPr/>
        </p:nvPicPr>
        <p:blipFill>
          <a:blip r:embed="rId2"/>
          <a:stretch>
            <a:fillRect/>
          </a:stretch>
        </p:blipFill>
        <p:spPr>
          <a:xfrm>
            <a:off x="839416" y="2708920"/>
            <a:ext cx="10297144" cy="2088232"/>
          </a:xfrm>
          <a:prstGeom prst="rect">
            <a:avLst/>
          </a:prstGeom>
        </p:spPr>
      </p:pic>
    </p:spTree>
    <p:extLst>
      <p:ext uri="{BB962C8B-B14F-4D97-AF65-F5344CB8AC3E}">
        <p14:creationId xmlns:p14="http://schemas.microsoft.com/office/powerpoint/2010/main" val="2652233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3392" y="476672"/>
            <a:ext cx="11017224" cy="1971675"/>
          </a:xfrm>
          <a:prstGeom prst="rect">
            <a:avLst/>
          </a:prstGeom>
        </p:spPr>
      </p:pic>
      <p:sp>
        <p:nvSpPr>
          <p:cNvPr id="5" name="TextBox 4"/>
          <p:cNvSpPr txBox="1"/>
          <p:nvPr/>
        </p:nvSpPr>
        <p:spPr>
          <a:xfrm>
            <a:off x="839416" y="2996952"/>
            <a:ext cx="10657184" cy="1015663"/>
          </a:xfrm>
          <a:prstGeom prst="rect">
            <a:avLst/>
          </a:prstGeom>
          <a:noFill/>
        </p:spPr>
        <p:txBody>
          <a:bodyPr wrap="square" rtlCol="0">
            <a:spAutoFit/>
          </a:bodyPr>
          <a:lstStyle/>
          <a:p>
            <a:pPr algn="just"/>
            <a:r>
              <a:rPr lang="en-IN" sz="2000" b="1" dirty="0"/>
              <a:t>The storage workload management architecture enables LUNs to be </a:t>
            </a:r>
            <a:r>
              <a:rPr lang="en-IN" sz="2000" b="1" dirty="0" smtClean="0"/>
              <a:t>evenly distributed </a:t>
            </a:r>
            <a:r>
              <a:rPr lang="en-IN" sz="2000" b="1" dirty="0"/>
              <a:t>across available cloud storage devices, while a storage </a:t>
            </a:r>
            <a:r>
              <a:rPr lang="en-IN" sz="2000" b="1" dirty="0" smtClean="0"/>
              <a:t>capacity system </a:t>
            </a:r>
            <a:r>
              <a:rPr lang="en-IN" sz="2000" b="1" dirty="0"/>
              <a:t>is established to ensure that runtime workloads are evenly </a:t>
            </a:r>
            <a:r>
              <a:rPr lang="en-IN" sz="2000" b="1" dirty="0" smtClean="0"/>
              <a:t>distributed across </a:t>
            </a:r>
            <a:r>
              <a:rPr lang="en-IN" sz="2000" b="1" dirty="0"/>
              <a:t>the LUNs</a:t>
            </a:r>
          </a:p>
        </p:txBody>
      </p:sp>
    </p:spTree>
    <p:extLst>
      <p:ext uri="{BB962C8B-B14F-4D97-AF65-F5344CB8AC3E}">
        <p14:creationId xmlns:p14="http://schemas.microsoft.com/office/powerpoint/2010/main" val="1694532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4005064"/>
            <a:ext cx="3889648" cy="1944216"/>
          </a:xfrm>
        </p:spPr>
        <p:txBody>
          <a:bodyPr>
            <a:normAutofit/>
          </a:bodyPr>
          <a:lstStyle/>
          <a:p>
            <a:pPr algn="just"/>
            <a:r>
              <a:rPr lang="en-IN" sz="2000" dirty="0"/>
              <a:t>LUNs are dynamically distributed across cloud storage devices,</a:t>
            </a:r>
            <a:br>
              <a:rPr lang="en-IN" sz="2000" dirty="0"/>
            </a:br>
            <a:r>
              <a:rPr lang="en-IN" sz="2000" dirty="0"/>
              <a:t>resulting in more even distribution of associated types of workloads.</a:t>
            </a:r>
          </a:p>
        </p:txBody>
      </p:sp>
      <p:pic>
        <p:nvPicPr>
          <p:cNvPr id="4" name="Content Placeholder 3"/>
          <p:cNvPicPr>
            <a:picLocks noGrp="1" noChangeAspect="1"/>
          </p:cNvPicPr>
          <p:nvPr>
            <p:ph idx="1"/>
          </p:nvPr>
        </p:nvPicPr>
        <p:blipFill>
          <a:blip r:embed="rId2"/>
          <a:stretch>
            <a:fillRect/>
          </a:stretch>
        </p:blipFill>
        <p:spPr>
          <a:xfrm>
            <a:off x="551384" y="188640"/>
            <a:ext cx="6156205" cy="5863506"/>
          </a:xfrm>
          <a:prstGeom prst="rect">
            <a:avLst/>
          </a:prstGeom>
        </p:spPr>
      </p:pic>
      <p:sp>
        <p:nvSpPr>
          <p:cNvPr id="3" name="TextBox 2"/>
          <p:cNvSpPr txBox="1"/>
          <p:nvPr/>
        </p:nvSpPr>
        <p:spPr>
          <a:xfrm>
            <a:off x="7176120" y="2924944"/>
            <a:ext cx="3240360" cy="646331"/>
          </a:xfrm>
          <a:prstGeom prst="rect">
            <a:avLst/>
          </a:prstGeom>
          <a:noFill/>
        </p:spPr>
        <p:txBody>
          <a:bodyPr wrap="square" rtlCol="0">
            <a:spAutoFit/>
          </a:bodyPr>
          <a:lstStyle/>
          <a:p>
            <a:r>
              <a:rPr lang="en-US" dirty="0" smtClean="0"/>
              <a:t>Workload should be evenly distributed amongst the LUNs</a:t>
            </a:r>
            <a:endParaRPr lang="en-IN" dirty="0"/>
          </a:p>
        </p:txBody>
      </p:sp>
      <p:cxnSp>
        <p:nvCxnSpPr>
          <p:cNvPr id="6" name="Straight Arrow Connector 5"/>
          <p:cNvCxnSpPr/>
          <p:nvPr/>
        </p:nvCxnSpPr>
        <p:spPr>
          <a:xfrm>
            <a:off x="6888088" y="1556792"/>
            <a:ext cx="1728192"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2"/>
          </p:cNvCxnSpPr>
          <p:nvPr/>
        </p:nvCxnSpPr>
        <p:spPr>
          <a:xfrm flipH="1">
            <a:off x="6744072" y="3571275"/>
            <a:ext cx="2052228" cy="1009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74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64"/>
            <a:ext cx="10515600" cy="5772299"/>
          </a:xfrm>
        </p:spPr>
        <p:txBody>
          <a:bodyPr/>
          <a:lstStyle/>
          <a:p>
            <a:pPr marL="0" indent="0" algn="just">
              <a:buNone/>
            </a:pPr>
            <a:r>
              <a:rPr lang="en-IN" b="1" i="1" u="sng" dirty="0">
                <a:solidFill>
                  <a:srgbClr val="FF0000"/>
                </a:solidFill>
              </a:rPr>
              <a:t>Combining cloud storage devices into a group allows LUN data to be </a:t>
            </a:r>
            <a:r>
              <a:rPr lang="en-IN" b="1" i="1" u="sng" dirty="0" smtClean="0">
                <a:solidFill>
                  <a:srgbClr val="FF0000"/>
                </a:solidFill>
              </a:rPr>
              <a:t>distributed between </a:t>
            </a:r>
            <a:r>
              <a:rPr lang="en-IN" b="1" i="1" u="sng" dirty="0">
                <a:solidFill>
                  <a:srgbClr val="FF0000"/>
                </a:solidFill>
              </a:rPr>
              <a:t>available storage hosts equally. </a:t>
            </a:r>
            <a:endParaRPr lang="en-IN" b="1" i="1" u="sng" dirty="0" smtClean="0">
              <a:solidFill>
                <a:srgbClr val="FF0000"/>
              </a:solidFill>
            </a:endParaRPr>
          </a:p>
          <a:p>
            <a:pPr marL="0" indent="0" algn="just">
              <a:buNone/>
            </a:pPr>
            <a:r>
              <a:rPr lang="en-IN" b="1" i="1" u="sng" dirty="0" smtClean="0">
                <a:solidFill>
                  <a:srgbClr val="FF0000"/>
                </a:solidFill>
              </a:rPr>
              <a:t>A </a:t>
            </a:r>
            <a:r>
              <a:rPr lang="en-IN" b="1" i="1" u="sng" dirty="0">
                <a:solidFill>
                  <a:srgbClr val="FF0000"/>
                </a:solidFill>
              </a:rPr>
              <a:t>storage management system </a:t>
            </a:r>
            <a:r>
              <a:rPr lang="en-IN" b="1" i="1" u="sng" dirty="0" smtClean="0">
                <a:solidFill>
                  <a:srgbClr val="FF0000"/>
                </a:solidFill>
              </a:rPr>
              <a:t>is configured </a:t>
            </a:r>
            <a:r>
              <a:rPr lang="en-IN" b="1" i="1" u="sng" dirty="0">
                <a:solidFill>
                  <a:srgbClr val="FF0000"/>
                </a:solidFill>
              </a:rPr>
              <a:t>and an automated scaling listener is positioned to monitor </a:t>
            </a:r>
            <a:r>
              <a:rPr lang="en-IN" b="1" i="1" u="sng" dirty="0" smtClean="0">
                <a:solidFill>
                  <a:srgbClr val="FF0000"/>
                </a:solidFill>
              </a:rPr>
              <a:t>and equalize </a:t>
            </a:r>
            <a:r>
              <a:rPr lang="en-IN" b="1" i="1" u="sng" dirty="0">
                <a:solidFill>
                  <a:srgbClr val="FF0000"/>
                </a:solidFill>
              </a:rPr>
              <a:t>runtime workloads among the grouped cloud storage </a:t>
            </a:r>
            <a:r>
              <a:rPr lang="en-IN" b="1" i="1" u="sng" dirty="0" smtClean="0">
                <a:solidFill>
                  <a:srgbClr val="FF0000"/>
                </a:solidFill>
              </a:rPr>
              <a:t>devices.</a:t>
            </a:r>
            <a:endParaRPr lang="en-IN" b="1" i="1" u="sng" dirty="0">
              <a:solidFill>
                <a:srgbClr val="FF0000"/>
              </a:solidFill>
            </a:endParaRPr>
          </a:p>
        </p:txBody>
      </p:sp>
    </p:spTree>
    <p:extLst>
      <p:ext uri="{BB962C8B-B14F-4D97-AF65-F5344CB8AC3E}">
        <p14:creationId xmlns:p14="http://schemas.microsoft.com/office/powerpoint/2010/main" val="1388636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9336" y="260648"/>
            <a:ext cx="6582320" cy="4351338"/>
          </a:xfrm>
          <a:prstGeom prst="rect">
            <a:avLst/>
          </a:prstGeom>
        </p:spPr>
      </p:pic>
      <p:sp>
        <p:nvSpPr>
          <p:cNvPr id="5" name="TextBox 4"/>
          <p:cNvSpPr txBox="1"/>
          <p:nvPr/>
        </p:nvSpPr>
        <p:spPr>
          <a:xfrm>
            <a:off x="407368" y="4653136"/>
            <a:ext cx="5904656" cy="1477328"/>
          </a:xfrm>
          <a:prstGeom prst="rect">
            <a:avLst/>
          </a:prstGeom>
          <a:noFill/>
        </p:spPr>
        <p:txBody>
          <a:bodyPr wrap="square" rtlCol="0">
            <a:spAutoFit/>
          </a:bodyPr>
          <a:lstStyle/>
          <a:p>
            <a:r>
              <a:rPr lang="en-IN" dirty="0"/>
              <a:t>The storage capacity system and storage capacity monitor are</a:t>
            </a:r>
          </a:p>
          <a:p>
            <a:r>
              <a:rPr lang="en-IN" dirty="0"/>
              <a:t>configured to survey three storage devices in </a:t>
            </a:r>
            <a:r>
              <a:rPr lang="en-IN" dirty="0" err="1"/>
              <a:t>realtime</a:t>
            </a:r>
            <a:r>
              <a:rPr lang="en-IN" dirty="0"/>
              <a:t>, whose workload </a:t>
            </a:r>
            <a:r>
              <a:rPr lang="en-IN" dirty="0" smtClean="0"/>
              <a:t>and capacity </a:t>
            </a:r>
            <a:r>
              <a:rPr lang="en-IN" dirty="0"/>
              <a:t>thresholds are pre-defined (1). The storage capacity monitor </a:t>
            </a:r>
            <a:r>
              <a:rPr lang="en-IN" dirty="0" smtClean="0"/>
              <a:t>determines that </a:t>
            </a:r>
            <a:r>
              <a:rPr lang="en-IN" dirty="0"/>
              <a:t>the workload on Storage 1 is reaching its threshold (2).</a:t>
            </a:r>
          </a:p>
        </p:txBody>
      </p:sp>
      <p:pic>
        <p:nvPicPr>
          <p:cNvPr id="6" name="Picture 5"/>
          <p:cNvPicPr>
            <a:picLocks noChangeAspect="1"/>
          </p:cNvPicPr>
          <p:nvPr/>
        </p:nvPicPr>
        <p:blipFill>
          <a:blip r:embed="rId3"/>
          <a:stretch>
            <a:fillRect/>
          </a:stretch>
        </p:blipFill>
        <p:spPr>
          <a:xfrm>
            <a:off x="6672064" y="548680"/>
            <a:ext cx="5231904" cy="3816424"/>
          </a:xfrm>
          <a:prstGeom prst="rect">
            <a:avLst/>
          </a:prstGeom>
        </p:spPr>
      </p:pic>
      <p:sp>
        <p:nvSpPr>
          <p:cNvPr id="7" name="TextBox 6"/>
          <p:cNvSpPr txBox="1"/>
          <p:nvPr/>
        </p:nvSpPr>
        <p:spPr>
          <a:xfrm>
            <a:off x="7320136" y="4653136"/>
            <a:ext cx="4680520" cy="1477328"/>
          </a:xfrm>
          <a:prstGeom prst="rect">
            <a:avLst/>
          </a:prstGeom>
          <a:noFill/>
        </p:spPr>
        <p:txBody>
          <a:bodyPr wrap="square" rtlCol="0">
            <a:spAutoFit/>
          </a:bodyPr>
          <a:lstStyle/>
          <a:p>
            <a:r>
              <a:rPr lang="en-IN" dirty="0"/>
              <a:t>The storage capacity monitor informs the storage capacity </a:t>
            </a:r>
            <a:r>
              <a:rPr lang="en-IN" dirty="0" smtClean="0"/>
              <a:t>system that </a:t>
            </a:r>
            <a:r>
              <a:rPr lang="en-IN" dirty="0"/>
              <a:t>Storage 1 is over-utilized (3). The storage capacity system identifies </a:t>
            </a:r>
            <a:r>
              <a:rPr lang="en-IN" dirty="0" smtClean="0"/>
              <a:t>the LUNs </a:t>
            </a:r>
            <a:r>
              <a:rPr lang="en-IN" dirty="0"/>
              <a:t>to be moved from Storage 1 (4).</a:t>
            </a:r>
          </a:p>
        </p:txBody>
      </p:sp>
    </p:spTree>
    <p:extLst>
      <p:ext uri="{BB962C8B-B14F-4D97-AF65-F5344CB8AC3E}">
        <p14:creationId xmlns:p14="http://schemas.microsoft.com/office/powerpoint/2010/main" val="2944685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67408" y="1844824"/>
            <a:ext cx="6847094" cy="4351338"/>
          </a:xfrm>
          <a:prstGeom prst="rect">
            <a:avLst/>
          </a:prstGeom>
        </p:spPr>
      </p:pic>
      <p:sp>
        <p:nvSpPr>
          <p:cNvPr id="5" name="TextBox 4"/>
          <p:cNvSpPr txBox="1"/>
          <p:nvPr/>
        </p:nvSpPr>
        <p:spPr>
          <a:xfrm>
            <a:off x="8328248" y="4005064"/>
            <a:ext cx="3168352" cy="2308324"/>
          </a:xfrm>
          <a:prstGeom prst="rect">
            <a:avLst/>
          </a:prstGeom>
          <a:noFill/>
        </p:spPr>
        <p:txBody>
          <a:bodyPr wrap="square" rtlCol="0">
            <a:spAutoFit/>
          </a:bodyPr>
          <a:lstStyle/>
          <a:p>
            <a:pPr algn="just"/>
            <a:r>
              <a:rPr lang="en-IN" dirty="0"/>
              <a:t>The storage capacity system calls for LUN migration to move</a:t>
            </a:r>
          </a:p>
          <a:p>
            <a:pPr algn="just"/>
            <a:r>
              <a:rPr lang="en-IN" dirty="0"/>
              <a:t>some of the LUNs from Storage 1 to the other two storage devices (5). LUN</a:t>
            </a:r>
          </a:p>
          <a:p>
            <a:pPr algn="just"/>
            <a:r>
              <a:rPr lang="en-IN" dirty="0"/>
              <a:t>migration transitions LUNs to Storage 2 and 3 to balance the </a:t>
            </a:r>
            <a:r>
              <a:rPr lang="en-IN" dirty="0" smtClean="0"/>
              <a:t>workload.</a:t>
            </a:r>
            <a:endParaRPr lang="en-IN" dirty="0"/>
          </a:p>
        </p:txBody>
      </p:sp>
    </p:spTree>
    <p:extLst>
      <p:ext uri="{BB962C8B-B14F-4D97-AF65-F5344CB8AC3E}">
        <p14:creationId xmlns:p14="http://schemas.microsoft.com/office/powerpoint/2010/main" val="198591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study</a:t>
            </a:r>
            <a:endParaRPr lang="en-IN" dirty="0"/>
          </a:p>
        </p:txBody>
      </p:sp>
      <p:pic>
        <p:nvPicPr>
          <p:cNvPr id="4" name="Content Placeholder 3"/>
          <p:cNvPicPr>
            <a:picLocks noGrp="1" noChangeAspect="1"/>
          </p:cNvPicPr>
          <p:nvPr>
            <p:ph idx="1"/>
          </p:nvPr>
        </p:nvPicPr>
        <p:blipFill>
          <a:blip r:embed="rId2"/>
          <a:stretch>
            <a:fillRect/>
          </a:stretch>
        </p:blipFill>
        <p:spPr>
          <a:xfrm>
            <a:off x="407368" y="1700808"/>
            <a:ext cx="4824536" cy="4896544"/>
          </a:xfrm>
          <a:prstGeom prst="rect">
            <a:avLst/>
          </a:prstGeom>
        </p:spPr>
      </p:pic>
      <p:sp>
        <p:nvSpPr>
          <p:cNvPr id="5" name="TextBox 4"/>
          <p:cNvSpPr txBox="1"/>
          <p:nvPr/>
        </p:nvSpPr>
        <p:spPr>
          <a:xfrm>
            <a:off x="5807968" y="1412776"/>
            <a:ext cx="5832648" cy="1631216"/>
          </a:xfrm>
          <a:prstGeom prst="rect">
            <a:avLst/>
          </a:prstGeom>
          <a:noFill/>
        </p:spPr>
        <p:txBody>
          <a:bodyPr wrap="square" rtlCol="0">
            <a:spAutoFit/>
          </a:bodyPr>
          <a:lstStyle/>
          <a:p>
            <a:r>
              <a:rPr lang="en-IN" sz="2000" b="1" dirty="0" smtClean="0">
                <a:solidFill>
                  <a:srgbClr val="FF0000"/>
                </a:solidFill>
              </a:rPr>
              <a:t>Physical Server A becomes unavailable and causes its hypervisor to fail. Virtual Server A is migrated to Physical Server B, which has another hypervisor that is part of the cluster to which Physical Server A belongs.</a:t>
            </a:r>
            <a:endParaRPr lang="en-IN" sz="2000" b="1" dirty="0">
              <a:solidFill>
                <a:srgbClr val="FF0000"/>
              </a:solidFill>
            </a:endParaRPr>
          </a:p>
        </p:txBody>
      </p:sp>
      <p:sp>
        <p:nvSpPr>
          <p:cNvPr id="6" name="TextBox 5"/>
          <p:cNvSpPr txBox="1"/>
          <p:nvPr/>
        </p:nvSpPr>
        <p:spPr>
          <a:xfrm>
            <a:off x="5951984" y="3645024"/>
            <a:ext cx="5688632" cy="2585323"/>
          </a:xfrm>
          <a:prstGeom prst="rect">
            <a:avLst/>
          </a:prstGeom>
          <a:noFill/>
        </p:spPr>
        <p:txBody>
          <a:bodyPr wrap="square" rtlCol="0">
            <a:spAutoFit/>
          </a:bodyPr>
          <a:lstStyle/>
          <a:p>
            <a:pPr algn="just"/>
            <a:r>
              <a:rPr lang="en-IN" b="1" dirty="0" smtClean="0"/>
              <a:t>The hypervisor cluster is controlled via a central VIM, which sends regular heartbeat messages to the hypervisors to confirm that they are up and running</a:t>
            </a:r>
            <a:r>
              <a:rPr lang="en-IN" b="1" dirty="0" smtClean="0"/>
              <a:t>.</a:t>
            </a:r>
          </a:p>
          <a:p>
            <a:pPr algn="just"/>
            <a:endParaRPr lang="en-IN" b="1" dirty="0" smtClean="0"/>
          </a:p>
          <a:p>
            <a:pPr algn="just"/>
            <a:endParaRPr lang="en-IN" b="1" dirty="0" smtClean="0"/>
          </a:p>
          <a:p>
            <a:pPr algn="just"/>
            <a:r>
              <a:rPr lang="en-IN" b="1" i="1" u="sng" dirty="0" smtClean="0">
                <a:solidFill>
                  <a:srgbClr val="002060"/>
                </a:solidFill>
              </a:rPr>
              <a:t>Unacknowledged heartbeat messages cause the VIM to initiate the live VM migration program, in order to dynamically move the affected virtual servers to a new host.</a:t>
            </a:r>
            <a:endParaRPr lang="en-IN" b="1" i="1" u="sng" dirty="0">
              <a:solidFill>
                <a:srgbClr val="002060"/>
              </a:solidFill>
            </a:endParaRPr>
          </a:p>
        </p:txBody>
      </p:sp>
    </p:spTree>
    <p:extLst>
      <p:ext uri="{BB962C8B-B14F-4D97-AF65-F5344CB8AC3E}">
        <p14:creationId xmlns:p14="http://schemas.microsoft.com/office/powerpoint/2010/main" val="21658243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a:t>The storage capacity system can keep the hosting storage device in </a:t>
            </a:r>
            <a:r>
              <a:rPr lang="en-IN" dirty="0" smtClean="0"/>
              <a:t>power-saving mode </a:t>
            </a:r>
            <a:r>
              <a:rPr lang="en-IN" dirty="0"/>
              <a:t>for the periods when the LUNs are being accessed less frequently or </a:t>
            </a:r>
            <a:r>
              <a:rPr lang="en-IN" dirty="0" smtClean="0"/>
              <a:t>only at </a:t>
            </a:r>
            <a:r>
              <a:rPr lang="en-IN" dirty="0"/>
              <a:t>specific times.</a:t>
            </a:r>
          </a:p>
          <a:p>
            <a:pPr marL="0" indent="0" algn="just">
              <a:buNone/>
            </a:pPr>
            <a:r>
              <a:rPr lang="en-IN" dirty="0"/>
              <a:t>Some other mechanisms that can be included in the storage </a:t>
            </a:r>
            <a:r>
              <a:rPr lang="en-IN" dirty="0" smtClean="0"/>
              <a:t>workload management </a:t>
            </a:r>
            <a:r>
              <a:rPr lang="en-IN" dirty="0"/>
              <a:t>architecture to accompany the cloud storage device are as follows:</a:t>
            </a:r>
          </a:p>
          <a:p>
            <a:pPr marL="0" indent="0" algn="just">
              <a:buNone/>
            </a:pPr>
            <a:r>
              <a:rPr lang="en-IN" dirty="0"/>
              <a:t>• </a:t>
            </a:r>
            <a:r>
              <a:rPr lang="en-IN" b="1" i="1" u="sng" dirty="0">
                <a:solidFill>
                  <a:srgbClr val="FF0000"/>
                </a:solidFill>
              </a:rPr>
              <a:t>Audit Monitor </a:t>
            </a:r>
            <a:r>
              <a:rPr lang="en-IN" dirty="0"/>
              <a:t>– This monitoring mechanism is used to check </a:t>
            </a:r>
            <a:r>
              <a:rPr lang="en-IN" dirty="0" smtClean="0"/>
              <a:t>for compliance </a:t>
            </a:r>
            <a:r>
              <a:rPr lang="en-IN" dirty="0"/>
              <a:t>with regulatory, privacy, and security requirements, since </a:t>
            </a:r>
            <a:r>
              <a:rPr lang="en-IN" dirty="0" smtClean="0"/>
              <a:t>the system </a:t>
            </a:r>
            <a:r>
              <a:rPr lang="en-IN" dirty="0"/>
              <a:t>established by this architecture can physically relocate data.</a:t>
            </a:r>
          </a:p>
          <a:p>
            <a:pPr marL="0" indent="0" algn="just">
              <a:buNone/>
            </a:pPr>
            <a:r>
              <a:rPr lang="en-IN" dirty="0"/>
              <a:t>• </a:t>
            </a:r>
            <a:r>
              <a:rPr lang="en-IN" b="1" i="1" u="sng" dirty="0">
                <a:solidFill>
                  <a:srgbClr val="FF0000"/>
                </a:solidFill>
              </a:rPr>
              <a:t>Automated Scaling Listener </a:t>
            </a:r>
            <a:r>
              <a:rPr lang="en-IN" dirty="0"/>
              <a:t>– The automated scaling listener is used </a:t>
            </a:r>
            <a:r>
              <a:rPr lang="en-IN" dirty="0" smtClean="0"/>
              <a:t>to watch </a:t>
            </a:r>
            <a:r>
              <a:rPr lang="en-IN" dirty="0"/>
              <a:t>and respond to workload fluctuations.</a:t>
            </a:r>
          </a:p>
          <a:p>
            <a:pPr marL="0" indent="0" algn="just">
              <a:buNone/>
            </a:pPr>
            <a:r>
              <a:rPr lang="en-IN" dirty="0"/>
              <a:t>• </a:t>
            </a:r>
            <a:r>
              <a:rPr lang="en-IN" b="1" i="1" u="sng" dirty="0">
                <a:solidFill>
                  <a:srgbClr val="FF0000"/>
                </a:solidFill>
              </a:rPr>
              <a:t>Cloud Usage Monitor </a:t>
            </a:r>
            <a:r>
              <a:rPr lang="en-IN" dirty="0"/>
              <a:t>– In addition to the capacity workload </a:t>
            </a:r>
            <a:r>
              <a:rPr lang="en-IN" dirty="0" smtClean="0"/>
              <a:t>monitor, specialized </a:t>
            </a:r>
            <a:r>
              <a:rPr lang="en-IN" dirty="0"/>
              <a:t>cloud usage monitors are used to track LUN movements </a:t>
            </a:r>
            <a:r>
              <a:rPr lang="en-IN" dirty="0" smtClean="0"/>
              <a:t>and collect </a:t>
            </a:r>
            <a:r>
              <a:rPr lang="en-IN" dirty="0"/>
              <a:t>workload distribution statistics.</a:t>
            </a:r>
          </a:p>
        </p:txBody>
      </p:sp>
    </p:spTree>
    <p:extLst>
      <p:ext uri="{BB962C8B-B14F-4D97-AF65-F5344CB8AC3E}">
        <p14:creationId xmlns:p14="http://schemas.microsoft.com/office/powerpoint/2010/main" val="1258162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i="1" u="sng" dirty="0">
                <a:solidFill>
                  <a:srgbClr val="FF0000"/>
                </a:solidFill>
              </a:rPr>
              <a:t>Load Balancer </a:t>
            </a:r>
            <a:r>
              <a:rPr lang="en-IN" dirty="0"/>
              <a:t>– This mechanism can be added to horizontally </a:t>
            </a:r>
            <a:r>
              <a:rPr lang="en-IN" dirty="0" smtClean="0"/>
              <a:t>balance workloads </a:t>
            </a:r>
            <a:r>
              <a:rPr lang="en-IN" dirty="0"/>
              <a:t>across available cloud storage devices.</a:t>
            </a:r>
          </a:p>
          <a:p>
            <a:pPr marL="0" indent="0">
              <a:buNone/>
            </a:pPr>
            <a:r>
              <a:rPr lang="en-IN" dirty="0"/>
              <a:t>• </a:t>
            </a:r>
            <a:r>
              <a:rPr lang="en-IN" sz="2400" b="1" i="1" u="sng" dirty="0">
                <a:solidFill>
                  <a:srgbClr val="FF0000"/>
                </a:solidFill>
              </a:rPr>
              <a:t>Logical Network Perimeter </a:t>
            </a:r>
            <a:r>
              <a:rPr lang="en-IN" dirty="0"/>
              <a:t>– Logical network perimeters provide levels </a:t>
            </a:r>
            <a:r>
              <a:rPr lang="en-IN" dirty="0" smtClean="0"/>
              <a:t>of isolation </a:t>
            </a:r>
            <a:r>
              <a:rPr lang="en-IN" dirty="0"/>
              <a:t>so that cloud consumer data that undergoes relocation </a:t>
            </a:r>
            <a:r>
              <a:rPr lang="en-IN" dirty="0" smtClean="0"/>
              <a:t>remains inaccessible </a:t>
            </a:r>
            <a:r>
              <a:rPr lang="en-IN" dirty="0"/>
              <a:t>to unauthorized parties.</a:t>
            </a:r>
          </a:p>
        </p:txBody>
      </p:sp>
    </p:spTree>
    <p:extLst>
      <p:ext uri="{BB962C8B-B14F-4D97-AF65-F5344CB8AC3E}">
        <p14:creationId xmlns:p14="http://schemas.microsoft.com/office/powerpoint/2010/main" val="320363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Unit IV Ends here…………..</a:t>
            </a:r>
            <a:endParaRPr lang="en-IN" dirty="0"/>
          </a:p>
        </p:txBody>
      </p:sp>
    </p:spTree>
    <p:extLst>
      <p:ext uri="{BB962C8B-B14F-4D97-AF65-F5344CB8AC3E}">
        <p14:creationId xmlns:p14="http://schemas.microsoft.com/office/powerpoint/2010/main" val="349697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3352" y="0"/>
            <a:ext cx="5688632" cy="6669360"/>
          </a:xfrm>
          <a:prstGeom prst="rect">
            <a:avLst/>
          </a:prstGeom>
        </p:spPr>
      </p:pic>
      <p:pic>
        <p:nvPicPr>
          <p:cNvPr id="5" name="Picture 4"/>
          <p:cNvPicPr>
            <a:picLocks noChangeAspect="1"/>
          </p:cNvPicPr>
          <p:nvPr/>
        </p:nvPicPr>
        <p:blipFill>
          <a:blip r:embed="rId3"/>
          <a:stretch>
            <a:fillRect/>
          </a:stretch>
        </p:blipFill>
        <p:spPr>
          <a:xfrm>
            <a:off x="6096000" y="3019"/>
            <a:ext cx="5400600" cy="6597352"/>
          </a:xfrm>
          <a:prstGeom prst="rect">
            <a:avLst/>
          </a:prstGeom>
        </p:spPr>
      </p:pic>
    </p:spTree>
    <p:extLst>
      <p:ext uri="{BB962C8B-B14F-4D97-AF65-F5344CB8AC3E}">
        <p14:creationId xmlns:p14="http://schemas.microsoft.com/office/powerpoint/2010/main" val="3387007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95399" y="116632"/>
            <a:ext cx="5642039" cy="6480720"/>
          </a:xfrm>
          <a:prstGeom prst="rect">
            <a:avLst/>
          </a:prstGeom>
        </p:spPr>
      </p:pic>
      <p:pic>
        <p:nvPicPr>
          <p:cNvPr id="5" name="Picture 4"/>
          <p:cNvPicPr>
            <a:picLocks noChangeAspect="1"/>
          </p:cNvPicPr>
          <p:nvPr/>
        </p:nvPicPr>
        <p:blipFill>
          <a:blip r:embed="rId3"/>
          <a:stretch>
            <a:fillRect/>
          </a:stretch>
        </p:blipFill>
        <p:spPr>
          <a:xfrm>
            <a:off x="6888088" y="116632"/>
            <a:ext cx="4896544" cy="6552728"/>
          </a:xfrm>
          <a:prstGeom prst="rect">
            <a:avLst/>
          </a:prstGeom>
        </p:spPr>
      </p:pic>
    </p:spTree>
    <p:extLst>
      <p:ext uri="{BB962C8B-B14F-4D97-AF65-F5344CB8AC3E}">
        <p14:creationId xmlns:p14="http://schemas.microsoft.com/office/powerpoint/2010/main" val="1563301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656"/>
            <a:ext cx="10515600" cy="5844307"/>
          </a:xfrm>
        </p:spPr>
        <p:txBody>
          <a:bodyPr>
            <a:normAutofit/>
          </a:bodyPr>
          <a:lstStyle/>
          <a:p>
            <a:pPr marL="0" indent="0" algn="just">
              <a:buNone/>
            </a:pPr>
            <a:r>
              <a:rPr lang="en-IN" dirty="0" smtClean="0"/>
              <a:t>In addition to the hypervisor and resource cluster mechanisms that form the core of this architectural model and the virtual servers that are protected by the clustered environment, the following mechanisms can be incorporated:</a:t>
            </a:r>
          </a:p>
          <a:p>
            <a:pPr marL="0" indent="0" algn="just">
              <a:buNone/>
            </a:pPr>
            <a:r>
              <a:rPr lang="en-IN" dirty="0" smtClean="0"/>
              <a:t>• </a:t>
            </a:r>
            <a:r>
              <a:rPr lang="en-IN" i="1" u="sng" dirty="0" smtClean="0"/>
              <a:t>Logical Network Perimeter </a:t>
            </a:r>
            <a:r>
              <a:rPr lang="en-IN" dirty="0" smtClean="0"/>
              <a:t>– The logical boundaries created by this mechanism ensure that none of the hypervisors of other cloud consumers are accidentally included in a given </a:t>
            </a:r>
            <a:r>
              <a:rPr lang="en-IN" dirty="0" smtClean="0"/>
              <a:t>cluster (</a:t>
            </a:r>
            <a:r>
              <a:rPr lang="en-IN" dirty="0" err="1" smtClean="0"/>
              <a:t>sandbox</a:t>
            </a:r>
            <a:r>
              <a:rPr lang="en-IN" dirty="0" err="1" smtClean="0">
                <a:sym typeface="Wingdings" panose="05000000000000000000" pitchFamily="2" charset="2"/>
              </a:rPr>
              <a:t>isolation</a:t>
            </a:r>
            <a:r>
              <a:rPr lang="en-IN" dirty="0" smtClean="0"/>
              <a:t>).</a:t>
            </a:r>
            <a:endParaRPr lang="en-IN" dirty="0" smtClean="0"/>
          </a:p>
          <a:p>
            <a:pPr marL="0" indent="0" algn="just">
              <a:buNone/>
            </a:pPr>
            <a:r>
              <a:rPr lang="en-IN" dirty="0" smtClean="0"/>
              <a:t>• </a:t>
            </a:r>
            <a:r>
              <a:rPr lang="en-IN" i="1" u="sng" dirty="0" smtClean="0"/>
              <a:t>Resource Replication </a:t>
            </a:r>
            <a:r>
              <a:rPr lang="en-IN" dirty="0" smtClean="0"/>
              <a:t>– Hypervisors in the same cluster inform one another about their status and availability. Updates on any changes that occur in the cluster, such as the creation or deletion of a virtual switch, need to be replicated to all of the hypervisors via the VIM.</a:t>
            </a:r>
            <a:endParaRPr lang="en-IN" dirty="0"/>
          </a:p>
        </p:txBody>
      </p:sp>
    </p:spTree>
    <p:extLst>
      <p:ext uri="{BB962C8B-B14F-4D97-AF65-F5344CB8AC3E}">
        <p14:creationId xmlns:p14="http://schemas.microsoft.com/office/powerpoint/2010/main" val="1211676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Balanced Virtual Server Instances Architecture</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smtClean="0"/>
              <a:t>Keeping </a:t>
            </a:r>
            <a:r>
              <a:rPr lang="en-IN" b="1" i="1" u="sng" dirty="0" smtClean="0">
                <a:solidFill>
                  <a:srgbClr val="002060"/>
                </a:solidFill>
              </a:rPr>
              <a:t>cross-server workloads </a:t>
            </a:r>
            <a:r>
              <a:rPr lang="en-IN" dirty="0" smtClean="0"/>
              <a:t>evenly balanced between physical servers whose operation and management are isolated can be challenging. </a:t>
            </a:r>
          </a:p>
          <a:p>
            <a:pPr marL="0" indent="0" algn="just">
              <a:buNone/>
            </a:pPr>
            <a:r>
              <a:rPr lang="en-IN" dirty="0" smtClean="0"/>
              <a:t>A physical server can easily end up hosting more virtual servers or receive larger workloads than its neighbouring physical servers (Figure in next slide). </a:t>
            </a:r>
          </a:p>
          <a:p>
            <a:pPr marL="0" indent="0" algn="just">
              <a:buNone/>
            </a:pPr>
            <a:r>
              <a:rPr lang="en-IN" dirty="0" smtClean="0"/>
              <a:t>Both physical server </a:t>
            </a:r>
            <a:r>
              <a:rPr lang="en-IN" i="1" u="sng" dirty="0" smtClean="0">
                <a:solidFill>
                  <a:srgbClr val="002060"/>
                </a:solidFill>
              </a:rPr>
              <a:t>over and under-utilization can increase dramatically over time, leading to on-going performance challenges </a:t>
            </a:r>
            <a:r>
              <a:rPr lang="en-IN" dirty="0" smtClean="0"/>
              <a:t>(for over-utilized servers) and constant waste (for the lost processing potential of under-utilized servers).</a:t>
            </a:r>
            <a:endParaRPr lang="en-IN" dirty="0"/>
          </a:p>
        </p:txBody>
      </p:sp>
    </p:spTree>
    <p:extLst>
      <p:ext uri="{BB962C8B-B14F-4D97-AF65-F5344CB8AC3E}">
        <p14:creationId xmlns:p14="http://schemas.microsoft.com/office/powerpoint/2010/main" val="39124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3230</Words>
  <Application>Microsoft Office PowerPoint</Application>
  <PresentationFormat>Widescreen</PresentationFormat>
  <Paragraphs>179</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Algerian</vt:lpstr>
      <vt:lpstr>Arial</vt:lpstr>
      <vt:lpstr>Calibri</vt:lpstr>
      <vt:lpstr>Calibri Light</vt:lpstr>
      <vt:lpstr>Times New Roman</vt:lpstr>
      <vt:lpstr>Wingdings</vt:lpstr>
      <vt:lpstr>Office Theme</vt:lpstr>
      <vt:lpstr>Advanced Cloud Architectures</vt:lpstr>
      <vt:lpstr>Hypervisor Clustering Architecture</vt:lpstr>
      <vt:lpstr>PowerPoint Presentation</vt:lpstr>
      <vt:lpstr>PowerPoint Presentation</vt:lpstr>
      <vt:lpstr>A case study</vt:lpstr>
      <vt:lpstr>PowerPoint Presentation</vt:lpstr>
      <vt:lpstr>PowerPoint Presentation</vt:lpstr>
      <vt:lpstr>PowerPoint Presentation</vt:lpstr>
      <vt:lpstr>Load Balanced Virtual Server Instances Architecture</vt:lpstr>
      <vt:lpstr>Three physical servers have to host different quantities of virtual server instances, leading to both over-utilized and under-utilized servers.</vt:lpstr>
      <vt:lpstr>PowerPoint Presentation</vt:lpstr>
      <vt:lpstr>PowerPoint Presentation</vt:lpstr>
      <vt:lpstr>PowerPoint Presentation</vt:lpstr>
      <vt:lpstr>PowerPoint Presentation</vt:lpstr>
      <vt:lpstr>Non-Disruptive Service Relocation Architecture</vt:lpstr>
      <vt:lpstr>PowerPoint Presentation</vt:lpstr>
      <vt:lpstr>PowerPoint Presentation</vt:lpstr>
      <vt:lpstr>PowerPoint Presentation</vt:lpstr>
      <vt:lpstr>PowerPoint Presentation</vt:lpstr>
      <vt:lpstr>PowerPoint Presentation</vt:lpstr>
      <vt:lpstr>PowerPoint Presentation</vt:lpstr>
      <vt:lpstr>Zero Downtime Architecture </vt:lpstr>
      <vt:lpstr>Physical Server A fails triggering the live VM migration program to dynamically move Virtual Server A to Physical Server B.</vt:lpstr>
      <vt:lpstr>PowerPoint Presentation</vt:lpstr>
      <vt:lpstr>PowerPoint Presentation</vt:lpstr>
      <vt:lpstr>PowerPoint Presentation</vt:lpstr>
      <vt:lpstr>Cloud Balancing Architecture</vt:lpstr>
      <vt:lpstr>PowerPoint Presentation</vt:lpstr>
      <vt:lpstr>An automated scaling listener controls the cloud balancing process by routing cloud service consumer requests to redundant implementations of Cloud Service A distributed across multiple clouds (1). The failover system instills (promotes) resiliency within this architecture by providing cross- cloud failover (2).</vt:lpstr>
      <vt:lpstr>PowerPoint Presentation</vt:lpstr>
      <vt:lpstr>Some important point:-</vt:lpstr>
      <vt:lpstr>Resource Reservation Architecture</vt:lpstr>
      <vt:lpstr>PowerPoint Presentation</vt:lpstr>
      <vt:lpstr>Solution:-</vt:lpstr>
      <vt:lpstr>PowerPoint Presentation</vt:lpstr>
      <vt:lpstr>PowerPoint Presentation</vt:lpstr>
      <vt:lpstr>Dynamic Failure Detection and Recovery Architecture</vt:lpstr>
      <vt:lpstr>PowerPoint Presentation</vt:lpstr>
      <vt:lpstr>PowerPoint Presentation</vt:lpstr>
      <vt:lpstr>PowerPoint Presentation</vt:lpstr>
      <vt:lpstr>PowerPoint Presentation</vt:lpstr>
      <vt:lpstr>PowerPoint Presentation</vt:lpstr>
      <vt:lpstr>PowerPoint Presentation</vt:lpstr>
      <vt:lpstr>Storage Workload Management Architecture</vt:lpstr>
      <vt:lpstr>PowerPoint Presentation</vt:lpstr>
      <vt:lpstr>LUNs are dynamically distributed across cloud storage devices, resulting in more even distribution of associated types of workloads.</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Cloud Architectures</dc:title>
  <dc:creator>vivek</dc:creator>
  <cp:lastModifiedBy>vivek</cp:lastModifiedBy>
  <cp:revision>73</cp:revision>
  <dcterms:created xsi:type="dcterms:W3CDTF">2021-03-15T04:35:52Z</dcterms:created>
  <dcterms:modified xsi:type="dcterms:W3CDTF">2022-03-08T06:13:32Z</dcterms:modified>
</cp:coreProperties>
</file>