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1" d="100"/>
          <a:sy n="71" d="100"/>
        </p:scale>
        <p:origin x="7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9598866-3CBA-41D3-9E69-1478668E5551}" type="datetimeFigureOut">
              <a:rPr lang="en-IN" smtClean="0"/>
              <a:t>23-08-2021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C5D39-5D71-47B1-9555-E2C1BAEC7AA1}" type="slidenum">
              <a:rPr lang="en-IN" smtClean="0"/>
              <a:t>‹#›</a:t>
            </a:fld>
            <a:endParaRPr lang="en-IN"/>
          </a:p>
        </p:txBody>
      </p:sp>
    </p:spTree>
    <p:extLst>
      <p:ext uri="{BB962C8B-B14F-4D97-AF65-F5344CB8AC3E}">
        <p14:creationId xmlns:p14="http://schemas.microsoft.com/office/powerpoint/2010/main" val="3271836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598866-3CBA-41D3-9E69-1478668E5551}" type="datetimeFigureOut">
              <a:rPr lang="en-IN" smtClean="0"/>
              <a:t>23-08-2021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C5D39-5D71-47B1-9555-E2C1BAEC7AA1}" type="slidenum">
              <a:rPr lang="en-IN" smtClean="0"/>
              <a:t>‹#›</a:t>
            </a:fld>
            <a:endParaRPr lang="en-IN"/>
          </a:p>
        </p:txBody>
      </p:sp>
    </p:spTree>
    <p:extLst>
      <p:ext uri="{BB962C8B-B14F-4D97-AF65-F5344CB8AC3E}">
        <p14:creationId xmlns:p14="http://schemas.microsoft.com/office/powerpoint/2010/main" val="1257299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598866-3CBA-41D3-9E69-1478668E5551}" type="datetimeFigureOut">
              <a:rPr lang="en-IN" smtClean="0"/>
              <a:t>23-08-2021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C5D39-5D71-47B1-9555-E2C1BAEC7AA1}" type="slidenum">
              <a:rPr lang="en-IN" smtClean="0"/>
              <a:t>‹#›</a:t>
            </a:fld>
            <a:endParaRPr lang="en-IN"/>
          </a:p>
        </p:txBody>
      </p:sp>
    </p:spTree>
    <p:extLst>
      <p:ext uri="{BB962C8B-B14F-4D97-AF65-F5344CB8AC3E}">
        <p14:creationId xmlns:p14="http://schemas.microsoft.com/office/powerpoint/2010/main" val="2209688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598866-3CBA-41D3-9E69-1478668E5551}" type="datetimeFigureOut">
              <a:rPr lang="en-IN" smtClean="0"/>
              <a:t>23-08-2021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C5D39-5D71-47B1-9555-E2C1BAEC7AA1}" type="slidenum">
              <a:rPr lang="en-IN" smtClean="0"/>
              <a:t>‹#›</a:t>
            </a:fld>
            <a:endParaRPr lang="en-IN"/>
          </a:p>
        </p:txBody>
      </p:sp>
    </p:spTree>
    <p:extLst>
      <p:ext uri="{BB962C8B-B14F-4D97-AF65-F5344CB8AC3E}">
        <p14:creationId xmlns:p14="http://schemas.microsoft.com/office/powerpoint/2010/main" val="3745830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598866-3CBA-41D3-9E69-1478668E5551}" type="datetimeFigureOut">
              <a:rPr lang="en-IN" smtClean="0"/>
              <a:t>23-08-2021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C5D39-5D71-47B1-9555-E2C1BAEC7AA1}" type="slidenum">
              <a:rPr lang="en-IN" smtClean="0"/>
              <a:t>‹#›</a:t>
            </a:fld>
            <a:endParaRPr lang="en-IN"/>
          </a:p>
        </p:txBody>
      </p:sp>
    </p:spTree>
    <p:extLst>
      <p:ext uri="{BB962C8B-B14F-4D97-AF65-F5344CB8AC3E}">
        <p14:creationId xmlns:p14="http://schemas.microsoft.com/office/powerpoint/2010/main" val="1399613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9598866-3CBA-41D3-9E69-1478668E5551}" type="datetimeFigureOut">
              <a:rPr lang="en-IN" smtClean="0"/>
              <a:t>23-08-2021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6C5D39-5D71-47B1-9555-E2C1BAEC7AA1}" type="slidenum">
              <a:rPr lang="en-IN" smtClean="0"/>
              <a:t>‹#›</a:t>
            </a:fld>
            <a:endParaRPr lang="en-IN"/>
          </a:p>
        </p:txBody>
      </p:sp>
    </p:spTree>
    <p:extLst>
      <p:ext uri="{BB962C8B-B14F-4D97-AF65-F5344CB8AC3E}">
        <p14:creationId xmlns:p14="http://schemas.microsoft.com/office/powerpoint/2010/main" val="4159442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9598866-3CBA-41D3-9E69-1478668E5551}" type="datetimeFigureOut">
              <a:rPr lang="en-IN" smtClean="0"/>
              <a:t>23-08-2021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6C5D39-5D71-47B1-9555-E2C1BAEC7AA1}" type="slidenum">
              <a:rPr lang="en-IN" smtClean="0"/>
              <a:t>‹#›</a:t>
            </a:fld>
            <a:endParaRPr lang="en-IN"/>
          </a:p>
        </p:txBody>
      </p:sp>
    </p:spTree>
    <p:extLst>
      <p:ext uri="{BB962C8B-B14F-4D97-AF65-F5344CB8AC3E}">
        <p14:creationId xmlns:p14="http://schemas.microsoft.com/office/powerpoint/2010/main" val="182578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9598866-3CBA-41D3-9E69-1478668E5551}" type="datetimeFigureOut">
              <a:rPr lang="en-IN" smtClean="0"/>
              <a:t>23-08-2021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6C5D39-5D71-47B1-9555-E2C1BAEC7AA1}" type="slidenum">
              <a:rPr lang="en-IN" smtClean="0"/>
              <a:t>‹#›</a:t>
            </a:fld>
            <a:endParaRPr lang="en-IN"/>
          </a:p>
        </p:txBody>
      </p:sp>
    </p:spTree>
    <p:extLst>
      <p:ext uri="{BB962C8B-B14F-4D97-AF65-F5344CB8AC3E}">
        <p14:creationId xmlns:p14="http://schemas.microsoft.com/office/powerpoint/2010/main" val="2066538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598866-3CBA-41D3-9E69-1478668E5551}" type="datetimeFigureOut">
              <a:rPr lang="en-IN" smtClean="0"/>
              <a:t>23-08-2021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6C5D39-5D71-47B1-9555-E2C1BAEC7AA1}" type="slidenum">
              <a:rPr lang="en-IN" smtClean="0"/>
              <a:t>‹#›</a:t>
            </a:fld>
            <a:endParaRPr lang="en-IN"/>
          </a:p>
        </p:txBody>
      </p:sp>
    </p:spTree>
    <p:extLst>
      <p:ext uri="{BB962C8B-B14F-4D97-AF65-F5344CB8AC3E}">
        <p14:creationId xmlns:p14="http://schemas.microsoft.com/office/powerpoint/2010/main" val="1818133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598866-3CBA-41D3-9E69-1478668E5551}" type="datetimeFigureOut">
              <a:rPr lang="en-IN" smtClean="0"/>
              <a:t>23-08-2021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6C5D39-5D71-47B1-9555-E2C1BAEC7AA1}" type="slidenum">
              <a:rPr lang="en-IN" smtClean="0"/>
              <a:t>‹#›</a:t>
            </a:fld>
            <a:endParaRPr lang="en-IN"/>
          </a:p>
        </p:txBody>
      </p:sp>
    </p:spTree>
    <p:extLst>
      <p:ext uri="{BB962C8B-B14F-4D97-AF65-F5344CB8AC3E}">
        <p14:creationId xmlns:p14="http://schemas.microsoft.com/office/powerpoint/2010/main" val="1753525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598866-3CBA-41D3-9E69-1478668E5551}" type="datetimeFigureOut">
              <a:rPr lang="en-IN" smtClean="0"/>
              <a:t>23-08-2021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6C5D39-5D71-47B1-9555-E2C1BAEC7AA1}" type="slidenum">
              <a:rPr lang="en-IN" smtClean="0"/>
              <a:t>‹#›</a:t>
            </a:fld>
            <a:endParaRPr lang="en-IN"/>
          </a:p>
        </p:txBody>
      </p:sp>
    </p:spTree>
    <p:extLst>
      <p:ext uri="{BB962C8B-B14F-4D97-AF65-F5344CB8AC3E}">
        <p14:creationId xmlns:p14="http://schemas.microsoft.com/office/powerpoint/2010/main" val="3297685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98866-3CBA-41D3-9E69-1478668E5551}" type="datetimeFigureOut">
              <a:rPr lang="en-IN" smtClean="0"/>
              <a:t>23-08-2021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6C5D39-5D71-47B1-9555-E2C1BAEC7AA1}" type="slidenum">
              <a:rPr lang="en-IN" smtClean="0"/>
              <a:t>‹#›</a:t>
            </a:fld>
            <a:endParaRPr lang="en-IN"/>
          </a:p>
        </p:txBody>
      </p:sp>
    </p:spTree>
    <p:extLst>
      <p:ext uri="{BB962C8B-B14F-4D97-AF65-F5344CB8AC3E}">
        <p14:creationId xmlns:p14="http://schemas.microsoft.com/office/powerpoint/2010/main" val="3375394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page101"/><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timesofcloud.com/cloud-tutorial/based-on-cloud-service-mode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Unit-III</a:t>
            </a:r>
            <a:endParaRPr lang="en-IN" dirty="0"/>
          </a:p>
        </p:txBody>
      </p:sp>
      <p:sp>
        <p:nvSpPr>
          <p:cNvPr id="3" name="Subtitle 2"/>
          <p:cNvSpPr>
            <a:spLocks noGrp="1"/>
          </p:cNvSpPr>
          <p:nvPr>
            <p:ph type="subTitle" idx="1"/>
          </p:nvPr>
        </p:nvSpPr>
        <p:spPr>
          <a:xfrm>
            <a:off x="1524000" y="3602038"/>
            <a:ext cx="9144000" cy="1051098"/>
          </a:xfrm>
        </p:spPr>
        <p:txBody>
          <a:bodyPr/>
          <a:lstStyle/>
          <a:p>
            <a:r>
              <a:rPr lang="en-US" b="1" dirty="0"/>
              <a:t>Cloud delivery model: </a:t>
            </a:r>
            <a:r>
              <a:rPr lang="en-US" dirty="0"/>
              <a:t>IaaS, PaaS and SaaS</a:t>
            </a:r>
            <a:r>
              <a:rPr lang="en-US" b="1" dirty="0"/>
              <a:t>, </a:t>
            </a:r>
            <a:r>
              <a:rPr lang="en-US" dirty="0"/>
              <a:t>Cloud delivery model with the perspective of cloud provider and the cloud consumer</a:t>
            </a:r>
            <a:r>
              <a:rPr lang="en-US" dirty="0" smtClean="0"/>
              <a:t>.</a:t>
            </a:r>
          </a:p>
          <a:p>
            <a:endParaRPr lang="en-IN" dirty="0"/>
          </a:p>
          <a:p>
            <a:endParaRPr lang="en-IN" dirty="0"/>
          </a:p>
        </p:txBody>
      </p:sp>
      <p:pic>
        <p:nvPicPr>
          <p:cNvPr id="4" name="Picture 3"/>
          <p:cNvPicPr>
            <a:picLocks noChangeAspect="1"/>
          </p:cNvPicPr>
          <p:nvPr/>
        </p:nvPicPr>
        <p:blipFill>
          <a:blip r:embed="rId2"/>
          <a:stretch>
            <a:fillRect/>
          </a:stretch>
        </p:blipFill>
        <p:spPr>
          <a:xfrm>
            <a:off x="2855640" y="4509120"/>
            <a:ext cx="1440160" cy="1872208"/>
          </a:xfrm>
          <a:prstGeom prst="rect">
            <a:avLst/>
          </a:prstGeom>
        </p:spPr>
      </p:pic>
      <p:sp>
        <p:nvSpPr>
          <p:cNvPr id="5" name="TextBox 4"/>
          <p:cNvSpPr txBox="1"/>
          <p:nvPr/>
        </p:nvSpPr>
        <p:spPr>
          <a:xfrm>
            <a:off x="4439816" y="4365104"/>
            <a:ext cx="5112568" cy="1754326"/>
          </a:xfrm>
          <a:prstGeom prst="rect">
            <a:avLst/>
          </a:prstGeom>
          <a:noFill/>
        </p:spPr>
        <p:txBody>
          <a:bodyPr wrap="square" rtlCol="0">
            <a:spAutoFit/>
          </a:bodyPr>
          <a:lstStyle/>
          <a:p>
            <a:r>
              <a:rPr lang="en-US" dirty="0" smtClean="0"/>
              <a:t>The contents has been taken from the book: </a:t>
            </a:r>
            <a:r>
              <a:rPr lang="en-IN" dirty="0"/>
              <a:t>Cloud Computing: Concepts, </a:t>
            </a:r>
          </a:p>
          <a:p>
            <a:r>
              <a:rPr lang="en-IN" dirty="0"/>
              <a:t>Technology &amp; Architecture</a:t>
            </a:r>
          </a:p>
          <a:p>
            <a:r>
              <a:rPr lang="en-IN" dirty="0"/>
              <a:t>Book by Ricardo </a:t>
            </a:r>
            <a:r>
              <a:rPr lang="en-IN" dirty="0" err="1"/>
              <a:t>Puttini</a:t>
            </a:r>
            <a:r>
              <a:rPr lang="en-IN" dirty="0"/>
              <a:t>, Thomas </a:t>
            </a:r>
            <a:r>
              <a:rPr lang="en-IN" dirty="0" err="1"/>
              <a:t>Erl</a:t>
            </a:r>
            <a:r>
              <a:rPr lang="en-IN" dirty="0"/>
              <a:t>, </a:t>
            </a:r>
          </a:p>
          <a:p>
            <a:r>
              <a:rPr lang="en-IN" dirty="0"/>
              <a:t>and </a:t>
            </a:r>
            <a:r>
              <a:rPr lang="en-IN" dirty="0" err="1"/>
              <a:t>Zaigham</a:t>
            </a:r>
            <a:r>
              <a:rPr lang="en-IN" dirty="0"/>
              <a:t> Mahmood.</a:t>
            </a:r>
          </a:p>
          <a:p>
            <a:endParaRPr lang="en-IN" dirty="0"/>
          </a:p>
        </p:txBody>
      </p:sp>
    </p:spTree>
    <p:extLst>
      <p:ext uri="{BB962C8B-B14F-4D97-AF65-F5344CB8AC3E}">
        <p14:creationId xmlns:p14="http://schemas.microsoft.com/office/powerpoint/2010/main" val="1944878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comparison of typical cloud delivery model control levels.</a:t>
            </a:r>
          </a:p>
        </p:txBody>
      </p:sp>
      <p:pic>
        <p:nvPicPr>
          <p:cNvPr id="4" name="Content Placeholder 3"/>
          <p:cNvPicPr>
            <a:picLocks noGrp="1" noChangeAspect="1"/>
          </p:cNvPicPr>
          <p:nvPr>
            <p:ph idx="1"/>
          </p:nvPr>
        </p:nvPicPr>
        <p:blipFill>
          <a:blip r:embed="rId2"/>
          <a:stretch>
            <a:fillRect/>
          </a:stretch>
        </p:blipFill>
        <p:spPr>
          <a:xfrm>
            <a:off x="1847528" y="1988840"/>
            <a:ext cx="8712967" cy="3460254"/>
          </a:xfrm>
          <a:prstGeom prst="rect">
            <a:avLst/>
          </a:prstGeom>
        </p:spPr>
      </p:pic>
      <p:sp>
        <p:nvSpPr>
          <p:cNvPr id="5" name="TextBox 4"/>
          <p:cNvSpPr txBox="1"/>
          <p:nvPr/>
        </p:nvSpPr>
        <p:spPr>
          <a:xfrm>
            <a:off x="1559496" y="5733256"/>
            <a:ext cx="9649072" cy="646331"/>
          </a:xfrm>
          <a:prstGeom prst="rect">
            <a:avLst/>
          </a:prstGeom>
          <a:noFill/>
        </p:spPr>
        <p:txBody>
          <a:bodyPr wrap="square" rtlCol="0">
            <a:spAutoFit/>
          </a:bodyPr>
          <a:lstStyle/>
          <a:p>
            <a:r>
              <a:rPr lang="en-IN" dirty="0"/>
              <a:t>Typical activities carried out by cloud consumers and cloud providers</a:t>
            </a:r>
            <a:r>
              <a:rPr lang="en-IN" b="1" dirty="0"/>
              <a:t> </a:t>
            </a:r>
            <a:r>
              <a:rPr lang="en-IN" dirty="0"/>
              <a:t>in relation to the cloud delivery models.</a:t>
            </a:r>
          </a:p>
        </p:txBody>
      </p:sp>
    </p:spTree>
    <p:extLst>
      <p:ext uri="{BB962C8B-B14F-4D97-AF65-F5344CB8AC3E}">
        <p14:creationId xmlns:p14="http://schemas.microsoft.com/office/powerpoint/2010/main" val="2227477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Comparison w.r.t </a:t>
            </a:r>
            <a:r>
              <a:rPr lang="en-IN" dirty="0"/>
              <a:t>typical responsibilities and usage</a:t>
            </a:r>
          </a:p>
        </p:txBody>
      </p:sp>
      <p:pic>
        <p:nvPicPr>
          <p:cNvPr id="4" name="Content Placeholder 3"/>
          <p:cNvPicPr>
            <a:picLocks noGrp="1" noChangeAspect="1"/>
          </p:cNvPicPr>
          <p:nvPr>
            <p:ph idx="1"/>
          </p:nvPr>
        </p:nvPicPr>
        <p:blipFill>
          <a:blip r:embed="rId2"/>
          <a:stretch>
            <a:fillRect/>
          </a:stretch>
        </p:blipFill>
        <p:spPr>
          <a:xfrm>
            <a:off x="551384" y="1700809"/>
            <a:ext cx="8530703" cy="4057848"/>
          </a:xfrm>
          <a:prstGeom prst="rect">
            <a:avLst/>
          </a:prstGeom>
        </p:spPr>
      </p:pic>
    </p:spTree>
    <p:extLst>
      <p:ext uri="{BB962C8B-B14F-4D97-AF65-F5344CB8AC3E}">
        <p14:creationId xmlns:p14="http://schemas.microsoft.com/office/powerpoint/2010/main" val="3392781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416" y="476672"/>
            <a:ext cx="10515600" cy="493936"/>
          </a:xfrm>
        </p:spPr>
        <p:txBody>
          <a:bodyPr>
            <a:normAutofit fontScale="90000"/>
          </a:bodyPr>
          <a:lstStyle/>
          <a:p>
            <a:r>
              <a:rPr lang="en-IN" b="1" dirty="0" smtClean="0"/>
              <a:t/>
            </a:r>
            <a:br>
              <a:rPr lang="en-IN" b="1" dirty="0" smtClean="0"/>
            </a:br>
            <a:r>
              <a:rPr lang="en-IN" b="1" dirty="0" smtClean="0"/>
              <a:t>Combining </a:t>
            </a:r>
            <a:r>
              <a:rPr lang="en-IN" b="1" dirty="0"/>
              <a:t>Cloud Delivery Models</a:t>
            </a:r>
            <a:r>
              <a:rPr lang="en-IN" dirty="0"/>
              <a:t/>
            </a:r>
            <a:br>
              <a:rPr lang="en-IN" dirty="0"/>
            </a:br>
            <a:endParaRPr lang="en-IN" dirty="0"/>
          </a:p>
        </p:txBody>
      </p:sp>
      <p:sp>
        <p:nvSpPr>
          <p:cNvPr id="3" name="Content Placeholder 2"/>
          <p:cNvSpPr>
            <a:spLocks noGrp="1"/>
          </p:cNvSpPr>
          <p:nvPr>
            <p:ph idx="1"/>
          </p:nvPr>
        </p:nvSpPr>
        <p:spPr>
          <a:xfrm>
            <a:off x="767408" y="1268760"/>
            <a:ext cx="10515600" cy="4896544"/>
          </a:xfrm>
        </p:spPr>
        <p:txBody>
          <a:bodyPr/>
          <a:lstStyle/>
          <a:p>
            <a:pPr marL="0" indent="0" algn="just">
              <a:buNone/>
            </a:pPr>
            <a:r>
              <a:rPr lang="en-IN" dirty="0"/>
              <a:t>The three base cloud delivery models comprise a natural provisioning hierarchy, allowing for opportunities for the combined application of the models to be explored. The upcoming sections briefly highlight considerations pertaining </a:t>
            </a:r>
            <a:r>
              <a:rPr lang="en-IN" dirty="0" smtClean="0"/>
              <a:t>to two </a:t>
            </a:r>
            <a:r>
              <a:rPr lang="en-IN" dirty="0"/>
              <a:t>common combinations</a:t>
            </a:r>
            <a:r>
              <a:rPr lang="en-IN" dirty="0" smtClean="0"/>
              <a:t>.</a:t>
            </a:r>
          </a:p>
          <a:p>
            <a:pPr marL="0" indent="0" algn="just">
              <a:buNone/>
            </a:pPr>
            <a:r>
              <a:rPr lang="en-US" dirty="0" err="1" smtClean="0"/>
              <a:t>i</a:t>
            </a:r>
            <a:r>
              <a:rPr lang="en-US" dirty="0" smtClean="0"/>
              <a:t>.</a:t>
            </a:r>
            <a:r>
              <a:rPr lang="en-IN" b="1" dirty="0"/>
              <a:t> IaaS + </a:t>
            </a:r>
            <a:r>
              <a:rPr lang="en-IN" b="1" dirty="0" smtClean="0"/>
              <a:t>PaaS</a:t>
            </a:r>
            <a:endParaRPr lang="en-US" dirty="0" smtClean="0"/>
          </a:p>
          <a:p>
            <a:pPr marL="0" indent="0" algn="just">
              <a:buNone/>
            </a:pPr>
            <a:r>
              <a:rPr lang="en-US" dirty="0" smtClean="0"/>
              <a:t>ii.</a:t>
            </a:r>
            <a:r>
              <a:rPr lang="en-IN" b="1" dirty="0"/>
              <a:t> IaaS + PaaS + SaaS</a:t>
            </a:r>
            <a:endParaRPr lang="en-IN" dirty="0"/>
          </a:p>
          <a:p>
            <a:pPr marL="0" indent="0" algn="just">
              <a:buNone/>
            </a:pPr>
            <a:endParaRPr lang="en-IN" dirty="0"/>
          </a:p>
          <a:p>
            <a:pPr marL="0" indent="0" algn="just">
              <a:buNone/>
            </a:pPr>
            <a:endParaRPr lang="en-IN" dirty="0"/>
          </a:p>
        </p:txBody>
      </p:sp>
    </p:spTree>
    <p:extLst>
      <p:ext uri="{BB962C8B-B14F-4D97-AF65-F5344CB8AC3E}">
        <p14:creationId xmlns:p14="http://schemas.microsoft.com/office/powerpoint/2010/main" val="2478832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1627"/>
          </a:xfrm>
        </p:spPr>
        <p:txBody>
          <a:bodyPr/>
          <a:lstStyle/>
          <a:p>
            <a:r>
              <a:rPr lang="en-IN" b="1" dirty="0"/>
              <a:t>IaaS + </a:t>
            </a:r>
            <a:r>
              <a:rPr lang="en-IN" b="1" dirty="0" smtClean="0"/>
              <a:t>PaaS</a:t>
            </a:r>
            <a:endParaRPr lang="en-IN" dirty="0"/>
          </a:p>
        </p:txBody>
      </p:sp>
      <p:sp>
        <p:nvSpPr>
          <p:cNvPr id="3" name="Content Placeholder 2"/>
          <p:cNvSpPr>
            <a:spLocks noGrp="1"/>
          </p:cNvSpPr>
          <p:nvPr>
            <p:ph idx="1"/>
          </p:nvPr>
        </p:nvSpPr>
        <p:spPr>
          <a:xfrm>
            <a:off x="838200" y="1268760"/>
            <a:ext cx="10515600" cy="4908203"/>
          </a:xfrm>
        </p:spPr>
        <p:txBody>
          <a:bodyPr/>
          <a:lstStyle/>
          <a:p>
            <a:pPr marL="0" indent="0">
              <a:buNone/>
            </a:pPr>
            <a:r>
              <a:rPr lang="en-IN" dirty="0" smtClean="0"/>
              <a:t>(CASE-I )A </a:t>
            </a:r>
            <a:r>
              <a:rPr lang="en-IN" dirty="0"/>
              <a:t>PaaS environment will be built upon an underlying infrastructure comparable to the physical and virtual servers and other IT resources provided in an IaaS environment. </a:t>
            </a:r>
            <a:r>
              <a:rPr lang="en-IN" u="sng" dirty="0">
                <a:hlinkClick r:id="rId2" action="ppaction://hlinkfile"/>
              </a:rPr>
              <a:t>Figure </a:t>
            </a:r>
            <a:r>
              <a:rPr lang="en-IN" u="sng" dirty="0" smtClean="0">
                <a:hlinkClick r:id="rId2" action="ppaction://hlinkfile"/>
              </a:rPr>
              <a:t>(in next slide) </a:t>
            </a:r>
            <a:r>
              <a:rPr lang="en-IN" dirty="0"/>
              <a:t>shows how these two models can conceptually be combined into a simple layered architecture.</a:t>
            </a:r>
          </a:p>
          <a:p>
            <a:pPr marL="0" indent="0">
              <a:buNone/>
            </a:pPr>
            <a:endParaRPr lang="en-IN" dirty="0"/>
          </a:p>
        </p:txBody>
      </p:sp>
    </p:spTree>
    <p:extLst>
      <p:ext uri="{BB962C8B-B14F-4D97-AF65-F5344CB8AC3E}">
        <p14:creationId xmlns:p14="http://schemas.microsoft.com/office/powerpoint/2010/main" val="4031411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 y="3174"/>
            <a:ext cx="8251477" cy="67381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472264" y="476672"/>
            <a:ext cx="2952328" cy="1200329"/>
          </a:xfrm>
          <a:prstGeom prst="rect">
            <a:avLst/>
          </a:prstGeom>
          <a:noFill/>
        </p:spPr>
        <p:txBody>
          <a:bodyPr wrap="square" rtlCol="0">
            <a:spAutoFit/>
          </a:bodyPr>
          <a:lstStyle/>
          <a:p>
            <a:r>
              <a:rPr lang="en-IN" dirty="0" smtClean="0"/>
              <a:t>Figure: A </a:t>
            </a:r>
            <a:r>
              <a:rPr lang="en-IN" dirty="0"/>
              <a:t>PaaS environment based on the IT resources provided by an</a:t>
            </a:r>
            <a:r>
              <a:rPr lang="en-IN" b="1" dirty="0"/>
              <a:t> </a:t>
            </a:r>
            <a:r>
              <a:rPr lang="en-IN" dirty="0"/>
              <a:t>underlying IaaS environment</a:t>
            </a:r>
          </a:p>
        </p:txBody>
      </p:sp>
    </p:spTree>
    <p:extLst>
      <p:ext uri="{BB962C8B-B14F-4D97-AF65-F5344CB8AC3E}">
        <p14:creationId xmlns:p14="http://schemas.microsoft.com/office/powerpoint/2010/main" val="3338545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just">
              <a:buNone/>
            </a:pPr>
            <a:r>
              <a:rPr lang="en-IN" dirty="0" smtClean="0"/>
              <a:t>(CASE-II) A </a:t>
            </a:r>
            <a:r>
              <a:rPr lang="en-IN" dirty="0"/>
              <a:t>cloud provider would not normally need to provision an IaaS environment from its own cloud in order to make a PaaS environment available to cloud </a:t>
            </a:r>
            <a:r>
              <a:rPr lang="en-IN" dirty="0" smtClean="0"/>
              <a:t>consumers (see next slide)</a:t>
            </a:r>
            <a:endParaRPr lang="en-IN" dirty="0"/>
          </a:p>
        </p:txBody>
      </p:sp>
    </p:spTree>
    <p:extLst>
      <p:ext uri="{BB962C8B-B14F-4D97-AF65-F5344CB8AC3E}">
        <p14:creationId xmlns:p14="http://schemas.microsoft.com/office/powerpoint/2010/main" val="2791668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3472" y="476672"/>
            <a:ext cx="8755533" cy="62313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11424" y="2636912"/>
            <a:ext cx="3024336" cy="3970318"/>
          </a:xfrm>
          <a:prstGeom prst="rect">
            <a:avLst/>
          </a:prstGeom>
          <a:noFill/>
        </p:spPr>
        <p:txBody>
          <a:bodyPr wrap="square" rtlCol="0">
            <a:spAutoFit/>
          </a:bodyPr>
          <a:lstStyle/>
          <a:p>
            <a:pPr algn="just"/>
            <a:r>
              <a:rPr lang="en-IN" dirty="0"/>
              <a:t>An example of a contract between Cloud Providers X and Y, in</a:t>
            </a:r>
            <a:r>
              <a:rPr lang="en-IN" b="1" dirty="0"/>
              <a:t> </a:t>
            </a:r>
            <a:r>
              <a:rPr lang="en-IN" dirty="0"/>
              <a:t>which services offered by Cloud Provider X are physically hosted on virtual servers belonging to Cloud Provider Y. Sensitive data that is legally required to stay in a specific region is physically kept in Cloud B, which is physically located in that region.</a:t>
            </a:r>
          </a:p>
          <a:p>
            <a:r>
              <a:rPr lang="en-IN" dirty="0"/>
              <a:t/>
            </a:r>
            <a:br>
              <a:rPr lang="en-IN" dirty="0"/>
            </a:br>
            <a:endParaRPr lang="en-IN" dirty="0"/>
          </a:p>
        </p:txBody>
      </p:sp>
    </p:spTree>
    <p:extLst>
      <p:ext uri="{BB962C8B-B14F-4D97-AF65-F5344CB8AC3E}">
        <p14:creationId xmlns:p14="http://schemas.microsoft.com/office/powerpoint/2010/main" val="3932643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3595"/>
          </a:xfrm>
        </p:spPr>
        <p:txBody>
          <a:bodyPr>
            <a:normAutofit fontScale="90000"/>
          </a:bodyPr>
          <a:lstStyle/>
          <a:p>
            <a:r>
              <a:rPr lang="en-IN" b="1" dirty="0" smtClean="0"/>
              <a:t/>
            </a:r>
            <a:br>
              <a:rPr lang="en-IN" b="1" dirty="0" smtClean="0"/>
            </a:br>
            <a:r>
              <a:rPr lang="en-IN" b="1" dirty="0" smtClean="0"/>
              <a:t>IaaS </a:t>
            </a:r>
            <a:r>
              <a:rPr lang="en-IN" b="1" dirty="0"/>
              <a:t>+ PaaS + SaaS</a:t>
            </a:r>
            <a:r>
              <a:rPr lang="en-IN" dirty="0"/>
              <a:t/>
            </a:r>
            <a:br>
              <a:rPr lang="en-IN" dirty="0"/>
            </a:br>
            <a:endParaRPr lang="en-IN" dirty="0"/>
          </a:p>
        </p:txBody>
      </p:sp>
      <p:sp>
        <p:nvSpPr>
          <p:cNvPr id="3" name="Content Placeholder 2"/>
          <p:cNvSpPr>
            <a:spLocks noGrp="1"/>
          </p:cNvSpPr>
          <p:nvPr>
            <p:ph idx="1"/>
          </p:nvPr>
        </p:nvSpPr>
        <p:spPr>
          <a:xfrm>
            <a:off x="838200" y="980728"/>
            <a:ext cx="10515600" cy="5196235"/>
          </a:xfrm>
        </p:spPr>
        <p:txBody>
          <a:bodyPr/>
          <a:lstStyle/>
          <a:p>
            <a:pPr marL="0" indent="0">
              <a:buNone/>
            </a:pPr>
            <a:r>
              <a:rPr lang="en-IN" dirty="0"/>
              <a:t>All three cloud delivery models can be combined to establish layers of IT resources that build upon each other</a:t>
            </a:r>
          </a:p>
        </p:txBody>
      </p:sp>
    </p:spTree>
    <p:extLst>
      <p:ext uri="{BB962C8B-B14F-4D97-AF65-F5344CB8AC3E}">
        <p14:creationId xmlns:p14="http://schemas.microsoft.com/office/powerpoint/2010/main" val="2772466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8696" y="3175"/>
            <a:ext cx="8784976" cy="67381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976320" y="5085833"/>
            <a:ext cx="2808312" cy="1754326"/>
          </a:xfrm>
          <a:prstGeom prst="rect">
            <a:avLst/>
          </a:prstGeom>
          <a:noFill/>
        </p:spPr>
        <p:txBody>
          <a:bodyPr wrap="square" rtlCol="0">
            <a:spAutoFit/>
          </a:bodyPr>
          <a:lstStyle/>
          <a:p>
            <a:r>
              <a:rPr lang="en-IN" dirty="0"/>
              <a:t>A simple layered view of an architecture comprised of IaaS and</a:t>
            </a:r>
            <a:r>
              <a:rPr lang="en-IN" b="1" dirty="0"/>
              <a:t> </a:t>
            </a:r>
            <a:r>
              <a:rPr lang="en-IN" dirty="0"/>
              <a:t>PaaS environments hosting three SaaS cloud service implementations.</a:t>
            </a:r>
          </a:p>
          <a:p>
            <a:endParaRPr lang="en-IN" dirty="0"/>
          </a:p>
        </p:txBody>
      </p:sp>
    </p:spTree>
    <p:extLst>
      <p:ext uri="{BB962C8B-B14F-4D97-AF65-F5344CB8AC3E}">
        <p14:creationId xmlns:p14="http://schemas.microsoft.com/office/powerpoint/2010/main" val="809917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7611"/>
          </a:xfrm>
        </p:spPr>
        <p:txBody>
          <a:bodyPr>
            <a:normAutofit fontScale="90000"/>
          </a:bodyPr>
          <a:lstStyle/>
          <a:p>
            <a:r>
              <a:rPr lang="en-IN" b="1" dirty="0"/>
              <a:t>Key Points</a:t>
            </a:r>
            <a:endParaRPr lang="en-IN" dirty="0"/>
          </a:p>
        </p:txBody>
      </p:sp>
      <p:sp>
        <p:nvSpPr>
          <p:cNvPr id="3" name="Content Placeholder 2"/>
          <p:cNvSpPr>
            <a:spLocks noGrp="1"/>
          </p:cNvSpPr>
          <p:nvPr>
            <p:ph idx="1"/>
          </p:nvPr>
        </p:nvSpPr>
        <p:spPr>
          <a:xfrm>
            <a:off x="838200" y="1124744"/>
            <a:ext cx="10515600" cy="5052219"/>
          </a:xfrm>
        </p:spPr>
        <p:txBody>
          <a:bodyPr>
            <a:normAutofit lnSpcReduction="10000"/>
          </a:bodyPr>
          <a:lstStyle/>
          <a:p>
            <a:pPr lvl="0" algn="just"/>
            <a:r>
              <a:rPr lang="en-IN" dirty="0"/>
              <a:t>The IaaS cloud delivery model offers cloud consumers a high level of administrative control over “raw” infrastructure-based IT </a:t>
            </a:r>
            <a:r>
              <a:rPr lang="en-IN" dirty="0" smtClean="0"/>
              <a:t>resources</a:t>
            </a:r>
            <a:endParaRPr lang="en-IN" dirty="0"/>
          </a:p>
          <a:p>
            <a:pPr algn="just"/>
            <a:r>
              <a:rPr lang="en-IN" dirty="0"/>
              <a:t>The PaaS cloud delivery model enables a cloud provider to offer a </a:t>
            </a:r>
            <a:r>
              <a:rPr lang="en-IN" dirty="0" smtClean="0"/>
              <a:t>pre</a:t>
            </a:r>
            <a:r>
              <a:rPr lang="en-IN" dirty="0"/>
              <a:t>configured environment that cloud consumers can use to build and deploy cloud services and solutions, albeit with decreased administrative control</a:t>
            </a:r>
            <a:r>
              <a:rPr lang="en-IN" dirty="0" smtClean="0"/>
              <a:t>.</a:t>
            </a:r>
            <a:endParaRPr lang="en-IN" dirty="0"/>
          </a:p>
          <a:p>
            <a:pPr lvl="0" algn="just"/>
            <a:r>
              <a:rPr lang="en-IN" dirty="0"/>
              <a:t>SaaS is a cloud delivery model for shared cloud services that can be positioned as commercialized products hosted by clouds</a:t>
            </a:r>
            <a:r>
              <a:rPr lang="en-IN" dirty="0" smtClean="0"/>
              <a:t>.</a:t>
            </a:r>
            <a:endParaRPr lang="en-IN" dirty="0"/>
          </a:p>
          <a:p>
            <a:pPr lvl="0" algn="just"/>
            <a:r>
              <a:rPr lang="en-IN" dirty="0"/>
              <a:t>Different combinations of IaaS, PaaS, and SaaS are possible, depending on how cloud consumers and cloud providers choose to leverage the natural hierarchy established by these base cloud delivery models.</a:t>
            </a:r>
          </a:p>
          <a:p>
            <a:pPr lvl="0" algn="just"/>
            <a:endParaRPr lang="en-IN" dirty="0"/>
          </a:p>
          <a:p>
            <a:pPr marL="0" indent="0">
              <a:buNone/>
            </a:pPr>
            <a:endParaRPr lang="en-IN" dirty="0"/>
          </a:p>
        </p:txBody>
      </p:sp>
    </p:spTree>
    <p:extLst>
      <p:ext uri="{BB962C8B-B14F-4D97-AF65-F5344CB8AC3E}">
        <p14:creationId xmlns:p14="http://schemas.microsoft.com/office/powerpoint/2010/main" val="3373123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dirty="0"/>
              <a:t>A </a:t>
            </a:r>
            <a:r>
              <a:rPr lang="en-IN" i="1" dirty="0"/>
              <a:t>cloud delivery model</a:t>
            </a:r>
            <a:r>
              <a:rPr lang="en-IN" dirty="0"/>
              <a:t> represents a specific, pre-packaged combination of IT resources offered by a cloud provider. Three common cloud delivery models have become widely established and formalized:</a:t>
            </a:r>
          </a:p>
          <a:p>
            <a:pPr marL="0" indent="0">
              <a:buNone/>
            </a:pPr>
            <a:endParaRPr lang="en-IN" dirty="0"/>
          </a:p>
          <a:p>
            <a:pPr lvl="0"/>
            <a:r>
              <a:rPr lang="en-IN" dirty="0"/>
              <a:t>Infrastructure-as-a-Service (IaaS</a:t>
            </a:r>
            <a:r>
              <a:rPr lang="en-IN" dirty="0" smtClean="0"/>
              <a:t>)</a:t>
            </a:r>
            <a:endParaRPr lang="en-IN" dirty="0"/>
          </a:p>
          <a:p>
            <a:pPr lvl="0"/>
            <a:r>
              <a:rPr lang="en-IN" dirty="0"/>
              <a:t>Platform-as-a-Service (PaaS</a:t>
            </a:r>
            <a:r>
              <a:rPr lang="en-IN" dirty="0" smtClean="0"/>
              <a:t>)</a:t>
            </a:r>
            <a:endParaRPr lang="en-IN" dirty="0"/>
          </a:p>
          <a:p>
            <a:pPr lvl="0"/>
            <a:r>
              <a:rPr lang="en-IN" dirty="0"/>
              <a:t>Software-as-a-Service (SaaS)</a:t>
            </a:r>
          </a:p>
          <a:p>
            <a:endParaRPr lang="en-IN" dirty="0"/>
          </a:p>
        </p:txBody>
      </p:sp>
    </p:spTree>
    <p:extLst>
      <p:ext uri="{BB962C8B-B14F-4D97-AF65-F5344CB8AC3E}">
        <p14:creationId xmlns:p14="http://schemas.microsoft.com/office/powerpoint/2010/main" val="1620568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5603"/>
          </a:xfrm>
        </p:spPr>
        <p:txBody>
          <a:bodyPr>
            <a:normAutofit fontScale="90000"/>
          </a:bodyPr>
          <a:lstStyle/>
          <a:p>
            <a:r>
              <a:rPr lang="en-US" dirty="0" smtClean="0"/>
              <a:t>Roles and responsibility</a:t>
            </a:r>
            <a:endParaRPr lang="en-IN" dirty="0"/>
          </a:p>
        </p:txBody>
      </p:sp>
      <p:sp>
        <p:nvSpPr>
          <p:cNvPr id="3" name="Content Placeholder 2"/>
          <p:cNvSpPr>
            <a:spLocks noGrp="1"/>
          </p:cNvSpPr>
          <p:nvPr>
            <p:ph idx="1"/>
          </p:nvPr>
        </p:nvSpPr>
        <p:spPr>
          <a:xfrm>
            <a:off x="838200" y="1124744"/>
            <a:ext cx="10515600" cy="5052219"/>
          </a:xfrm>
        </p:spPr>
        <p:txBody>
          <a:bodyPr/>
          <a:lstStyle/>
          <a:p>
            <a:pPr marL="0" indent="0" algn="just">
              <a:buNone/>
            </a:pPr>
            <a:r>
              <a:rPr lang="en-IN" b="1" dirty="0"/>
              <a:t>Cloud </a:t>
            </a:r>
            <a:r>
              <a:rPr lang="en-IN" b="1" dirty="0" err="1" smtClean="0"/>
              <a:t>Provider:</a:t>
            </a:r>
            <a:r>
              <a:rPr lang="en-IN" dirty="0" err="1"/>
              <a:t>Cloud</a:t>
            </a:r>
            <a:r>
              <a:rPr lang="en-IN" dirty="0"/>
              <a:t> providers normally own the IT resources that are made available for lease by cloud consumers; however, some cloud providers also “resell” IT resources leased from other cloud </a:t>
            </a:r>
            <a:r>
              <a:rPr lang="en-IN" dirty="0" smtClean="0"/>
              <a:t>providers.</a:t>
            </a:r>
          </a:p>
          <a:p>
            <a:pPr marL="0" indent="0" algn="just">
              <a:buNone/>
            </a:pPr>
            <a:r>
              <a:rPr lang="en-IN" dirty="0" smtClean="0"/>
              <a:t>A </a:t>
            </a:r>
            <a:r>
              <a:rPr lang="en-IN" b="1" i="1" dirty="0"/>
              <a:t>cloud consumer</a:t>
            </a:r>
            <a:r>
              <a:rPr lang="en-IN" b="1" dirty="0"/>
              <a:t> </a:t>
            </a:r>
            <a:r>
              <a:rPr lang="en-IN" dirty="0"/>
              <a:t>is an organization (or a human) that has a formal contract or arrangement with a cloud provider to use IT resources made available by the cloud provider. Specifically, the cloud consumer uses a cloud service consumer to access a cloud service </a:t>
            </a:r>
          </a:p>
          <a:p>
            <a:pPr marL="0" indent="0">
              <a:buNone/>
            </a:pPr>
            <a:endParaRPr lang="en-IN" dirty="0"/>
          </a:p>
        </p:txBody>
      </p:sp>
    </p:spTree>
    <p:extLst>
      <p:ext uri="{BB962C8B-B14F-4D97-AF65-F5344CB8AC3E}">
        <p14:creationId xmlns:p14="http://schemas.microsoft.com/office/powerpoint/2010/main" val="1129287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76" y="1700808"/>
            <a:ext cx="6912768" cy="2770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84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Cloud Resource Administrator</a:t>
            </a:r>
            <a:endParaRPr lang="en-IN" dirty="0"/>
          </a:p>
        </p:txBody>
      </p:sp>
      <p:sp>
        <p:nvSpPr>
          <p:cNvPr id="3" name="Content Placeholder 2"/>
          <p:cNvSpPr>
            <a:spLocks noGrp="1"/>
          </p:cNvSpPr>
          <p:nvPr>
            <p:ph idx="1"/>
          </p:nvPr>
        </p:nvSpPr>
        <p:spPr/>
        <p:txBody>
          <a:bodyPr/>
          <a:lstStyle/>
          <a:p>
            <a:pPr algn="just"/>
            <a:r>
              <a:rPr lang="en-IN" dirty="0"/>
              <a:t>A </a:t>
            </a:r>
            <a:r>
              <a:rPr lang="en-IN" i="1" dirty="0"/>
              <a:t>cloud resource administrator</a:t>
            </a:r>
            <a:r>
              <a:rPr lang="en-IN" dirty="0"/>
              <a:t> is the person or organization responsible for administering a cloud-based IT resource (including cloud services). </a:t>
            </a:r>
            <a:endParaRPr lang="en-IN" dirty="0" smtClean="0"/>
          </a:p>
          <a:p>
            <a:pPr algn="just"/>
            <a:r>
              <a:rPr lang="en-IN" dirty="0" smtClean="0"/>
              <a:t>The </a:t>
            </a:r>
            <a:r>
              <a:rPr lang="en-IN" dirty="0"/>
              <a:t>cloud resource administrator can be (or belong to) the cloud consumer or cloud provider of the cloud within which the cloud service resides. Alternatively, it can be (or belong to) a third-party organization contracted to administer the cloud-based IT resource.</a:t>
            </a:r>
          </a:p>
          <a:p>
            <a:endParaRPr lang="en-IN" dirty="0"/>
          </a:p>
        </p:txBody>
      </p:sp>
    </p:spTree>
    <p:extLst>
      <p:ext uri="{BB962C8B-B14F-4D97-AF65-F5344CB8AC3E}">
        <p14:creationId xmlns:p14="http://schemas.microsoft.com/office/powerpoint/2010/main" val="2268247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9376" y="764704"/>
            <a:ext cx="8568952" cy="55446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624392" y="692696"/>
            <a:ext cx="2016224" cy="2862322"/>
          </a:xfrm>
          <a:prstGeom prst="rect">
            <a:avLst/>
          </a:prstGeom>
          <a:noFill/>
        </p:spPr>
        <p:txBody>
          <a:bodyPr wrap="square" rtlCol="0">
            <a:spAutoFit/>
          </a:bodyPr>
          <a:lstStyle/>
          <a:p>
            <a:r>
              <a:rPr lang="en-IN" dirty="0"/>
              <a:t>A cloud resource administrator can be with a cloud consumer</a:t>
            </a:r>
            <a:r>
              <a:rPr lang="en-IN" b="1" dirty="0"/>
              <a:t> </a:t>
            </a:r>
            <a:r>
              <a:rPr lang="en-IN" dirty="0"/>
              <a:t>organization and administer remotely accessible IT resources that belong to the cloud </a:t>
            </a:r>
            <a:r>
              <a:rPr lang="en-IN" dirty="0" smtClean="0"/>
              <a:t>consumer.</a:t>
            </a:r>
            <a:endParaRPr lang="en-IN" dirty="0"/>
          </a:p>
        </p:txBody>
      </p:sp>
    </p:spTree>
    <p:extLst>
      <p:ext uri="{BB962C8B-B14F-4D97-AF65-F5344CB8AC3E}">
        <p14:creationId xmlns:p14="http://schemas.microsoft.com/office/powerpoint/2010/main" val="3434556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980728"/>
            <a:ext cx="7704856" cy="52502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904312" y="2636912"/>
            <a:ext cx="2808312" cy="2308324"/>
          </a:xfrm>
          <a:prstGeom prst="rect">
            <a:avLst/>
          </a:prstGeom>
          <a:noFill/>
        </p:spPr>
        <p:txBody>
          <a:bodyPr wrap="square" rtlCol="0">
            <a:spAutoFit/>
          </a:bodyPr>
          <a:lstStyle/>
          <a:p>
            <a:r>
              <a:rPr lang="en-IN" dirty="0"/>
              <a:t>A cloud resource administrator can be with a cloud provider</a:t>
            </a:r>
            <a:r>
              <a:rPr lang="en-IN" b="1" dirty="0"/>
              <a:t> </a:t>
            </a:r>
            <a:r>
              <a:rPr lang="en-IN" dirty="0"/>
              <a:t>organization for which it can administer the cloud provider’s internally and externally available IT resources.</a:t>
            </a:r>
          </a:p>
          <a:p>
            <a:endParaRPr lang="en-IN" dirty="0"/>
          </a:p>
        </p:txBody>
      </p:sp>
    </p:spTree>
    <p:extLst>
      <p:ext uri="{BB962C8B-B14F-4D97-AF65-F5344CB8AC3E}">
        <p14:creationId xmlns:p14="http://schemas.microsoft.com/office/powerpoint/2010/main" val="2251553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8720"/>
            <a:ext cx="10515600" cy="5268243"/>
          </a:xfrm>
        </p:spPr>
        <p:txBody>
          <a:bodyPr>
            <a:normAutofit fontScale="92500" lnSpcReduction="20000"/>
          </a:bodyPr>
          <a:lstStyle/>
          <a:p>
            <a:pPr lvl="0" algn="just"/>
            <a:r>
              <a:rPr lang="en-IN" i="1" dirty="0"/>
              <a:t>Cloud Auditor </a:t>
            </a:r>
            <a:r>
              <a:rPr lang="en-IN" dirty="0"/>
              <a:t>– A third-party (often accredited) that conducts independent</a:t>
            </a:r>
            <a:r>
              <a:rPr lang="en-IN" i="1" dirty="0"/>
              <a:t> </a:t>
            </a:r>
            <a:r>
              <a:rPr lang="en-IN" dirty="0"/>
              <a:t>assessments of cloud environments assumes the role of the </a:t>
            </a:r>
            <a:r>
              <a:rPr lang="en-IN" i="1" dirty="0"/>
              <a:t>cloud auditor</a:t>
            </a:r>
            <a:r>
              <a:rPr lang="en-IN" dirty="0"/>
              <a:t>. The typical responsibilities associated with this role include the </a:t>
            </a:r>
            <a:r>
              <a:rPr lang="en-IN" i="1" u="sng" dirty="0"/>
              <a:t>evaluation of security controls, privacy impacts, and performance</a:t>
            </a:r>
            <a:r>
              <a:rPr lang="en-IN" dirty="0"/>
              <a:t>. The main purpose of the cloud auditor role is to provide an unbiased assessment (and possible endorsement) of a cloud environment to help strengthen the trust relationship between cloud consumers and cloud providers</a:t>
            </a:r>
            <a:r>
              <a:rPr lang="en-IN" dirty="0" smtClean="0"/>
              <a:t>.</a:t>
            </a:r>
            <a:endParaRPr lang="en-IN" dirty="0"/>
          </a:p>
          <a:p>
            <a:pPr lvl="0" algn="just"/>
            <a:r>
              <a:rPr lang="en-IN" i="1" dirty="0"/>
              <a:t>Cloud Broker </a:t>
            </a:r>
            <a:r>
              <a:rPr lang="en-IN" dirty="0"/>
              <a:t>– This role is assumed by a party that assumes the</a:t>
            </a:r>
            <a:r>
              <a:rPr lang="en-IN" i="1" dirty="0"/>
              <a:t> </a:t>
            </a:r>
            <a:r>
              <a:rPr lang="en-IN" dirty="0"/>
              <a:t>responsibility of </a:t>
            </a:r>
            <a:r>
              <a:rPr lang="en-IN" b="1" u="sng" dirty="0"/>
              <a:t>managing and negotiating the usage of cloud services between cloud consumers and cloud providers</a:t>
            </a:r>
            <a:r>
              <a:rPr lang="en-IN" dirty="0"/>
              <a:t>. Mediation services provided by </a:t>
            </a:r>
            <a:r>
              <a:rPr lang="en-IN" i="1" dirty="0"/>
              <a:t>cloud brokers</a:t>
            </a:r>
            <a:r>
              <a:rPr lang="en-IN" dirty="0"/>
              <a:t> include service intermediation, aggregation, and arbitrage</a:t>
            </a:r>
            <a:r>
              <a:rPr lang="en-IN" dirty="0" smtClean="0"/>
              <a:t>.</a:t>
            </a:r>
            <a:endParaRPr lang="en-IN" dirty="0"/>
          </a:p>
          <a:p>
            <a:pPr lvl="0" algn="just"/>
            <a:r>
              <a:rPr lang="en-IN" i="1" dirty="0"/>
              <a:t>Cloud Carrier </a:t>
            </a:r>
            <a:r>
              <a:rPr lang="en-IN" dirty="0"/>
              <a:t>– The party responsible for providing the wire-level</a:t>
            </a:r>
            <a:r>
              <a:rPr lang="en-IN" i="1" dirty="0"/>
              <a:t> </a:t>
            </a:r>
            <a:r>
              <a:rPr lang="en-IN" dirty="0"/>
              <a:t>connectivity between cloud consumers and cloud providers assumes the role of the </a:t>
            </a:r>
            <a:r>
              <a:rPr lang="en-IN" i="1" dirty="0"/>
              <a:t>cloud carrier</a:t>
            </a:r>
            <a:r>
              <a:rPr lang="en-IN" dirty="0"/>
              <a:t>. This role is often assumed by </a:t>
            </a:r>
            <a:r>
              <a:rPr lang="en-IN" b="1" u="sng" dirty="0"/>
              <a:t>network and telecommunication providers.</a:t>
            </a:r>
          </a:p>
          <a:p>
            <a:endParaRPr lang="en-IN" dirty="0"/>
          </a:p>
        </p:txBody>
      </p:sp>
      <p:sp>
        <p:nvSpPr>
          <p:cNvPr id="4" name="Title 3"/>
          <p:cNvSpPr>
            <a:spLocks noGrp="1"/>
          </p:cNvSpPr>
          <p:nvPr>
            <p:ph type="title"/>
          </p:nvPr>
        </p:nvSpPr>
        <p:spPr>
          <a:xfrm>
            <a:off x="838200" y="365125"/>
            <a:ext cx="10515600" cy="327571"/>
          </a:xfrm>
        </p:spPr>
        <p:txBody>
          <a:bodyPr>
            <a:normAutofit fontScale="90000"/>
          </a:bodyPr>
          <a:lstStyle/>
          <a:p>
            <a:r>
              <a:rPr lang="en-IN" b="1" dirty="0" smtClean="0"/>
              <a:t/>
            </a:r>
            <a:br>
              <a:rPr lang="en-IN" b="1" dirty="0" smtClean="0"/>
            </a:br>
            <a:r>
              <a:rPr lang="en-IN" b="1" dirty="0"/>
              <a:t/>
            </a:r>
            <a:br>
              <a:rPr lang="en-IN" b="1" dirty="0"/>
            </a:br>
            <a:r>
              <a:rPr lang="en-IN" b="1" dirty="0" smtClean="0"/>
              <a:t>Additional </a:t>
            </a:r>
            <a:r>
              <a:rPr lang="en-IN" b="1" dirty="0"/>
              <a:t>Roles</a:t>
            </a:r>
            <a:r>
              <a:rPr lang="en-IN" dirty="0"/>
              <a:t/>
            </a:r>
            <a:br>
              <a:rPr lang="en-IN" dirty="0"/>
            </a:br>
            <a:r>
              <a:rPr lang="en-IN" dirty="0"/>
              <a:t> </a:t>
            </a:r>
            <a:br>
              <a:rPr lang="en-IN" dirty="0"/>
            </a:br>
            <a:endParaRPr lang="en-IN" dirty="0"/>
          </a:p>
        </p:txBody>
      </p:sp>
    </p:spTree>
    <p:extLst>
      <p:ext uri="{BB962C8B-B14F-4D97-AF65-F5344CB8AC3E}">
        <p14:creationId xmlns:p14="http://schemas.microsoft.com/office/powerpoint/2010/main" val="3273512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7611"/>
          </a:xfrm>
        </p:spPr>
        <p:txBody>
          <a:bodyPr>
            <a:normAutofit fontScale="90000"/>
          </a:bodyPr>
          <a:lstStyle/>
          <a:p>
            <a:r>
              <a:rPr lang="en-IN" b="1" dirty="0"/>
              <a:t>Trust </a:t>
            </a:r>
            <a:r>
              <a:rPr lang="en-IN" b="1" dirty="0" smtClean="0"/>
              <a:t>Boundary</a:t>
            </a:r>
            <a:endParaRPr lang="en-IN" dirty="0"/>
          </a:p>
        </p:txBody>
      </p:sp>
      <p:sp>
        <p:nvSpPr>
          <p:cNvPr id="3" name="Content Placeholder 2"/>
          <p:cNvSpPr>
            <a:spLocks noGrp="1"/>
          </p:cNvSpPr>
          <p:nvPr>
            <p:ph idx="1"/>
          </p:nvPr>
        </p:nvSpPr>
        <p:spPr>
          <a:xfrm>
            <a:off x="838200" y="1124744"/>
            <a:ext cx="10515600" cy="5052219"/>
          </a:xfrm>
        </p:spPr>
        <p:txBody>
          <a:bodyPr/>
          <a:lstStyle/>
          <a:p>
            <a:pPr marL="0" indent="0" algn="just">
              <a:buNone/>
            </a:pPr>
            <a:r>
              <a:rPr lang="en-IN" dirty="0"/>
              <a:t>When an organization assumes the role of cloud consumer to access cloud-based IT resources, it needs to extend its trust beyond the physical boundary of the organization to include parts of the cloud environment.</a:t>
            </a:r>
          </a:p>
          <a:p>
            <a:pPr marL="0" indent="0">
              <a:buNone/>
            </a:pPr>
            <a:endParaRPr lang="en-IN" dirty="0"/>
          </a:p>
        </p:txBody>
      </p:sp>
    </p:spTree>
    <p:extLst>
      <p:ext uri="{BB962C8B-B14F-4D97-AF65-F5344CB8AC3E}">
        <p14:creationId xmlns:p14="http://schemas.microsoft.com/office/powerpoint/2010/main" val="1042645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127448" y="548680"/>
            <a:ext cx="9865096" cy="5595739"/>
          </a:xfrm>
          <a:prstGeom prst="rect">
            <a:avLst/>
          </a:prstGeom>
        </p:spPr>
      </p:pic>
    </p:spTree>
    <p:extLst>
      <p:ext uri="{BB962C8B-B14F-4D97-AF65-F5344CB8AC3E}">
        <p14:creationId xmlns:p14="http://schemas.microsoft.com/office/powerpoint/2010/main" val="2784971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7611"/>
          </a:xfrm>
        </p:spPr>
        <p:txBody>
          <a:bodyPr>
            <a:normAutofit fontScale="90000"/>
          </a:bodyPr>
          <a:lstStyle/>
          <a:p>
            <a:r>
              <a:rPr lang="en-US" dirty="0" smtClean="0"/>
              <a:t>Who manages the layers?</a:t>
            </a:r>
            <a:endParaRPr lang="en-IN" dirty="0"/>
          </a:p>
        </p:txBody>
      </p:sp>
      <p:pic>
        <p:nvPicPr>
          <p:cNvPr id="4" name="Content Placeholder 3"/>
          <p:cNvPicPr>
            <a:picLocks noGrp="1" noChangeAspect="1"/>
          </p:cNvPicPr>
          <p:nvPr>
            <p:ph idx="1"/>
          </p:nvPr>
        </p:nvPicPr>
        <p:blipFill>
          <a:blip r:embed="rId2"/>
          <a:stretch>
            <a:fillRect/>
          </a:stretch>
        </p:blipFill>
        <p:spPr>
          <a:xfrm>
            <a:off x="983432" y="1340768"/>
            <a:ext cx="8036743" cy="4896544"/>
          </a:xfrm>
          <a:prstGeom prst="rect">
            <a:avLst/>
          </a:prstGeom>
        </p:spPr>
      </p:pic>
      <p:sp>
        <p:nvSpPr>
          <p:cNvPr id="5" name="TextBox 4"/>
          <p:cNvSpPr txBox="1"/>
          <p:nvPr/>
        </p:nvSpPr>
        <p:spPr>
          <a:xfrm>
            <a:off x="9264352" y="1340768"/>
            <a:ext cx="2088232" cy="923330"/>
          </a:xfrm>
          <a:prstGeom prst="rect">
            <a:avLst/>
          </a:prstGeom>
          <a:noFill/>
        </p:spPr>
        <p:txBody>
          <a:bodyPr wrap="square" rtlCol="0">
            <a:spAutoFit/>
          </a:bodyPr>
          <a:lstStyle/>
          <a:p>
            <a:r>
              <a:rPr lang="en-IN" dirty="0"/>
              <a:t>Scope of Controls between Provider and Consumer</a:t>
            </a:r>
          </a:p>
        </p:txBody>
      </p:sp>
    </p:spTree>
    <p:extLst>
      <p:ext uri="{BB962C8B-B14F-4D97-AF65-F5344CB8AC3E}">
        <p14:creationId xmlns:p14="http://schemas.microsoft.com/office/powerpoint/2010/main" val="2536967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4664"/>
            <a:ext cx="10515600" cy="5772299"/>
          </a:xfrm>
        </p:spPr>
        <p:txBody>
          <a:bodyPr>
            <a:normAutofit fontScale="92500" lnSpcReduction="20000"/>
          </a:bodyPr>
          <a:lstStyle/>
          <a:p>
            <a:pPr marL="0" indent="0" algn="just">
              <a:buNone/>
            </a:pPr>
            <a:r>
              <a:rPr lang="en-IN" dirty="0"/>
              <a:t>The application layer includes software applications targeted at end users or programs. The applications are used by SaaS consumers, or installed/managed/ maintained by PaaS consumers, IaaS consumers, and SaaS providers</a:t>
            </a:r>
            <a:r>
              <a:rPr lang="en-IN" dirty="0" smtClean="0"/>
              <a:t>.</a:t>
            </a:r>
          </a:p>
          <a:p>
            <a:pPr marL="0" indent="0" algn="just">
              <a:buNone/>
            </a:pPr>
            <a:endParaRPr lang="en-US" dirty="0"/>
          </a:p>
          <a:p>
            <a:pPr marL="0" indent="0" algn="just">
              <a:buNone/>
            </a:pPr>
            <a:r>
              <a:rPr lang="en-IN" dirty="0"/>
              <a:t>The middleware layer provides software building blocks (e.g., libraries, database, and Java virtual machine) for developing application software in the cloud. The middleware is used by PaaS consumers, installed/managed/maintained by IaaS consumers or PaaS providers, and hidden from SaaS </a:t>
            </a:r>
            <a:r>
              <a:rPr lang="en-IN" dirty="0" smtClean="0"/>
              <a:t>consumers.</a:t>
            </a:r>
          </a:p>
          <a:p>
            <a:pPr marL="0" indent="0" algn="just">
              <a:buNone/>
            </a:pPr>
            <a:endParaRPr lang="en-IN" dirty="0" smtClean="0"/>
          </a:p>
          <a:p>
            <a:pPr marL="0" indent="0" algn="just">
              <a:buNone/>
            </a:pPr>
            <a:r>
              <a:rPr lang="en-IN" dirty="0"/>
              <a:t>The OS layer includes operating system and drivers, and is hidden from SaaS consumers and PaaS consumers. An IaaS cloud allows one or multiple guest OS‟s to run virtualized on a single physical host. Generally, consumers have broad freedom to choose which OS to be hosted among all the OS‟s that could be supported by the cloud provider. The IaaS consumers should assume full responsibility for the guest OS‟s, while the IaaS provider controls the host OS.</a:t>
            </a:r>
          </a:p>
        </p:txBody>
      </p:sp>
    </p:spTree>
    <p:extLst>
      <p:ext uri="{BB962C8B-B14F-4D97-AF65-F5344CB8AC3E}">
        <p14:creationId xmlns:p14="http://schemas.microsoft.com/office/powerpoint/2010/main" val="1462928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b="1" i="1" u="sng" dirty="0"/>
              <a:t>Many specialized variations </a:t>
            </a:r>
            <a:r>
              <a:rPr lang="en-IN" dirty="0"/>
              <a:t>of the three base cloud delivery models have emerged, each comprised of a distinct combination of IT resources. Some examples include:</a:t>
            </a:r>
          </a:p>
          <a:p>
            <a:pPr marL="0" indent="0">
              <a:buNone/>
            </a:pPr>
            <a:endParaRPr lang="en-IN" dirty="0"/>
          </a:p>
          <a:p>
            <a:pPr lvl="0"/>
            <a:r>
              <a:rPr lang="en-IN" dirty="0" smtClean="0"/>
              <a:t>Storage-as-a-Service</a:t>
            </a:r>
            <a:endParaRPr lang="en-IN" dirty="0"/>
          </a:p>
          <a:p>
            <a:pPr lvl="0"/>
            <a:r>
              <a:rPr lang="en-IN" dirty="0" smtClean="0"/>
              <a:t>Database-as-a-Service</a:t>
            </a:r>
            <a:endParaRPr lang="en-IN" dirty="0"/>
          </a:p>
          <a:p>
            <a:pPr lvl="0"/>
            <a:r>
              <a:rPr lang="en-IN" dirty="0" smtClean="0"/>
              <a:t>Security-as-a-Service</a:t>
            </a:r>
          </a:p>
          <a:p>
            <a:pPr lvl="0"/>
            <a:endParaRPr lang="en-IN" dirty="0"/>
          </a:p>
          <a:p>
            <a:pPr lvl="0"/>
            <a:r>
              <a:rPr lang="en-IN" dirty="0" smtClean="0"/>
              <a:t>Communication-as-a-Service</a:t>
            </a:r>
            <a:endParaRPr lang="en-IN" dirty="0"/>
          </a:p>
          <a:p>
            <a:pPr lvl="0"/>
            <a:r>
              <a:rPr lang="en-IN" dirty="0" smtClean="0"/>
              <a:t>Integration-as-a-Service</a:t>
            </a:r>
            <a:endParaRPr lang="en-IN" dirty="0"/>
          </a:p>
          <a:p>
            <a:pPr lvl="0"/>
            <a:r>
              <a:rPr lang="en-IN" dirty="0" smtClean="0"/>
              <a:t>Testing-as-a-Service</a:t>
            </a:r>
            <a:endParaRPr lang="en-IN" dirty="0"/>
          </a:p>
          <a:p>
            <a:pPr lvl="0"/>
            <a:r>
              <a:rPr lang="en-IN" dirty="0"/>
              <a:t>Process-as-a-Service</a:t>
            </a:r>
          </a:p>
          <a:p>
            <a:endParaRPr lang="en-IN" dirty="0"/>
          </a:p>
        </p:txBody>
      </p:sp>
    </p:spTree>
    <p:extLst>
      <p:ext uri="{BB962C8B-B14F-4D97-AF65-F5344CB8AC3E}">
        <p14:creationId xmlns:p14="http://schemas.microsoft.com/office/powerpoint/2010/main" val="290402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4787" y="332656"/>
            <a:ext cx="10729192" cy="6276355"/>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p:cNvSpPr txBox="1"/>
          <p:nvPr/>
        </p:nvSpPr>
        <p:spPr>
          <a:xfrm>
            <a:off x="9624392" y="4437112"/>
            <a:ext cx="1728192" cy="646331"/>
          </a:xfrm>
          <a:prstGeom prst="rect">
            <a:avLst/>
          </a:prstGeom>
          <a:noFill/>
        </p:spPr>
        <p:txBody>
          <a:bodyPr wrap="square" rtlCol="0">
            <a:spAutoFit/>
          </a:bodyPr>
          <a:lstStyle/>
          <a:p>
            <a:r>
              <a:rPr lang="en-IN" dirty="0"/>
              <a:t>Based on Cloud Service models</a:t>
            </a:r>
          </a:p>
        </p:txBody>
      </p:sp>
    </p:spTree>
    <p:extLst>
      <p:ext uri="{BB962C8B-B14F-4D97-AF65-F5344CB8AC3E}">
        <p14:creationId xmlns:p14="http://schemas.microsoft.com/office/powerpoint/2010/main" val="1638399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marL="0" indent="0">
              <a:buNone/>
            </a:pPr>
            <a:r>
              <a:rPr lang="en-US" dirty="0" smtClean="0"/>
              <a:t>References:</a:t>
            </a:r>
          </a:p>
          <a:p>
            <a:pPr marL="0" indent="0">
              <a:buNone/>
            </a:pPr>
            <a:r>
              <a:rPr lang="en-US" dirty="0" smtClean="0">
                <a:hlinkClick r:id="rId2"/>
              </a:rPr>
              <a:t>https://timesofcloud.com/cloud-tutorial/based-on-cloud-service-models/</a:t>
            </a:r>
            <a:endParaRPr lang="en-US" dirty="0" smtClean="0"/>
          </a:p>
          <a:p>
            <a:pPr marL="0" indent="0">
              <a:buNone/>
            </a:pPr>
            <a:endParaRPr lang="en-US" dirty="0"/>
          </a:p>
          <a:p>
            <a:pPr marL="0" indent="0">
              <a:buNone/>
            </a:pPr>
            <a:r>
              <a:rPr lang="en-IN" dirty="0" smtClean="0"/>
              <a:t>cloud computing concepts technology &amp; architecture [Book]</a:t>
            </a:r>
            <a:r>
              <a:rPr lang="en-US" dirty="0" smtClean="0"/>
              <a:t>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mtClean="0"/>
              <a:t>                                                   Unit-II </a:t>
            </a:r>
            <a:r>
              <a:rPr lang="en-US" dirty="0" smtClean="0"/>
              <a:t>End </a:t>
            </a:r>
            <a:r>
              <a:rPr lang="en-US" dirty="0"/>
              <a:t>H</a:t>
            </a:r>
            <a:r>
              <a:rPr lang="en-US" dirty="0" smtClean="0"/>
              <a:t>ere</a:t>
            </a:r>
            <a:endParaRPr lang="en-IN" dirty="0"/>
          </a:p>
        </p:txBody>
      </p:sp>
    </p:spTree>
    <p:extLst>
      <p:ext uri="{BB962C8B-B14F-4D97-AF65-F5344CB8AC3E}">
        <p14:creationId xmlns:p14="http://schemas.microsoft.com/office/powerpoint/2010/main" val="3664653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Infrastructure-as-a-Service (IaaS)</a:t>
            </a:r>
            <a:endParaRPr lang="en-IN"/>
          </a:p>
        </p:txBody>
      </p:sp>
      <p:sp>
        <p:nvSpPr>
          <p:cNvPr id="3" name="Content Placeholder 2"/>
          <p:cNvSpPr>
            <a:spLocks noGrp="1"/>
          </p:cNvSpPr>
          <p:nvPr>
            <p:ph idx="1"/>
          </p:nvPr>
        </p:nvSpPr>
        <p:spPr/>
        <p:txBody>
          <a:bodyPr>
            <a:normAutofit fontScale="92500" lnSpcReduction="20000"/>
          </a:bodyPr>
          <a:lstStyle/>
          <a:p>
            <a:pPr algn="just"/>
            <a:r>
              <a:rPr lang="en-IN" dirty="0" smtClean="0"/>
              <a:t>This </a:t>
            </a:r>
            <a:r>
              <a:rPr lang="en-IN" dirty="0"/>
              <a:t>environment can include hardware, network, connectivity, operating systems, and other “raw” IT resources. </a:t>
            </a:r>
            <a:endParaRPr lang="en-IN" dirty="0" smtClean="0"/>
          </a:p>
          <a:p>
            <a:pPr algn="just"/>
            <a:r>
              <a:rPr lang="en-IN" dirty="0" smtClean="0"/>
              <a:t>The </a:t>
            </a:r>
            <a:r>
              <a:rPr lang="en-IN" dirty="0"/>
              <a:t>general purpose of an IaaS environment is to provide cloud consumers with a high level of control and responsibility over its configuration and utilization. </a:t>
            </a:r>
          </a:p>
          <a:p>
            <a:r>
              <a:rPr lang="en-IN" dirty="0" smtClean="0"/>
              <a:t>The </a:t>
            </a:r>
            <a:r>
              <a:rPr lang="en-IN" dirty="0"/>
              <a:t>types and brands of the IT resources provided by IaaS products offered by different cloud providers can vary. </a:t>
            </a:r>
            <a:endParaRPr lang="en-IN" dirty="0" smtClean="0"/>
          </a:p>
          <a:p>
            <a:r>
              <a:rPr lang="en-IN" dirty="0" smtClean="0"/>
              <a:t>IT </a:t>
            </a:r>
            <a:r>
              <a:rPr lang="en-IN" dirty="0"/>
              <a:t>resources available through IaaS environments are generally offered as freshly initialized virtual instances. </a:t>
            </a:r>
            <a:endParaRPr lang="en-IN" dirty="0" smtClean="0"/>
          </a:p>
          <a:p>
            <a:pPr algn="just"/>
            <a:r>
              <a:rPr lang="en-IN" dirty="0" smtClean="0"/>
              <a:t>A </a:t>
            </a:r>
            <a:r>
              <a:rPr lang="en-IN" dirty="0"/>
              <a:t>central and primary IT resource within a typical IaaS environment is the virtual server. Virtual servers are leased by specifying server hardware requirements, such as processor capacity, memory, and local storage </a:t>
            </a:r>
            <a:r>
              <a:rPr lang="en-IN" dirty="0" smtClean="0"/>
              <a:t>space.</a:t>
            </a:r>
            <a:endParaRPr lang="en-IN" dirty="0"/>
          </a:p>
        </p:txBody>
      </p:sp>
    </p:spTree>
    <p:extLst>
      <p:ext uri="{BB962C8B-B14F-4D97-AF65-F5344CB8AC3E}">
        <p14:creationId xmlns:p14="http://schemas.microsoft.com/office/powerpoint/2010/main" val="3042603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IN" dirty="0"/>
          </a:p>
        </p:txBody>
      </p:sp>
      <p:pic>
        <p:nvPicPr>
          <p:cNvPr id="4" name="Content Placeholder 3"/>
          <p:cNvPicPr>
            <a:picLocks noGrp="1" noChangeAspect="1"/>
          </p:cNvPicPr>
          <p:nvPr>
            <p:ph idx="1"/>
          </p:nvPr>
        </p:nvPicPr>
        <p:blipFill>
          <a:blip r:embed="rId2"/>
          <a:stretch>
            <a:fillRect/>
          </a:stretch>
        </p:blipFill>
        <p:spPr>
          <a:xfrm>
            <a:off x="767409" y="1484784"/>
            <a:ext cx="8136904" cy="4752527"/>
          </a:xfrm>
          <a:prstGeom prst="rect">
            <a:avLst/>
          </a:prstGeom>
        </p:spPr>
      </p:pic>
      <p:sp>
        <p:nvSpPr>
          <p:cNvPr id="5" name="TextBox 4"/>
          <p:cNvSpPr txBox="1"/>
          <p:nvPr/>
        </p:nvSpPr>
        <p:spPr>
          <a:xfrm>
            <a:off x="9336360" y="2132856"/>
            <a:ext cx="2232248" cy="3970318"/>
          </a:xfrm>
          <a:prstGeom prst="rect">
            <a:avLst/>
          </a:prstGeom>
          <a:noFill/>
        </p:spPr>
        <p:txBody>
          <a:bodyPr wrap="square" rtlCol="0">
            <a:spAutoFit/>
          </a:bodyPr>
          <a:lstStyle/>
          <a:p>
            <a:pPr algn="just"/>
            <a:r>
              <a:rPr lang="en-IN" dirty="0"/>
              <a:t>A cloud consumer is using a virtual server within an IaaS</a:t>
            </a:r>
            <a:r>
              <a:rPr lang="en-IN" b="1" dirty="0"/>
              <a:t> </a:t>
            </a:r>
            <a:r>
              <a:rPr lang="en-IN" dirty="0"/>
              <a:t>environment. Cloud consumers are provided with a range of contractual guarantees by the cloud provider, pertaining to characteristics such as capacity, performance, and availability</a:t>
            </a:r>
          </a:p>
        </p:txBody>
      </p:sp>
    </p:spTree>
    <p:extLst>
      <p:ext uri="{BB962C8B-B14F-4D97-AF65-F5344CB8AC3E}">
        <p14:creationId xmlns:p14="http://schemas.microsoft.com/office/powerpoint/2010/main" val="304840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PaaS</a:t>
            </a:r>
            <a:endParaRPr lang="en-IN" dirty="0"/>
          </a:p>
        </p:txBody>
      </p:sp>
      <p:sp>
        <p:nvSpPr>
          <p:cNvPr id="3" name="Content Placeholder 2"/>
          <p:cNvSpPr>
            <a:spLocks noGrp="1"/>
          </p:cNvSpPr>
          <p:nvPr>
            <p:ph idx="1"/>
          </p:nvPr>
        </p:nvSpPr>
        <p:spPr>
          <a:xfrm>
            <a:off x="838200" y="1412776"/>
            <a:ext cx="10515600" cy="4764187"/>
          </a:xfrm>
        </p:spPr>
        <p:txBody>
          <a:bodyPr>
            <a:normAutofit lnSpcReduction="10000"/>
          </a:bodyPr>
          <a:lstStyle/>
          <a:p>
            <a:pPr marL="0" indent="0" algn="just">
              <a:buNone/>
            </a:pPr>
            <a:r>
              <a:rPr lang="en-IN" dirty="0"/>
              <a:t>The PaaS delivery model represents a pre-defined “ready-to-use” environment typically comprised of already deployed and configured IT </a:t>
            </a:r>
            <a:r>
              <a:rPr lang="en-IN" dirty="0" smtClean="0"/>
              <a:t>resources.</a:t>
            </a:r>
          </a:p>
          <a:p>
            <a:pPr marL="0" indent="0" algn="just">
              <a:buNone/>
            </a:pPr>
            <a:r>
              <a:rPr lang="en-US" dirty="0" smtClean="0"/>
              <a:t>Scenarios:-</a:t>
            </a:r>
          </a:p>
          <a:p>
            <a:pPr lvl="0"/>
            <a:r>
              <a:rPr lang="en-IN" dirty="0"/>
              <a:t>The cloud consumer wants to extend </a:t>
            </a:r>
            <a:r>
              <a:rPr lang="en-IN" dirty="0" err="1"/>
              <a:t>on-premise</a:t>
            </a:r>
            <a:r>
              <a:rPr lang="en-IN" dirty="0"/>
              <a:t> environments into the cloud for scalability and economic purposes</a:t>
            </a:r>
            <a:r>
              <a:rPr lang="en-IN" dirty="0" smtClean="0"/>
              <a:t>.</a:t>
            </a:r>
            <a:endParaRPr lang="en-IN" dirty="0"/>
          </a:p>
          <a:p>
            <a:pPr lvl="0"/>
            <a:r>
              <a:rPr lang="en-IN" dirty="0"/>
              <a:t>The cloud consumer uses the ready-made environment to entirely substitute an </a:t>
            </a:r>
            <a:r>
              <a:rPr lang="en-IN" dirty="0" err="1"/>
              <a:t>on-premise</a:t>
            </a:r>
            <a:r>
              <a:rPr lang="en-IN" dirty="0"/>
              <a:t> environment</a:t>
            </a:r>
            <a:r>
              <a:rPr lang="en-IN" dirty="0" smtClean="0"/>
              <a:t>.</a:t>
            </a:r>
            <a:endParaRPr lang="en-IN" dirty="0"/>
          </a:p>
          <a:p>
            <a:r>
              <a:rPr lang="en-IN" dirty="0"/>
              <a:t>The cloud consumer wants to become a cloud provider and deploys its own cloud services to be made available to other external cloud </a:t>
            </a:r>
            <a:r>
              <a:rPr lang="en-IN" dirty="0" smtClean="0"/>
              <a:t>consumers.</a:t>
            </a:r>
            <a:endParaRPr lang="en-IN" dirty="0"/>
          </a:p>
        </p:txBody>
      </p:sp>
    </p:spTree>
    <p:extLst>
      <p:ext uri="{BB962C8B-B14F-4D97-AF65-F5344CB8AC3E}">
        <p14:creationId xmlns:p14="http://schemas.microsoft.com/office/powerpoint/2010/main" val="1230561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7408" y="980728"/>
            <a:ext cx="5943600" cy="45815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176120" y="980728"/>
            <a:ext cx="2808312" cy="2308324"/>
          </a:xfrm>
          <a:prstGeom prst="rect">
            <a:avLst/>
          </a:prstGeom>
          <a:noFill/>
        </p:spPr>
        <p:txBody>
          <a:bodyPr wrap="square" rtlCol="0">
            <a:spAutoFit/>
          </a:bodyPr>
          <a:lstStyle/>
          <a:p>
            <a:r>
              <a:rPr lang="en-IN" dirty="0"/>
              <a:t>A cloud consumer is accessing a ready-made PaaS environment.</a:t>
            </a:r>
            <a:r>
              <a:rPr lang="en-IN" b="1" dirty="0"/>
              <a:t> </a:t>
            </a:r>
            <a:r>
              <a:rPr lang="en-IN" dirty="0"/>
              <a:t>The question mark indicates that the cloud consumer is intentionally shielded from the implementation details of the platform</a:t>
            </a:r>
          </a:p>
        </p:txBody>
      </p:sp>
    </p:spTree>
    <p:extLst>
      <p:ext uri="{BB962C8B-B14F-4D97-AF65-F5344CB8AC3E}">
        <p14:creationId xmlns:p14="http://schemas.microsoft.com/office/powerpoint/2010/main" val="1920979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7611"/>
          </a:xfrm>
        </p:spPr>
        <p:txBody>
          <a:bodyPr>
            <a:normAutofit fontScale="90000"/>
          </a:bodyPr>
          <a:lstStyle/>
          <a:p>
            <a:r>
              <a:rPr lang="en-IN" b="1" dirty="0" smtClean="0"/>
              <a:t/>
            </a:r>
            <a:br>
              <a:rPr lang="en-IN" b="1" dirty="0" smtClean="0"/>
            </a:br>
            <a:r>
              <a:rPr lang="en-IN" b="1" dirty="0" smtClean="0"/>
              <a:t>Software-as-a-Service </a:t>
            </a:r>
            <a:r>
              <a:rPr lang="en-IN" b="1" dirty="0"/>
              <a:t>(SaaS)</a:t>
            </a:r>
            <a:r>
              <a:rPr lang="en-IN" dirty="0"/>
              <a:t/>
            </a:r>
            <a:br>
              <a:rPr lang="en-IN" dirty="0"/>
            </a:br>
            <a:endParaRPr lang="en-IN" dirty="0"/>
          </a:p>
        </p:txBody>
      </p:sp>
      <p:sp>
        <p:nvSpPr>
          <p:cNvPr id="3" name="Content Placeholder 2"/>
          <p:cNvSpPr>
            <a:spLocks noGrp="1"/>
          </p:cNvSpPr>
          <p:nvPr>
            <p:ph idx="1"/>
          </p:nvPr>
        </p:nvSpPr>
        <p:spPr/>
        <p:txBody>
          <a:bodyPr/>
          <a:lstStyle/>
          <a:p>
            <a:pPr algn="just"/>
            <a:r>
              <a:rPr lang="en-IN" dirty="0"/>
              <a:t>A software program positioned as a shared cloud service and made available as a “product” or generic utility represents the typical profile of a SaaS offering. </a:t>
            </a:r>
            <a:endParaRPr lang="en-IN" dirty="0" smtClean="0"/>
          </a:p>
          <a:p>
            <a:pPr algn="just"/>
            <a:r>
              <a:rPr lang="en-IN" dirty="0" smtClean="0"/>
              <a:t>The </a:t>
            </a:r>
            <a:r>
              <a:rPr lang="en-IN" dirty="0"/>
              <a:t>SaaS delivery model is typically used to make a reusable cloud service widely available (often commercially) to a range of cloud consumers. An entire marketplace exists around SaaS products that can be leased and used for different purposes and via different terms </a:t>
            </a:r>
          </a:p>
        </p:txBody>
      </p:sp>
    </p:spTree>
    <p:extLst>
      <p:ext uri="{BB962C8B-B14F-4D97-AF65-F5344CB8AC3E}">
        <p14:creationId xmlns:p14="http://schemas.microsoft.com/office/powerpoint/2010/main" val="316765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83432" y="1556792"/>
            <a:ext cx="6048375" cy="4116139"/>
          </a:xfrm>
          <a:prstGeom prst="rect">
            <a:avLst/>
          </a:prstGeom>
        </p:spPr>
      </p:pic>
      <p:sp>
        <p:nvSpPr>
          <p:cNvPr id="5" name="TextBox 4"/>
          <p:cNvSpPr txBox="1"/>
          <p:nvPr/>
        </p:nvSpPr>
        <p:spPr>
          <a:xfrm>
            <a:off x="7320136" y="1556792"/>
            <a:ext cx="3168352" cy="1754326"/>
          </a:xfrm>
          <a:prstGeom prst="rect">
            <a:avLst/>
          </a:prstGeom>
          <a:noFill/>
        </p:spPr>
        <p:txBody>
          <a:bodyPr wrap="square" rtlCol="0">
            <a:spAutoFit/>
          </a:bodyPr>
          <a:lstStyle/>
          <a:p>
            <a:r>
              <a:rPr lang="en-IN" dirty="0"/>
              <a:t>The cloud service consumer is given access the cloud service</a:t>
            </a:r>
            <a:r>
              <a:rPr lang="en-IN" b="1" dirty="0"/>
              <a:t> </a:t>
            </a:r>
            <a:r>
              <a:rPr lang="en-IN" dirty="0"/>
              <a:t>contract, but not to any underlying IT resources or implementation details.</a:t>
            </a:r>
          </a:p>
          <a:p>
            <a:endParaRPr lang="en-IN" dirty="0"/>
          </a:p>
        </p:txBody>
      </p:sp>
    </p:spTree>
    <p:extLst>
      <p:ext uri="{BB962C8B-B14F-4D97-AF65-F5344CB8AC3E}">
        <p14:creationId xmlns:p14="http://schemas.microsoft.com/office/powerpoint/2010/main" val="3632202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1513</Words>
  <Application>Microsoft Office PowerPoint</Application>
  <PresentationFormat>Widescreen</PresentationFormat>
  <Paragraphs>92</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Unit-III</vt:lpstr>
      <vt:lpstr>PowerPoint Presentation</vt:lpstr>
      <vt:lpstr>PowerPoint Presentation</vt:lpstr>
      <vt:lpstr>Infrastructure-as-a-Service (IaaS)</vt:lpstr>
      <vt:lpstr>An Example</vt:lpstr>
      <vt:lpstr>PaaS</vt:lpstr>
      <vt:lpstr>PowerPoint Presentation</vt:lpstr>
      <vt:lpstr> Software-as-a-Service (SaaS) </vt:lpstr>
      <vt:lpstr>PowerPoint Presentation</vt:lpstr>
      <vt:lpstr>A comparison of typical cloud delivery model control levels.</vt:lpstr>
      <vt:lpstr>Comparison w.r.t typical responsibilities and usage</vt:lpstr>
      <vt:lpstr> Combining Cloud Delivery Models </vt:lpstr>
      <vt:lpstr>IaaS + PaaS</vt:lpstr>
      <vt:lpstr>PowerPoint Presentation</vt:lpstr>
      <vt:lpstr>PowerPoint Presentation</vt:lpstr>
      <vt:lpstr>PowerPoint Presentation</vt:lpstr>
      <vt:lpstr> IaaS + PaaS + SaaS </vt:lpstr>
      <vt:lpstr>PowerPoint Presentation</vt:lpstr>
      <vt:lpstr>Key Points</vt:lpstr>
      <vt:lpstr>Roles and responsibility</vt:lpstr>
      <vt:lpstr>PowerPoint Presentation</vt:lpstr>
      <vt:lpstr>Cloud Resource Administrator</vt:lpstr>
      <vt:lpstr>PowerPoint Presentation</vt:lpstr>
      <vt:lpstr>PowerPoint Presentation</vt:lpstr>
      <vt:lpstr>  Additional Roles   </vt:lpstr>
      <vt:lpstr>Trust Boundary</vt:lpstr>
      <vt:lpstr>PowerPoint Presentation</vt:lpstr>
      <vt:lpstr>Who manages the layers?</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dc:title>
  <dc:creator>vivek</dc:creator>
  <cp:lastModifiedBy>vivek</cp:lastModifiedBy>
  <cp:revision>30</cp:revision>
  <dcterms:created xsi:type="dcterms:W3CDTF">2021-02-04T10:51:02Z</dcterms:created>
  <dcterms:modified xsi:type="dcterms:W3CDTF">2021-08-23T10:37:58Z</dcterms:modified>
</cp:coreProperties>
</file>